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94" r:id="rId3"/>
    <p:sldId id="312" r:id="rId4"/>
    <p:sldId id="297" r:id="rId5"/>
    <p:sldId id="315" r:id="rId6"/>
    <p:sldId id="308" r:id="rId7"/>
    <p:sldId id="310" r:id="rId8"/>
    <p:sldId id="291" r:id="rId9"/>
    <p:sldId id="298" r:id="rId10"/>
    <p:sldId id="311" r:id="rId11"/>
    <p:sldId id="316" r:id="rId12"/>
    <p:sldId id="299" r:id="rId13"/>
    <p:sldId id="306" r:id="rId14"/>
    <p:sldId id="307" r:id="rId15"/>
    <p:sldId id="301" r:id="rId16"/>
    <p:sldId id="309" r:id="rId17"/>
    <p:sldId id="305" r:id="rId18"/>
    <p:sldId id="313" r:id="rId19"/>
    <p:sldId id="314" r:id="rId20"/>
    <p:sldId id="303" r:id="rId21"/>
    <p:sldId id="302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51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8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2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1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</p:spTree>
    <p:extLst>
      <p:ext uri="{BB962C8B-B14F-4D97-AF65-F5344CB8AC3E}">
        <p14:creationId xmlns:p14="http://schemas.microsoft.com/office/powerpoint/2010/main" val="3386230843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rgbClr val="DE2526"/>
              </a:gs>
              <a:gs pos="100000">
                <a:srgbClr val="CD1719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1" name="Grafik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45733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3">
            <a:extLst>
              <a:ext uri="{FF2B5EF4-FFF2-40B4-BE49-F238E27FC236}">
                <a16:creationId xmlns:a16="http://schemas.microsoft.com/office/drawing/2014/main" id="{8D22BFAA-62C6-4AF7-A140-D9E9750A54AC}"/>
              </a:ext>
            </a:extLst>
          </p:cNvPr>
          <p:cNvSpPr/>
          <p:nvPr userDrawn="1"/>
        </p:nvSpPr>
        <p:spPr>
          <a:xfrm>
            <a:off x="3151994" y="2563831"/>
            <a:ext cx="9050720" cy="4317954"/>
          </a:xfrm>
          <a:custGeom>
            <a:avLst/>
            <a:gdLst>
              <a:gd name="connsiteX0" fmla="*/ 0 w 5904411"/>
              <a:gd name="connsiteY0" fmla="*/ 0 h 3967747"/>
              <a:gd name="connsiteX1" fmla="*/ 5904411 w 5904411"/>
              <a:gd name="connsiteY1" fmla="*/ 0 h 3967747"/>
              <a:gd name="connsiteX2" fmla="*/ 5904411 w 5904411"/>
              <a:gd name="connsiteY2" fmla="*/ 3967747 h 3967747"/>
              <a:gd name="connsiteX3" fmla="*/ 0 w 5904411"/>
              <a:gd name="connsiteY3" fmla="*/ 3967747 h 3967747"/>
              <a:gd name="connsiteX4" fmla="*/ 0 w 5904411"/>
              <a:gd name="connsiteY4" fmla="*/ 0 h 3967747"/>
              <a:gd name="connsiteX0" fmla="*/ 3590925 w 5904411"/>
              <a:gd name="connsiteY0" fmla="*/ 0 h 3967747"/>
              <a:gd name="connsiteX1" fmla="*/ 5904411 w 5904411"/>
              <a:gd name="connsiteY1" fmla="*/ 0 h 3967747"/>
              <a:gd name="connsiteX2" fmla="*/ 5904411 w 5904411"/>
              <a:gd name="connsiteY2" fmla="*/ 3967747 h 3967747"/>
              <a:gd name="connsiteX3" fmla="*/ 0 w 5904411"/>
              <a:gd name="connsiteY3" fmla="*/ 3967747 h 3967747"/>
              <a:gd name="connsiteX4" fmla="*/ 3590925 w 5904411"/>
              <a:gd name="connsiteY4" fmla="*/ 0 h 3967747"/>
              <a:gd name="connsiteX0" fmla="*/ 3857625 w 6171111"/>
              <a:gd name="connsiteY0" fmla="*/ 0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857625 w 6171111"/>
              <a:gd name="connsiteY4" fmla="*/ 0 h 3967747"/>
              <a:gd name="connsiteX0" fmla="*/ 3952875 w 6171111"/>
              <a:gd name="connsiteY0" fmla="*/ 9525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952875 w 6171111"/>
              <a:gd name="connsiteY4" fmla="*/ 9525 h 3967747"/>
              <a:gd name="connsiteX0" fmla="*/ 3925061 w 6171111"/>
              <a:gd name="connsiteY0" fmla="*/ 0 h 3972129"/>
              <a:gd name="connsiteX1" fmla="*/ 6171111 w 6171111"/>
              <a:gd name="connsiteY1" fmla="*/ 4382 h 3972129"/>
              <a:gd name="connsiteX2" fmla="*/ 6171111 w 6171111"/>
              <a:gd name="connsiteY2" fmla="*/ 3972129 h 3972129"/>
              <a:gd name="connsiteX3" fmla="*/ 0 w 6171111"/>
              <a:gd name="connsiteY3" fmla="*/ 3962604 h 3972129"/>
              <a:gd name="connsiteX4" fmla="*/ 3925061 w 6171111"/>
              <a:gd name="connsiteY4" fmla="*/ 0 h 3972129"/>
              <a:gd name="connsiteX0" fmla="*/ 3925061 w 6171111"/>
              <a:gd name="connsiteY0" fmla="*/ 381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925061 w 6171111"/>
              <a:gd name="connsiteY4" fmla="*/ 381 h 3967747"/>
              <a:gd name="connsiteX0" fmla="*/ 3961821 w 6207871"/>
              <a:gd name="connsiteY0" fmla="*/ 381 h 3981196"/>
              <a:gd name="connsiteX1" fmla="*/ 6207871 w 6207871"/>
              <a:gd name="connsiteY1" fmla="*/ 0 h 3981196"/>
              <a:gd name="connsiteX2" fmla="*/ 6207871 w 6207871"/>
              <a:gd name="connsiteY2" fmla="*/ 3967747 h 3981196"/>
              <a:gd name="connsiteX3" fmla="*/ 0 w 6207871"/>
              <a:gd name="connsiteY3" fmla="*/ 3981196 h 3981196"/>
              <a:gd name="connsiteX4" fmla="*/ 3961821 w 6207871"/>
              <a:gd name="connsiteY4" fmla="*/ 381 h 3981196"/>
              <a:gd name="connsiteX0" fmla="*/ 3984796 w 6230846"/>
              <a:gd name="connsiteY0" fmla="*/ 381 h 3981196"/>
              <a:gd name="connsiteX1" fmla="*/ 6230846 w 6230846"/>
              <a:gd name="connsiteY1" fmla="*/ 0 h 3981196"/>
              <a:gd name="connsiteX2" fmla="*/ 6230846 w 6230846"/>
              <a:gd name="connsiteY2" fmla="*/ 3967747 h 3981196"/>
              <a:gd name="connsiteX3" fmla="*/ 0 w 6230846"/>
              <a:gd name="connsiteY3" fmla="*/ 3981196 h 3981196"/>
              <a:gd name="connsiteX4" fmla="*/ 3984796 w 6230846"/>
              <a:gd name="connsiteY4" fmla="*/ 381 h 3981196"/>
              <a:gd name="connsiteX0" fmla="*/ 3984796 w 8344852"/>
              <a:gd name="connsiteY0" fmla="*/ 381 h 3981196"/>
              <a:gd name="connsiteX1" fmla="*/ 8344852 w 8344852"/>
              <a:gd name="connsiteY1" fmla="*/ 0 h 3981196"/>
              <a:gd name="connsiteX2" fmla="*/ 6230846 w 8344852"/>
              <a:gd name="connsiteY2" fmla="*/ 3967747 h 3981196"/>
              <a:gd name="connsiteX3" fmla="*/ 0 w 8344852"/>
              <a:gd name="connsiteY3" fmla="*/ 3981196 h 3981196"/>
              <a:gd name="connsiteX4" fmla="*/ 3984796 w 8344852"/>
              <a:gd name="connsiteY4" fmla="*/ 381 h 3981196"/>
              <a:gd name="connsiteX0" fmla="*/ 3984796 w 8344852"/>
              <a:gd name="connsiteY0" fmla="*/ 381 h 3981196"/>
              <a:gd name="connsiteX1" fmla="*/ 8344852 w 8344852"/>
              <a:gd name="connsiteY1" fmla="*/ 0 h 3981196"/>
              <a:gd name="connsiteX2" fmla="*/ 8344852 w 8344852"/>
              <a:gd name="connsiteY2" fmla="*/ 3967748 h 3981196"/>
              <a:gd name="connsiteX3" fmla="*/ 0 w 8344852"/>
              <a:gd name="connsiteY3" fmla="*/ 3981196 h 3981196"/>
              <a:gd name="connsiteX4" fmla="*/ 3984796 w 8344852"/>
              <a:gd name="connsiteY4" fmla="*/ 381 h 398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852" h="3981196">
                <a:moveTo>
                  <a:pt x="3984796" y="381"/>
                </a:moveTo>
                <a:lnTo>
                  <a:pt x="8344852" y="0"/>
                </a:lnTo>
                <a:lnTo>
                  <a:pt x="8344852" y="3967748"/>
                </a:lnTo>
                <a:lnTo>
                  <a:pt x="0" y="3981196"/>
                </a:lnTo>
                <a:lnTo>
                  <a:pt x="3984796" y="381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DE" dirty="0"/>
          </a:p>
        </p:txBody>
      </p:sp>
      <p:sp>
        <p:nvSpPr>
          <p:cNvPr id="19" name="Rechteck 9">
            <a:extLst>
              <a:ext uri="{FF2B5EF4-FFF2-40B4-BE49-F238E27FC236}">
                <a16:creationId xmlns:a16="http://schemas.microsoft.com/office/drawing/2014/main" id="{9FD71789-74E3-45C9-B1BA-98AEA75CF44C}"/>
              </a:ext>
            </a:extLst>
          </p:cNvPr>
          <p:cNvSpPr/>
          <p:nvPr userDrawn="1"/>
        </p:nvSpPr>
        <p:spPr>
          <a:xfrm>
            <a:off x="-1" y="3692352"/>
            <a:ext cx="9555747" cy="3185710"/>
          </a:xfrm>
          <a:custGeom>
            <a:avLst/>
            <a:gdLst>
              <a:gd name="connsiteX0" fmla="*/ 0 w 8810492"/>
              <a:gd name="connsiteY0" fmla="*/ 0 h 2937256"/>
              <a:gd name="connsiteX1" fmla="*/ 8810492 w 8810492"/>
              <a:gd name="connsiteY1" fmla="*/ 0 h 2937256"/>
              <a:gd name="connsiteX2" fmla="*/ 8810492 w 8810492"/>
              <a:gd name="connsiteY2" fmla="*/ 2937256 h 2937256"/>
              <a:gd name="connsiteX3" fmla="*/ 0 w 8810492"/>
              <a:gd name="connsiteY3" fmla="*/ 2937256 h 2937256"/>
              <a:gd name="connsiteX4" fmla="*/ 0 w 8810492"/>
              <a:gd name="connsiteY4" fmla="*/ 0 h 2937256"/>
              <a:gd name="connsiteX0" fmla="*/ 0 w 8810492"/>
              <a:gd name="connsiteY0" fmla="*/ 0 h 2937256"/>
              <a:gd name="connsiteX1" fmla="*/ 5858286 w 8810492"/>
              <a:gd name="connsiteY1" fmla="*/ 0 h 2937256"/>
              <a:gd name="connsiteX2" fmla="*/ 8810492 w 8810492"/>
              <a:gd name="connsiteY2" fmla="*/ 2937256 h 2937256"/>
              <a:gd name="connsiteX3" fmla="*/ 0 w 8810492"/>
              <a:gd name="connsiteY3" fmla="*/ 2937256 h 2937256"/>
              <a:gd name="connsiteX4" fmla="*/ 0 w 8810492"/>
              <a:gd name="connsiteY4" fmla="*/ 0 h 293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0492" h="2937256">
                <a:moveTo>
                  <a:pt x="0" y="0"/>
                </a:moveTo>
                <a:lnTo>
                  <a:pt x="5858286" y="0"/>
                </a:lnTo>
                <a:lnTo>
                  <a:pt x="8810492" y="2937256"/>
                </a:lnTo>
                <a:lnTo>
                  <a:pt x="0" y="29372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0" name="Rechteck 8">
            <a:extLst>
              <a:ext uri="{FF2B5EF4-FFF2-40B4-BE49-F238E27FC236}">
                <a16:creationId xmlns:a16="http://schemas.microsoft.com/office/drawing/2014/main" id="{E0A106CA-E2A4-4455-BD1E-8B7BA6CDC669}"/>
              </a:ext>
            </a:extLst>
          </p:cNvPr>
          <p:cNvSpPr/>
          <p:nvPr userDrawn="1"/>
        </p:nvSpPr>
        <p:spPr>
          <a:xfrm>
            <a:off x="-709" y="2302249"/>
            <a:ext cx="6020777" cy="4581946"/>
          </a:xfrm>
          <a:custGeom>
            <a:avLst/>
            <a:gdLst>
              <a:gd name="connsiteX0" fmla="*/ 0 w 3587931"/>
              <a:gd name="connsiteY0" fmla="*/ 0 h 5307874"/>
              <a:gd name="connsiteX1" fmla="*/ 3587931 w 3587931"/>
              <a:gd name="connsiteY1" fmla="*/ 0 h 5307874"/>
              <a:gd name="connsiteX2" fmla="*/ 3587931 w 3587931"/>
              <a:gd name="connsiteY2" fmla="*/ 5307874 h 5307874"/>
              <a:gd name="connsiteX3" fmla="*/ 0 w 3587931"/>
              <a:gd name="connsiteY3" fmla="*/ 5307874 h 5307874"/>
              <a:gd name="connsiteX4" fmla="*/ 0 w 3587931"/>
              <a:gd name="connsiteY4" fmla="*/ 0 h 5307874"/>
              <a:gd name="connsiteX0" fmla="*/ 0 w 3587931"/>
              <a:gd name="connsiteY0" fmla="*/ 0 h 5307874"/>
              <a:gd name="connsiteX1" fmla="*/ 3587931 w 3587931"/>
              <a:gd name="connsiteY1" fmla="*/ 0 h 5307874"/>
              <a:gd name="connsiteX2" fmla="*/ 3587931 w 3587931"/>
              <a:gd name="connsiteY2" fmla="*/ 3657600 h 5307874"/>
              <a:gd name="connsiteX3" fmla="*/ 3587931 w 3587931"/>
              <a:gd name="connsiteY3" fmla="*/ 5307874 h 5307874"/>
              <a:gd name="connsiteX4" fmla="*/ 0 w 3587931"/>
              <a:gd name="connsiteY4" fmla="*/ 5307874 h 5307874"/>
              <a:gd name="connsiteX5" fmla="*/ 0 w 3587931"/>
              <a:gd name="connsiteY5" fmla="*/ 0 h 5307874"/>
              <a:gd name="connsiteX0" fmla="*/ 0 w 3587931"/>
              <a:gd name="connsiteY0" fmla="*/ 0 h 5307874"/>
              <a:gd name="connsiteX1" fmla="*/ 1463039 w 3587931"/>
              <a:gd name="connsiteY1" fmla="*/ 1445623 h 5307874"/>
              <a:gd name="connsiteX2" fmla="*/ 3587931 w 3587931"/>
              <a:gd name="connsiteY2" fmla="*/ 3657600 h 5307874"/>
              <a:gd name="connsiteX3" fmla="*/ 3587931 w 3587931"/>
              <a:gd name="connsiteY3" fmla="*/ 5307874 h 5307874"/>
              <a:gd name="connsiteX4" fmla="*/ 0 w 3587931"/>
              <a:gd name="connsiteY4" fmla="*/ 5307874 h 5307874"/>
              <a:gd name="connsiteX5" fmla="*/ 0 w 3587931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622765 w 3622765"/>
              <a:gd name="connsiteY2" fmla="*/ 3614057 h 5307874"/>
              <a:gd name="connsiteX3" fmla="*/ 3587931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622765 w 3622765"/>
              <a:gd name="connsiteY2" fmla="*/ 3614057 h 5307874"/>
              <a:gd name="connsiteX3" fmla="*/ 3622765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578520 w 3622765"/>
              <a:gd name="connsiteY2" fmla="*/ 3614057 h 5307874"/>
              <a:gd name="connsiteX3" fmla="*/ 3622765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593268"/>
              <a:gd name="connsiteY0" fmla="*/ 0 h 5307874"/>
              <a:gd name="connsiteX1" fmla="*/ 1463039 w 3593268"/>
              <a:gd name="connsiteY1" fmla="*/ 1445623 h 5307874"/>
              <a:gd name="connsiteX2" fmla="*/ 3578520 w 3593268"/>
              <a:gd name="connsiteY2" fmla="*/ 3614057 h 5307874"/>
              <a:gd name="connsiteX3" fmla="*/ 3593268 w 3593268"/>
              <a:gd name="connsiteY3" fmla="*/ 5307874 h 5307874"/>
              <a:gd name="connsiteX4" fmla="*/ 0 w 3593268"/>
              <a:gd name="connsiteY4" fmla="*/ 5307874 h 5307874"/>
              <a:gd name="connsiteX5" fmla="*/ 0 w 3593268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63771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71146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78520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99785"/>
              <a:gd name="connsiteY0" fmla="*/ 0 h 3872478"/>
              <a:gd name="connsiteX1" fmla="*/ 1484304 w 3599785"/>
              <a:gd name="connsiteY1" fmla="*/ 10227 h 3872478"/>
              <a:gd name="connsiteX2" fmla="*/ 3599785 w 3599785"/>
              <a:gd name="connsiteY2" fmla="*/ 2178661 h 3872478"/>
              <a:gd name="connsiteX3" fmla="*/ 3599785 w 3599785"/>
              <a:gd name="connsiteY3" fmla="*/ 3872478 h 3872478"/>
              <a:gd name="connsiteX4" fmla="*/ 21265 w 3599785"/>
              <a:gd name="connsiteY4" fmla="*/ 3872478 h 3872478"/>
              <a:gd name="connsiteX5" fmla="*/ 0 w 3599785"/>
              <a:gd name="connsiteY5" fmla="*/ 0 h 3872478"/>
              <a:gd name="connsiteX0" fmla="*/ 0 w 3599785"/>
              <a:gd name="connsiteY0" fmla="*/ 0 h 4223352"/>
              <a:gd name="connsiteX1" fmla="*/ 1484304 w 3599785"/>
              <a:gd name="connsiteY1" fmla="*/ 10227 h 4223352"/>
              <a:gd name="connsiteX2" fmla="*/ 3599785 w 3599785"/>
              <a:gd name="connsiteY2" fmla="*/ 2178661 h 4223352"/>
              <a:gd name="connsiteX3" fmla="*/ 3589153 w 3599785"/>
              <a:gd name="connsiteY3" fmla="*/ 4223352 h 4223352"/>
              <a:gd name="connsiteX4" fmla="*/ 21265 w 3599785"/>
              <a:gd name="connsiteY4" fmla="*/ 3872478 h 4223352"/>
              <a:gd name="connsiteX5" fmla="*/ 0 w 3599785"/>
              <a:gd name="connsiteY5" fmla="*/ 0 h 4223352"/>
              <a:gd name="connsiteX0" fmla="*/ 0 w 3599785"/>
              <a:gd name="connsiteY0" fmla="*/ 0 h 4223352"/>
              <a:gd name="connsiteX1" fmla="*/ 1484304 w 3599785"/>
              <a:gd name="connsiteY1" fmla="*/ 10227 h 4223352"/>
              <a:gd name="connsiteX2" fmla="*/ 3599785 w 3599785"/>
              <a:gd name="connsiteY2" fmla="*/ 2178661 h 4223352"/>
              <a:gd name="connsiteX3" fmla="*/ 3589153 w 3599785"/>
              <a:gd name="connsiteY3" fmla="*/ 4223352 h 4223352"/>
              <a:gd name="connsiteX4" fmla="*/ 0 w 3599785"/>
              <a:gd name="connsiteY4" fmla="*/ 4212720 h 4223352"/>
              <a:gd name="connsiteX5" fmla="*/ 0 w 3599785"/>
              <a:gd name="connsiteY5" fmla="*/ 0 h 4223352"/>
              <a:gd name="connsiteX0" fmla="*/ 0 w 3599785"/>
              <a:gd name="connsiteY0" fmla="*/ 7190 h 4230542"/>
              <a:gd name="connsiteX1" fmla="*/ 1484304 w 3599785"/>
              <a:gd name="connsiteY1" fmla="*/ 0 h 4230542"/>
              <a:gd name="connsiteX2" fmla="*/ 3599785 w 3599785"/>
              <a:gd name="connsiteY2" fmla="*/ 2185851 h 4230542"/>
              <a:gd name="connsiteX3" fmla="*/ 3589153 w 3599785"/>
              <a:gd name="connsiteY3" fmla="*/ 4230542 h 4230542"/>
              <a:gd name="connsiteX4" fmla="*/ 0 w 3599785"/>
              <a:gd name="connsiteY4" fmla="*/ 4219910 h 4230542"/>
              <a:gd name="connsiteX5" fmla="*/ 0 w 3599785"/>
              <a:gd name="connsiteY5" fmla="*/ 7190 h 4230542"/>
              <a:gd name="connsiteX0" fmla="*/ 0 w 3607160"/>
              <a:gd name="connsiteY0" fmla="*/ 14564 h 4230542"/>
              <a:gd name="connsiteX1" fmla="*/ 1491679 w 3607160"/>
              <a:gd name="connsiteY1" fmla="*/ 0 h 4230542"/>
              <a:gd name="connsiteX2" fmla="*/ 3607160 w 3607160"/>
              <a:gd name="connsiteY2" fmla="*/ 2185851 h 4230542"/>
              <a:gd name="connsiteX3" fmla="*/ 3596528 w 3607160"/>
              <a:gd name="connsiteY3" fmla="*/ 4230542 h 4230542"/>
              <a:gd name="connsiteX4" fmla="*/ 7375 w 3607160"/>
              <a:gd name="connsiteY4" fmla="*/ 4219910 h 4230542"/>
              <a:gd name="connsiteX5" fmla="*/ 0 w 3607160"/>
              <a:gd name="connsiteY5" fmla="*/ 14564 h 4230542"/>
              <a:gd name="connsiteX0" fmla="*/ 709 w 3600495"/>
              <a:gd name="connsiteY0" fmla="*/ 0 h 4407707"/>
              <a:gd name="connsiteX1" fmla="*/ 1485014 w 3600495"/>
              <a:gd name="connsiteY1" fmla="*/ 177165 h 4407707"/>
              <a:gd name="connsiteX2" fmla="*/ 3600495 w 3600495"/>
              <a:gd name="connsiteY2" fmla="*/ 2363016 h 4407707"/>
              <a:gd name="connsiteX3" fmla="*/ 3589863 w 3600495"/>
              <a:gd name="connsiteY3" fmla="*/ 4407707 h 4407707"/>
              <a:gd name="connsiteX4" fmla="*/ 710 w 3600495"/>
              <a:gd name="connsiteY4" fmla="*/ 4397075 h 4407707"/>
              <a:gd name="connsiteX5" fmla="*/ 709 w 3600495"/>
              <a:gd name="connsiteY5" fmla="*/ 0 h 4407707"/>
              <a:gd name="connsiteX0" fmla="*/ 709 w 3600495"/>
              <a:gd name="connsiteY0" fmla="*/ 0 h 4230727"/>
              <a:gd name="connsiteX1" fmla="*/ 1485014 w 3600495"/>
              <a:gd name="connsiteY1" fmla="*/ 185 h 4230727"/>
              <a:gd name="connsiteX2" fmla="*/ 3600495 w 3600495"/>
              <a:gd name="connsiteY2" fmla="*/ 2186036 h 4230727"/>
              <a:gd name="connsiteX3" fmla="*/ 3589863 w 3600495"/>
              <a:gd name="connsiteY3" fmla="*/ 4230727 h 4230727"/>
              <a:gd name="connsiteX4" fmla="*/ 710 w 3600495"/>
              <a:gd name="connsiteY4" fmla="*/ 4220095 h 4230727"/>
              <a:gd name="connsiteX5" fmla="*/ 709 w 3600495"/>
              <a:gd name="connsiteY5" fmla="*/ 0 h 4230727"/>
              <a:gd name="connsiteX0" fmla="*/ 709 w 5551215"/>
              <a:gd name="connsiteY0" fmla="*/ 0 h 4232550"/>
              <a:gd name="connsiteX1" fmla="*/ 1485014 w 5551215"/>
              <a:gd name="connsiteY1" fmla="*/ 185 h 4232550"/>
              <a:gd name="connsiteX2" fmla="*/ 5551215 w 5551215"/>
              <a:gd name="connsiteY2" fmla="*/ 4232550 h 4232550"/>
              <a:gd name="connsiteX3" fmla="*/ 3589863 w 5551215"/>
              <a:gd name="connsiteY3" fmla="*/ 4230727 h 4232550"/>
              <a:gd name="connsiteX4" fmla="*/ 710 w 5551215"/>
              <a:gd name="connsiteY4" fmla="*/ 4220095 h 4232550"/>
              <a:gd name="connsiteX5" fmla="*/ 709 w 5551215"/>
              <a:gd name="connsiteY5" fmla="*/ 0 h 4232550"/>
              <a:gd name="connsiteX0" fmla="*/ 709 w 5551215"/>
              <a:gd name="connsiteY0" fmla="*/ 0 h 4232550"/>
              <a:gd name="connsiteX1" fmla="*/ 1485014 w 5551215"/>
              <a:gd name="connsiteY1" fmla="*/ 185 h 4232550"/>
              <a:gd name="connsiteX2" fmla="*/ 5551215 w 5551215"/>
              <a:gd name="connsiteY2" fmla="*/ 4232550 h 4232550"/>
              <a:gd name="connsiteX3" fmla="*/ 710 w 5551215"/>
              <a:gd name="connsiteY3" fmla="*/ 4220095 h 4232550"/>
              <a:gd name="connsiteX4" fmla="*/ 709 w 5551215"/>
              <a:gd name="connsiteY4" fmla="*/ 0 h 4232550"/>
              <a:gd name="connsiteX0" fmla="*/ 709 w 5551215"/>
              <a:gd name="connsiteY0" fmla="*/ 0 h 4224599"/>
              <a:gd name="connsiteX1" fmla="*/ 1485014 w 5551215"/>
              <a:gd name="connsiteY1" fmla="*/ 185 h 4224599"/>
              <a:gd name="connsiteX2" fmla="*/ 5551215 w 5551215"/>
              <a:gd name="connsiteY2" fmla="*/ 4224599 h 4224599"/>
              <a:gd name="connsiteX3" fmla="*/ 710 w 5551215"/>
              <a:gd name="connsiteY3" fmla="*/ 4220095 h 4224599"/>
              <a:gd name="connsiteX4" fmla="*/ 709 w 5551215"/>
              <a:gd name="connsiteY4" fmla="*/ 0 h 422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1215" h="4224599">
                <a:moveTo>
                  <a:pt x="709" y="0"/>
                </a:moveTo>
                <a:lnTo>
                  <a:pt x="1485014" y="185"/>
                </a:lnTo>
                <a:lnTo>
                  <a:pt x="5551215" y="4224599"/>
                </a:lnTo>
                <a:lnTo>
                  <a:pt x="710" y="4220095"/>
                </a:lnTo>
                <a:cubicBezTo>
                  <a:pt x="-1748" y="2818313"/>
                  <a:pt x="3167" y="1401782"/>
                  <a:pt x="709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DE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21" name="Grafik 2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02925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8085999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2 Inhalt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1138"/>
            <a:ext cx="5195887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5"/>
          </p:nvPr>
        </p:nvSpPr>
        <p:spPr>
          <a:xfrm>
            <a:off x="6267450" y="1481138"/>
            <a:ext cx="5195887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7404190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51958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56015612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070849" y="1484314"/>
            <a:ext cx="3384549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69992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0266041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_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0" y="4101152"/>
            <a:ext cx="12191999" cy="2028186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10580687" cy="239847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1745109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070849" y="1484314"/>
            <a:ext cx="4121151" cy="4645024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69992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84732260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874713" y="1481138"/>
            <a:ext cx="3398837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4457699" y="1481138"/>
            <a:ext cx="3416301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3"/>
          <p:cNvSpPr>
            <a:spLocks noGrp="1"/>
          </p:cNvSpPr>
          <p:nvPr>
            <p:ph sz="quarter" idx="15"/>
          </p:nvPr>
        </p:nvSpPr>
        <p:spPr>
          <a:xfrm>
            <a:off x="8070850" y="1481138"/>
            <a:ext cx="3384550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1461922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1" y="1484313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2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0" y="4402050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6"/>
          </p:nvPr>
        </p:nvSpPr>
        <p:spPr>
          <a:xfrm>
            <a:off x="5365750" y="1484313"/>
            <a:ext cx="6089650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729044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4" name="Grafik 3" descr="Logo. Acht unregelmäßige Dreiecksflächen sind, im Uhrzeigersinn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94" y="329323"/>
            <a:ext cx="1463906" cy="543600"/>
          </a:xfrm>
          <a:prstGeom prst="rect">
            <a:avLst/>
          </a:prstGeom>
        </p:spPr>
      </p:pic>
      <p:pic>
        <p:nvPicPr>
          <p:cNvPr id="3" name="Grafik 2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5029" cy="514800"/>
          </a:xfrm>
          <a:prstGeom prst="rect">
            <a:avLst/>
          </a:prstGeom>
        </p:spPr>
      </p:pic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</p:spTree>
    <p:extLst>
      <p:ext uri="{BB962C8B-B14F-4D97-AF65-F5344CB8AC3E}">
        <p14:creationId xmlns:p14="http://schemas.microsoft.com/office/powerpoint/2010/main" val="2285394244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6267450" y="368305"/>
            <a:ext cx="5046135" cy="6621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chemeClr val="accent1"/>
                </a:solidFill>
              </a:rPr>
              <a:t>Titelmasterformat durch Klicken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67507"/>
            <a:ext cx="5195887" cy="66278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>
          <a:xfrm>
            <a:off x="874713" y="1484313"/>
            <a:ext cx="51958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6273895" y="1486586"/>
            <a:ext cx="51958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53267728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1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10"/>
          </p:nvPr>
        </p:nvSpPr>
        <p:spPr>
          <a:xfrm>
            <a:off x="879785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0" name="Bildplatzhalter 2"/>
          <p:cNvSpPr>
            <a:spLocks noGrp="1"/>
          </p:cNvSpPr>
          <p:nvPr>
            <p:ph type="pic" sz="quarter" idx="11"/>
          </p:nvPr>
        </p:nvSpPr>
        <p:spPr>
          <a:xfrm>
            <a:off x="2579023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1" name="Bildplatzhalter 2"/>
          <p:cNvSpPr>
            <a:spLocks noGrp="1"/>
          </p:cNvSpPr>
          <p:nvPr>
            <p:ph type="pic" sz="quarter" idx="12"/>
          </p:nvPr>
        </p:nvSpPr>
        <p:spPr>
          <a:xfrm>
            <a:off x="4278261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2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977499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7676735" y="1037468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4" name="Bildplatzhalter 2"/>
          <p:cNvSpPr>
            <a:spLocks noGrp="1"/>
          </p:cNvSpPr>
          <p:nvPr>
            <p:ph type="pic" sz="quarter" idx="15"/>
          </p:nvPr>
        </p:nvSpPr>
        <p:spPr>
          <a:xfrm>
            <a:off x="887333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5" name="Bildplatzhalter 2"/>
          <p:cNvSpPr>
            <a:spLocks noGrp="1"/>
          </p:cNvSpPr>
          <p:nvPr>
            <p:ph type="pic" sz="quarter" idx="16"/>
          </p:nvPr>
        </p:nvSpPr>
        <p:spPr>
          <a:xfrm>
            <a:off x="2586571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6" name="Bildplatzhalter 2"/>
          <p:cNvSpPr>
            <a:spLocks noGrp="1"/>
          </p:cNvSpPr>
          <p:nvPr>
            <p:ph type="pic" sz="quarter" idx="17"/>
          </p:nvPr>
        </p:nvSpPr>
        <p:spPr>
          <a:xfrm>
            <a:off x="4285809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7" name="Bildplatzhalter 2"/>
          <p:cNvSpPr>
            <a:spLocks noGrp="1"/>
          </p:cNvSpPr>
          <p:nvPr>
            <p:ph type="pic" sz="quarter" idx="18"/>
          </p:nvPr>
        </p:nvSpPr>
        <p:spPr>
          <a:xfrm>
            <a:off x="5985047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8" name="Bildplatzhalter 2"/>
          <p:cNvSpPr>
            <a:spLocks noGrp="1"/>
          </p:cNvSpPr>
          <p:nvPr>
            <p:ph type="pic" sz="quarter" idx="19"/>
          </p:nvPr>
        </p:nvSpPr>
        <p:spPr>
          <a:xfrm>
            <a:off x="7684283" y="274705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9" name="Bildplatzhalter 2"/>
          <p:cNvSpPr>
            <a:spLocks noGrp="1"/>
          </p:cNvSpPr>
          <p:nvPr>
            <p:ph type="pic" sz="quarter" idx="20"/>
          </p:nvPr>
        </p:nvSpPr>
        <p:spPr>
          <a:xfrm>
            <a:off x="885829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0" name="Bildplatzhalter 2"/>
          <p:cNvSpPr>
            <a:spLocks noGrp="1"/>
          </p:cNvSpPr>
          <p:nvPr>
            <p:ph type="pic" sz="quarter" idx="21"/>
          </p:nvPr>
        </p:nvSpPr>
        <p:spPr>
          <a:xfrm>
            <a:off x="2585067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1" name="Bildplatzhalter 2"/>
          <p:cNvSpPr>
            <a:spLocks noGrp="1"/>
          </p:cNvSpPr>
          <p:nvPr>
            <p:ph type="pic" sz="quarter" idx="22"/>
          </p:nvPr>
        </p:nvSpPr>
        <p:spPr>
          <a:xfrm>
            <a:off x="4284305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2" name="Bildplatzhalter 2"/>
          <p:cNvSpPr>
            <a:spLocks noGrp="1"/>
          </p:cNvSpPr>
          <p:nvPr>
            <p:ph type="pic" sz="quarter" idx="23"/>
          </p:nvPr>
        </p:nvSpPr>
        <p:spPr>
          <a:xfrm>
            <a:off x="5983543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3" name="Bildplatzhalter 2"/>
          <p:cNvSpPr>
            <a:spLocks noGrp="1"/>
          </p:cNvSpPr>
          <p:nvPr>
            <p:ph type="pic" sz="quarter" idx="24"/>
          </p:nvPr>
        </p:nvSpPr>
        <p:spPr>
          <a:xfrm>
            <a:off x="7682779" y="444759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4" name="Bildplatzhalter 2"/>
          <p:cNvSpPr>
            <a:spLocks noGrp="1"/>
          </p:cNvSpPr>
          <p:nvPr>
            <p:ph type="pic" sz="quarter" idx="25"/>
          </p:nvPr>
        </p:nvSpPr>
        <p:spPr>
          <a:xfrm>
            <a:off x="9385079" y="1037468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5" name="Bildplatzhalter 2"/>
          <p:cNvSpPr>
            <a:spLocks noGrp="1"/>
          </p:cNvSpPr>
          <p:nvPr>
            <p:ph type="pic" sz="quarter" idx="26"/>
          </p:nvPr>
        </p:nvSpPr>
        <p:spPr>
          <a:xfrm>
            <a:off x="9385079" y="274705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6" name="Bildplatzhalter 2"/>
          <p:cNvSpPr>
            <a:spLocks noGrp="1"/>
          </p:cNvSpPr>
          <p:nvPr>
            <p:ph type="pic" sz="quarter" idx="27"/>
          </p:nvPr>
        </p:nvSpPr>
        <p:spPr>
          <a:xfrm>
            <a:off x="9383575" y="444759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0432544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879785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1"/>
          </p:nvPr>
        </p:nvSpPr>
        <p:spPr>
          <a:xfrm>
            <a:off x="3575257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2"/>
          </p:nvPr>
        </p:nvSpPr>
        <p:spPr>
          <a:xfrm>
            <a:off x="6270729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3"/>
          </p:nvPr>
        </p:nvSpPr>
        <p:spPr>
          <a:xfrm>
            <a:off x="8966200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80142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5"/>
          </p:nvPr>
        </p:nvSpPr>
        <p:spPr>
          <a:xfrm>
            <a:off x="3575614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6"/>
          </p:nvPr>
        </p:nvSpPr>
        <p:spPr>
          <a:xfrm>
            <a:off x="6271086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966557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046371656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6 Bi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2"/>
          </p:nvPr>
        </p:nvSpPr>
        <p:spPr>
          <a:xfrm>
            <a:off x="9703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3"/>
          </p:nvPr>
        </p:nvSpPr>
        <p:spPr>
          <a:xfrm>
            <a:off x="4081331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152960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2"/>
          <p:cNvSpPr>
            <a:spLocks noGrp="1"/>
          </p:cNvSpPr>
          <p:nvPr>
            <p:ph type="pic" sz="quarter" idx="15"/>
          </p:nvPr>
        </p:nvSpPr>
        <p:spPr>
          <a:xfrm>
            <a:off x="5151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2"/>
          <p:cNvSpPr>
            <a:spLocks noGrp="1"/>
          </p:cNvSpPr>
          <p:nvPr>
            <p:ph type="pic" sz="quarter" idx="16"/>
          </p:nvPr>
        </p:nvSpPr>
        <p:spPr>
          <a:xfrm>
            <a:off x="4076779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148408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5404375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8846441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527797347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2192000" cy="612933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04971205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50675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94828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1336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blau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9" name="Grafik 18" descr="Logo. Acht unregelmäßige Dreiecksflächen sind, im Uhrzeigersinn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94" y="329323"/>
            <a:ext cx="1463906" cy="543600"/>
          </a:xfrm>
          <a:prstGeom prst="rect">
            <a:avLst/>
          </a:prstGeom>
        </p:spPr>
      </p:pic>
      <p:pic>
        <p:nvPicPr>
          <p:cNvPr id="20" name="Grafik 19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5029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82528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2933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88611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669171624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0" name="Grafik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51248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10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05594" y="327901"/>
            <a:ext cx="1468800" cy="550800"/>
          </a:xfrm>
          <a:blipFill>
            <a:blip r:embed="rId2"/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sp>
        <p:nvSpPr>
          <p:cNvPr id="5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86458" y="346075"/>
            <a:ext cx="1764000" cy="5148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186027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_TUD_weiß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42465" y="328249"/>
            <a:ext cx="1468800" cy="550800"/>
          </a:xfrm>
          <a:blipFill>
            <a:blip r:embed="rId2"/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endParaRPr lang="de-DE" sz="300" b="0" dirty="0"/>
          </a:p>
          <a:p>
            <a:endParaRPr lang="de-DE" sz="300" b="0" dirty="0"/>
          </a:p>
          <a:p>
            <a:endParaRPr lang="de-DE" dirty="0"/>
          </a:p>
        </p:txBody>
      </p:sp>
      <p:sp>
        <p:nvSpPr>
          <p:cNvPr id="17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90304" y="349731"/>
            <a:ext cx="1764000" cy="514800"/>
          </a:xfrm>
          <a:blipFill dpi="0" rotWithShape="1">
            <a:blip r:embed="rId3"/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</p:spTree>
    <p:extLst>
      <p:ext uri="{BB962C8B-B14F-4D97-AF65-F5344CB8AC3E}">
        <p14:creationId xmlns:p14="http://schemas.microsoft.com/office/powerpoint/2010/main" val="2824929855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1204913"/>
            <a:ext cx="12192000" cy="56530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9" name="Grafik 18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02349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1" name="Grafik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0989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rgbClr val="951B81"/>
              </a:gs>
              <a:gs pos="100000">
                <a:srgbClr val="59358C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1" name="Grafik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91966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 (16pt bis Ebene 4)</a:t>
            </a:r>
          </a:p>
          <a:p>
            <a:pPr lvl="1"/>
            <a:r>
              <a:rPr lang="de-DE" dirty="0"/>
              <a:t>Zweite Textebene für Aufzählungen</a:t>
            </a:r>
          </a:p>
          <a:p>
            <a:pPr lvl="2"/>
            <a:r>
              <a:rPr lang="de-DE" dirty="0"/>
              <a:t>Dritte Textebene bei viel Text (14pt)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Ebene (nachfolgend alles 14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  <a:p>
            <a:pPr lvl="5"/>
            <a:r>
              <a:rPr lang="de-DE" dirty="0"/>
              <a:t>Sechste Textebene für Aufzählungen bei viel Text</a:t>
            </a:r>
          </a:p>
          <a:p>
            <a:pPr lvl="6"/>
            <a:r>
              <a:rPr lang="de-DE" dirty="0"/>
              <a:t>Siebte Textebene für Aufzählungen bei viel Text</a:t>
            </a:r>
          </a:p>
          <a:p>
            <a:pPr lvl="7"/>
            <a:r>
              <a:rPr lang="de-DE" dirty="0"/>
              <a:t>Achte Textebene für Aufzählungen bei viel Text</a:t>
            </a:r>
          </a:p>
          <a:p>
            <a:pPr lvl="8"/>
            <a:r>
              <a:rPr lang="de-DE" dirty="0"/>
              <a:t>Neunte Textebene für Aufzählungen bei viel Text</a:t>
            </a:r>
          </a:p>
          <a:p>
            <a:pPr lvl="5"/>
            <a:endParaRPr lang="de-DE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2477770" y="6319797"/>
            <a:ext cx="4485005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noProof="0" dirty="0">
                <a:solidFill>
                  <a:schemeClr val="tx2"/>
                </a:solidFill>
              </a:rPr>
              <a:t>PMN IT Instructions</a:t>
            </a:r>
          </a:p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noProof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Chair of Materials Science and Nanotechnology / Steffen Kampmann</a:t>
            </a:r>
            <a:endParaRPr lang="en-US" sz="800" baseline="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800" baseline="0" noProof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Dresden, 16.11.2023</a:t>
            </a:r>
            <a:endParaRPr lang="en-US" sz="80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727469" y="6314871"/>
            <a:ext cx="7048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800" noProof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800" noProof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r>
              <a:rPr lang="en-US" sz="800" baseline="0" noProof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en-US" sz="800" baseline="0" noProof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US" sz="800" baseline="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6334183"/>
            <a:ext cx="1116268" cy="32373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106" y="6315776"/>
            <a:ext cx="969464" cy="360000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AF4F78A9-4E22-46AF-8616-C52C5BD0B515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714" y="6265536"/>
            <a:ext cx="1415597" cy="36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1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hdr="0"/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269" rtl="0" eaLnBrk="1" latinLnBrk="0" hangingPunct="1">
        <a:spcBef>
          <a:spcPts val="600"/>
        </a:spcBef>
        <a:buFont typeface="Open Sans" panose="020B0606030504020204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252000" indent="-252000" algn="l" defTabSz="914269" rtl="0" eaLnBrk="1" latinLnBrk="0" hangingPunct="1">
        <a:spcBef>
          <a:spcPts val="0"/>
        </a:spcBef>
        <a:buFont typeface="Arial" panose="020B0604020202020204" pitchFamily="34" charset="0"/>
        <a:buChar char="—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52000" indent="-144000" algn="l" defTabSz="914269" rtl="0" eaLnBrk="1" latinLnBrk="0" hangingPunct="1">
        <a:spcBef>
          <a:spcPts val="0"/>
        </a:spcBef>
        <a:buFont typeface="Open Sans" panose="020B0606030504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269" rtl="0" eaLnBrk="1" latinLnBrk="0" hangingPunct="1">
        <a:spcBef>
          <a:spcPts val="600"/>
        </a:spcBef>
        <a:spcAft>
          <a:spcPts val="0"/>
        </a:spcAft>
        <a:buFont typeface="Symbol" panose="05050102010706020507" pitchFamily="18" charset="2"/>
        <a:buNone/>
        <a:defRPr sz="1400" b="1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0" marR="0" indent="0" algn="l" defTabSz="914269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52000" marR="0" indent="-252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Char char="—"/>
        <a:tabLst/>
        <a:defRPr lang="de-DE" sz="1400" kern="1200" dirty="0" smtClean="0">
          <a:solidFill>
            <a:schemeClr val="accent1"/>
          </a:solidFill>
          <a:latin typeface="+mn-lt"/>
          <a:ea typeface="+mn-ea"/>
          <a:cs typeface="+mn-cs"/>
        </a:defRPr>
      </a:lvl7pPr>
      <a:lvl8pPr marL="252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Open Sans" panose="020B0606030504020204" pitchFamily="34" charset="0"/>
        <a:buChar char="–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96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8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538">
          <p15:clr>
            <a:srgbClr val="F26B43"/>
          </p15:clr>
        </p15:guide>
        <p15:guide id="31" pos="551">
          <p15:clr>
            <a:srgbClr val="F26B43"/>
          </p15:clr>
        </p15:guide>
        <p15:guide id="39" pos="6085">
          <p15:clr>
            <a:srgbClr val="F26B43"/>
          </p15:clr>
        </p15:guide>
        <p15:guide id="40" pos="6216">
          <p15:clr>
            <a:srgbClr val="F26B43"/>
          </p15:clr>
        </p15:guide>
        <p15:guide id="41" pos="2692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8" orient="horz" pos="218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18">
          <p15:clr>
            <a:srgbClr val="F26B43"/>
          </p15:clr>
        </p15:guide>
        <p15:guide id="72" orient="horz" pos="41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nextcloud.com/de/install/#install-clients" TargetMode="External"/><Relationship Id="rId7" Type="http://schemas.openxmlformats.org/officeDocument/2006/relationships/image" Target="../media/image30.png"/><Relationship Id="rId2" Type="http://schemas.openxmlformats.org/officeDocument/2006/relationships/hyperlink" Target="https://datashare.tu-dresden.de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hyperlink" Target="https://selfservice.tu-dresden.de/services/2250335/" TargetMode="External"/><Relationship Id="rId4" Type="http://schemas.openxmlformats.org/officeDocument/2006/relationships/hyperlink" Target="https://tud.link/fsv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atashare.tu-dresden.de/" TargetMode="Externa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campussachsen.tu-dresden.de/" TargetMode="External"/><Relationship Id="rId7" Type="http://schemas.openxmlformats.org/officeDocument/2006/relationships/hyperlink" Target="https://tud.link/xn1o" TargetMode="External"/><Relationship Id="rId2" Type="http://schemas.openxmlformats.org/officeDocument/2006/relationships/hyperlink" Target="https://tud.link/9nl1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tud.link/h928" TargetMode="External"/><Relationship Id="rId5" Type="http://schemas.openxmlformats.org/officeDocument/2006/relationships/hyperlink" Target="mailto:steffen.kampmann@tu-dresden.de" TargetMode="External"/><Relationship Id="rId4" Type="http://schemas.openxmlformats.org/officeDocument/2006/relationships/hyperlink" Target="mailto:stephanie.klinghammer@tu-dresden.de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ise.de/download/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doc.zih.tu-dresden.de/" TargetMode="External"/><Relationship Id="rId7" Type="http://schemas.openxmlformats.org/officeDocument/2006/relationships/image" Target="../media/image35.jpeg"/><Relationship Id="rId2" Type="http://schemas.openxmlformats.org/officeDocument/2006/relationships/hyperlink" Target="https://selfservice.tu-dresden.de/services/research-cloud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tu-dresden.de/" TargetMode="External"/><Relationship Id="rId5" Type="http://schemas.openxmlformats.org/officeDocument/2006/relationships/hyperlink" Target="https://chat.openai.com/" TargetMode="External"/><Relationship Id="rId4" Type="http://schemas.openxmlformats.org/officeDocument/2006/relationships/hyperlink" Target="mailto:rafael.gutierrez@tu-dresden.d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support.zih.tu-dresden.de/users/main/downloads.html" TargetMode="External"/><Relationship Id="rId2" Type="http://schemas.openxmlformats.org/officeDocument/2006/relationships/hyperlink" Target="https://rds.zih.tu-dresden.de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hyperlink" Target="https://nano.tu-dresden.de/shared/16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hyperlink" Target="https://tud.link/35d7" TargetMode="Externa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tu-dresden.de/zih/die-einrichtung/news/eduroam-neukonfiguration-erforderlich?set_language=en" TargetMode="External"/><Relationship Id="rId3" Type="http://schemas.openxmlformats.org/officeDocument/2006/relationships/hyperlink" Target="https://selfservice.tu-dresden.de/services/vpn/openvpn" TargetMode="External"/><Relationship Id="rId7" Type="http://schemas.openxmlformats.org/officeDocument/2006/relationships/hyperlink" Target="https://de.wikipedia.org/" TargetMode="External"/><Relationship Id="rId2" Type="http://schemas.openxmlformats.org/officeDocument/2006/relationships/hyperlink" Target="https://openvpn.net/vpn-client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hyperlink" Target="https://tud.link/w8z7" TargetMode="External"/><Relationship Id="rId4" Type="http://schemas.openxmlformats.org/officeDocument/2006/relationships/hyperlink" Target="https://tud.link/d4s7" TargetMode="External"/><Relationship Id="rId9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selfservice.tu-dresden.de/services/idm/token/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hat.openai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tud.link/f8k6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aq.tickets.tu-dresden.de/otrs/public.pl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hyperlink" Target="mailto:servicedesk@tu-dresden.d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nano-tud.de/" TargetMode="External"/><Relationship Id="rId2" Type="http://schemas.openxmlformats.org/officeDocument/2006/relationships/hyperlink" Target="https://nano.tu-dresden.de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nano.tu-dresden.de/team/" TargetMode="External"/><Relationship Id="rId5" Type="http://schemas.openxmlformats.org/officeDocument/2006/relationships/hyperlink" Target="https://nano-tud.de/shared/" TargetMode="External"/><Relationship Id="rId4" Type="http://schemas.openxmlformats.org/officeDocument/2006/relationships/hyperlink" Target="https://nano.tu-dresden.de/shared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elfservice.tu-dresden.de/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tud.link/15t4" TargetMode="External"/><Relationship Id="rId3" Type="http://schemas.openxmlformats.org/officeDocument/2006/relationships/hyperlink" Target="https://tud.link/k43h" TargetMode="External"/><Relationship Id="rId7" Type="http://schemas.openxmlformats.org/officeDocument/2006/relationships/hyperlink" Target="https://tud.link/nhcq" TargetMode="External"/><Relationship Id="rId2" Type="http://schemas.openxmlformats.org/officeDocument/2006/relationships/hyperlink" Target="https://msx.tu-dresden.de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tud.link/7jpf" TargetMode="External"/><Relationship Id="rId5" Type="http://schemas.openxmlformats.org/officeDocument/2006/relationships/hyperlink" Target="https://tud.link/8wpk" TargetMode="External"/><Relationship Id="rId4" Type="http://schemas.openxmlformats.org/officeDocument/2006/relationships/hyperlink" Target="https://tud.link/8gfu" TargetMode="Externa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selfservice.tu-dresden.de/services/certificate-management/overview" TargetMode="Externa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u-dresden.zoom-x.de/my/Your_Name" TargetMode="External"/><Relationship Id="rId2" Type="http://schemas.openxmlformats.org/officeDocument/2006/relationships/hyperlink" Target="https://tu-dresden.zoom.us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ex.zih.tu-dresden.de/" TargetMode="External"/><Relationship Id="rId7" Type="http://schemas.openxmlformats.org/officeDocument/2006/relationships/image" Target="../media/image18.png"/><Relationship Id="rId2" Type="http://schemas.openxmlformats.org/officeDocument/2006/relationships/hyperlink" Target="https://selfservice.tu-dresden.de/services/258944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elfservice.tu-dresden.de/services/358875/" TargetMode="External"/><Relationship Id="rId2" Type="http://schemas.openxmlformats.org/officeDocument/2006/relationships/hyperlink" Target="https://opara.zih.tu-dresden.de/xmlui/?locale-attribute=en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hyperlink" Target="https://nano.tu-dresden.de/shared/1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882808" y="2852116"/>
            <a:ext cx="2943113" cy="246221"/>
          </a:xfrm>
        </p:spPr>
        <p:txBody>
          <a:bodyPr/>
          <a:lstStyle/>
          <a:p>
            <a:r>
              <a:rPr lang="de-DE" dirty="0"/>
              <a:t>Dipl.-Ing. Steffen Kampmann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82771" y="3835706"/>
            <a:ext cx="4050789" cy="492443"/>
          </a:xfrm>
        </p:spPr>
        <p:txBody>
          <a:bodyPr/>
          <a:lstStyle/>
          <a:p>
            <a:r>
              <a:rPr lang="en-US" dirty="0"/>
              <a:t>PMN IT Instructions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1"/>
          </p:nvPr>
        </p:nvSpPr>
        <p:spPr>
          <a:xfrm>
            <a:off x="882808" y="3138045"/>
            <a:ext cx="5803384" cy="246221"/>
          </a:xfrm>
        </p:spPr>
        <p:txBody>
          <a:bodyPr/>
          <a:lstStyle/>
          <a:p>
            <a:r>
              <a:rPr lang="de-DE" dirty="0"/>
              <a:t>Chair </a:t>
            </a:r>
            <a:r>
              <a:rPr lang="de-DE" dirty="0" err="1"/>
              <a:t>of</a:t>
            </a:r>
            <a:r>
              <a:rPr lang="de-DE" dirty="0"/>
              <a:t> Materials Science and Nanotechnology</a:t>
            </a:r>
            <a:r>
              <a:rPr lang="en-US" dirty="0"/>
              <a:t>, TU Dresden</a:t>
            </a:r>
            <a:endParaRPr lang="de-DE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3"/>
          </p:nvPr>
        </p:nvSpPr>
        <p:spPr>
          <a:xfrm>
            <a:off x="882808" y="5312641"/>
            <a:ext cx="5234510" cy="569387"/>
          </a:xfrm>
        </p:spPr>
        <p:txBody>
          <a:bodyPr/>
          <a:lstStyle/>
          <a:p>
            <a:r>
              <a:rPr lang="de-DE" dirty="0"/>
              <a:t>Dresden, 16.11.2023, </a:t>
            </a:r>
            <a:r>
              <a:rPr lang="en-US" dirty="0"/>
              <a:t>Biannual</a:t>
            </a:r>
            <a:r>
              <a:rPr lang="de-DE" dirty="0"/>
              <a:t> Chair Information Event</a:t>
            </a:r>
          </a:p>
          <a:p>
            <a:r>
              <a:rPr lang="de-DE" b="1" dirty="0"/>
              <a:t>Contact:</a:t>
            </a:r>
            <a:r>
              <a:rPr lang="de-DE" dirty="0"/>
              <a:t> steffen.kampmann@tu-dresden.de</a:t>
            </a:r>
          </a:p>
        </p:txBody>
      </p:sp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415480-8934-CB8D-44CC-C37103829F3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Datashare</a:t>
            </a:r>
            <a:r>
              <a:rPr lang="en-US" sz="1200" dirty="0"/>
              <a:t> </a:t>
            </a:r>
            <a:r>
              <a:rPr lang="en-US" sz="1200" b="0" i="1" dirty="0"/>
              <a:t>based on </a:t>
            </a:r>
            <a:r>
              <a:rPr lang="en-US" sz="1200" b="0" i="1" dirty="0" err="1"/>
              <a:t>Nextcloud</a:t>
            </a:r>
            <a:r>
              <a:rPr lang="en-US" sz="1200" b="0" i="1" dirty="0"/>
              <a:t> environment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2"/>
              </a:rPr>
              <a:t>https://datashare.tu-dresden.de/</a:t>
            </a: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You can upload, download and share Data with internal and </a:t>
            </a:r>
            <a:r>
              <a:rPr lang="en-US" sz="1200" b="1" dirty="0"/>
              <a:t>external people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b="1" dirty="0"/>
              <a:t>App</a:t>
            </a:r>
            <a:r>
              <a:rPr lang="en-US" sz="1200" dirty="0"/>
              <a:t> for Windows, Mac, iOS and Android</a:t>
            </a:r>
          </a:p>
          <a:p>
            <a:pPr lvl="2" indent="0">
              <a:buNone/>
            </a:pPr>
            <a:r>
              <a:rPr lang="en-US" sz="1200" dirty="0">
                <a:sym typeface="Wingdings" panose="05000000000000000000" pitchFamily="2" charset="2"/>
              </a:rPr>
              <a:t>	 </a:t>
            </a:r>
            <a:r>
              <a:rPr lang="en-US" sz="1200" dirty="0">
                <a:sym typeface="Wingdings" panose="05000000000000000000" pitchFamily="2" charset="2"/>
                <a:hlinkClick r:id="rId3"/>
              </a:rPr>
              <a:t>https://nextcloud.com/de/install/#install-clients</a:t>
            </a:r>
            <a:endParaRPr lang="en-US" sz="1200" dirty="0">
              <a:sym typeface="Wingdings" panose="05000000000000000000" pitchFamily="2" charset="2"/>
            </a:endParaRPr>
          </a:p>
          <a:p>
            <a:pPr lvl="2" indent="0">
              <a:buNone/>
            </a:pPr>
            <a:r>
              <a:rPr lang="en-US" sz="1200" dirty="0">
                <a:sym typeface="Wingdings" panose="05000000000000000000" pitchFamily="2" charset="2"/>
              </a:rPr>
              <a:t>	 Installation and setup manual: </a:t>
            </a:r>
            <a:r>
              <a:rPr lang="en-US" sz="1200" dirty="0">
                <a:hlinkClick r:id="rId4"/>
              </a:rPr>
              <a:t>https://tud.link/fsvs</a:t>
            </a:r>
            <a:r>
              <a:rPr lang="en-US" sz="1200" dirty="0">
                <a:sym typeface="Wingdings" panose="05000000000000000000" pitchFamily="2" charset="2"/>
              </a:rPr>
              <a:t> 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Gigamove</a:t>
            </a:r>
            <a:r>
              <a:rPr lang="en-US" sz="1200" dirty="0"/>
              <a:t> 2.0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Share of large data until 100 GB ( </a:t>
            </a:r>
            <a:r>
              <a:rPr lang="en-US" sz="1200" i="1" dirty="0"/>
              <a:t>Hint: Zip data to one file and then share it</a:t>
            </a:r>
            <a:r>
              <a:rPr lang="en-US" sz="1200" dirty="0"/>
              <a:t> 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5"/>
              </a:rPr>
              <a:t>https://selfservice.tu-dresden.de/services/2250335/</a:t>
            </a: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2" indent="0">
              <a:buNone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9B42D8-ADBA-3D57-9383-06BA7219B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Data storages – Share your data easily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D5201A0-9253-6CF2-F27A-6807955C42C6}"/>
              </a:ext>
            </a:extLst>
          </p:cNvPr>
          <p:cNvSpPr txBox="1"/>
          <p:nvPr/>
        </p:nvSpPr>
        <p:spPr>
          <a:xfrm>
            <a:off x="9555932" y="5705782"/>
            <a:ext cx="2214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https://de.wikipedia.org/</a:t>
            </a:r>
          </a:p>
          <a:p>
            <a:r>
              <a:rPr lang="de-DE" sz="800" dirty="0"/>
              <a:t>[2] https://gigamove.rwth-aachen.de/en</a:t>
            </a:r>
          </a:p>
          <a:p>
            <a:r>
              <a:rPr lang="it-IT" sz="800" dirty="0"/>
              <a:t>[3] DALL-E: https://chat.openai.com</a:t>
            </a:r>
            <a:endParaRPr lang="de-DE" sz="8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67383BE-1487-C8CE-8EC4-E891A5FF5B7E}"/>
              </a:ext>
            </a:extLst>
          </p:cNvPr>
          <p:cNvGrpSpPr/>
          <p:nvPr/>
        </p:nvGrpSpPr>
        <p:grpSpPr>
          <a:xfrm>
            <a:off x="1325279" y="4205792"/>
            <a:ext cx="7322068" cy="1904396"/>
            <a:chOff x="2723054" y="4603549"/>
            <a:chExt cx="7322068" cy="1904396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51AE62E4-C8CE-DB6A-740F-109D03B5BDE9}"/>
                </a:ext>
              </a:extLst>
            </p:cNvPr>
            <p:cNvSpPr txBox="1"/>
            <p:nvPr/>
          </p:nvSpPr>
          <p:spPr>
            <a:xfrm>
              <a:off x="9646680" y="6292501"/>
              <a:ext cx="398442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[2]</a:t>
              </a: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D75014F-A082-7CE3-ADD5-FE8BDC0D7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23054" y="4603549"/>
              <a:ext cx="7215838" cy="1731560"/>
            </a:xfrm>
            <a:prstGeom prst="rect">
              <a:avLst/>
            </a:prstGeom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D8C4648-3163-A028-18F4-C56CC44A8F7A}"/>
              </a:ext>
            </a:extLst>
          </p:cNvPr>
          <p:cNvGrpSpPr/>
          <p:nvPr/>
        </p:nvGrpSpPr>
        <p:grpSpPr>
          <a:xfrm>
            <a:off x="6758484" y="2097898"/>
            <a:ext cx="1587848" cy="1248090"/>
            <a:chOff x="5986756" y="2070456"/>
            <a:chExt cx="1587848" cy="1248090"/>
          </a:xfrm>
        </p:grpSpPr>
        <p:pic>
          <p:nvPicPr>
            <p:cNvPr id="5" name="Grafik 4" descr="Ein Bild, das Logo enthält.&#10;&#10;Automatisch generierte Beschreibung">
              <a:extLst>
                <a:ext uri="{FF2B5EF4-FFF2-40B4-BE49-F238E27FC236}">
                  <a16:creationId xmlns:a16="http://schemas.microsoft.com/office/drawing/2014/main" id="{35032C0B-8244-839F-2D92-47E306CF9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56" y="2070456"/>
              <a:ext cx="1587848" cy="1126378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EB5501D-F74D-8EA4-CB3A-DAB5A872E207}"/>
                </a:ext>
              </a:extLst>
            </p:cNvPr>
            <p:cNvSpPr txBox="1"/>
            <p:nvPr/>
          </p:nvSpPr>
          <p:spPr>
            <a:xfrm>
              <a:off x="7190410" y="3103102"/>
              <a:ext cx="31401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[1]</a:t>
              </a:r>
            </a:p>
          </p:txBody>
        </p:sp>
      </p:grpSp>
      <p:pic>
        <p:nvPicPr>
          <p:cNvPr id="13" name="Grafik 12" descr="Ein Bild, das Plastik, Im Haus enthält.&#10;&#10;Automatisch generierte Beschreibung">
            <a:extLst>
              <a:ext uri="{FF2B5EF4-FFF2-40B4-BE49-F238E27FC236}">
                <a16:creationId xmlns:a16="http://schemas.microsoft.com/office/drawing/2014/main" id="{C8E8C710-7C7D-1E1D-6EBB-3819C0138A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58" y="1152000"/>
            <a:ext cx="2516222" cy="251622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2892B6A4-6A13-FF34-6771-9899597B277F}"/>
              </a:ext>
            </a:extLst>
          </p:cNvPr>
          <p:cNvSpPr txBox="1"/>
          <p:nvPr/>
        </p:nvSpPr>
        <p:spPr>
          <a:xfrm>
            <a:off x="11003276" y="3682212"/>
            <a:ext cx="31401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1375910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B4B850-5FB5-7734-EF6E-48967C1CB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Software – Useful Tools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DAABDAE-4511-8877-A059-9253B178906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518457" y="1030288"/>
            <a:ext cx="6726172" cy="198794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7515E50-4CD6-50BB-CF01-3A5F97DA7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457" y="3430876"/>
            <a:ext cx="4188864" cy="2396836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0A191D17-BCBE-3AD3-4CBD-D1B4DD7E98E8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612889" y="2496766"/>
            <a:ext cx="0" cy="934110"/>
          </a:xfrm>
          <a:prstGeom prst="straightConnector1">
            <a:avLst/>
          </a:prstGeom>
          <a:ln w="28575">
            <a:solidFill>
              <a:schemeClr val="accent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3D81A09-DFC7-07BF-A770-348700C2A952}"/>
              </a:ext>
            </a:extLst>
          </p:cNvPr>
          <p:cNvGrpSpPr/>
          <p:nvPr/>
        </p:nvGrpSpPr>
        <p:grpSpPr>
          <a:xfrm>
            <a:off x="688185" y="3259183"/>
            <a:ext cx="2585930" cy="2731666"/>
            <a:chOff x="8939177" y="1030288"/>
            <a:chExt cx="2585930" cy="2731666"/>
          </a:xfrm>
        </p:grpSpPr>
        <p:pic>
          <p:nvPicPr>
            <p:cNvPr id="12" name="Grafik 11" descr="Ein Bild, das Plastik, Im Haus enthält.&#10;&#10;Automatisch generierte Beschreibung">
              <a:extLst>
                <a:ext uri="{FF2B5EF4-FFF2-40B4-BE49-F238E27FC236}">
                  <a16:creationId xmlns:a16="http://schemas.microsoft.com/office/drawing/2014/main" id="{823126F0-6F1A-FADE-025B-CA8833750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177" y="1030288"/>
              <a:ext cx="2516222" cy="2516222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8AF1DFF-167C-50C0-8D16-CA64D4BB0F91}"/>
                </a:ext>
              </a:extLst>
            </p:cNvPr>
            <p:cNvSpPr txBox="1"/>
            <p:nvPr/>
          </p:nvSpPr>
          <p:spPr>
            <a:xfrm>
              <a:off x="11211094" y="3546510"/>
              <a:ext cx="31401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[1]</a:t>
              </a:r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99FF853D-47F7-4006-4FA9-0C422B9890B7}"/>
              </a:ext>
            </a:extLst>
          </p:cNvPr>
          <p:cNvSpPr txBox="1"/>
          <p:nvPr/>
        </p:nvSpPr>
        <p:spPr>
          <a:xfrm>
            <a:off x="9247763" y="5949285"/>
            <a:ext cx="27625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</a:t>
            </a:r>
            <a:r>
              <a:rPr lang="it-IT" sz="800" dirty="0"/>
              <a:t>DALL-E: https://chat.openai.com</a:t>
            </a:r>
            <a:endParaRPr lang="de-DE" sz="8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AC90D30-79D6-CAB0-642C-281C93AAFEB6}"/>
              </a:ext>
            </a:extLst>
          </p:cNvPr>
          <p:cNvSpPr txBox="1"/>
          <p:nvPr/>
        </p:nvSpPr>
        <p:spPr>
          <a:xfrm>
            <a:off x="688185" y="1082595"/>
            <a:ext cx="39045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accent1"/>
                </a:solidFill>
              </a:rPr>
              <a:t>Project </a:t>
            </a:r>
            <a:r>
              <a:rPr lang="de-DE" sz="1600" dirty="0" err="1">
                <a:solidFill>
                  <a:schemeClr val="accent1"/>
                </a:solidFill>
              </a:rPr>
              <a:t>organizing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tool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b="1" i="1" dirty="0">
                <a:solidFill>
                  <a:schemeClr val="accent1"/>
                </a:solidFill>
              </a:rPr>
              <a:t>Decks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accent1"/>
                </a:solidFill>
              </a:rPr>
              <a:t>Avaliable</a:t>
            </a:r>
            <a:r>
              <a:rPr lang="de-DE" sz="1600" dirty="0">
                <a:solidFill>
                  <a:schemeClr val="accent1"/>
                </a:solidFill>
              </a:rPr>
              <a:t> at</a:t>
            </a:r>
            <a:br>
              <a:rPr lang="de-DE" sz="1600" dirty="0">
                <a:solidFill>
                  <a:schemeClr val="accent1"/>
                </a:solidFill>
              </a:rPr>
            </a:br>
            <a:r>
              <a:rPr lang="en-US" sz="1600" dirty="0">
                <a:hlinkClick r:id="rId5"/>
              </a:rPr>
              <a:t>https://datashare.tu-dresden.de/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Further Apps will coming soon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48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B62D3F-8FA7-0AA5-F6FD-8944ECBBD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Software – Useful Tools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69A8D2-72DD-0475-E4B7-D35238C0A7D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2" y="1152000"/>
            <a:ext cx="10172734" cy="43449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Microsoft Office 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is already installed on your PC/Laptop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Microsoft Office 365 is also available for your </a:t>
            </a:r>
            <a:r>
              <a:rPr lang="en-US" sz="1400" b="1" dirty="0"/>
              <a:t>private</a:t>
            </a:r>
            <a:r>
              <a:rPr lang="en-US" sz="1400" b="0" dirty="0"/>
              <a:t> PC/Laptop</a:t>
            </a:r>
          </a:p>
          <a:p>
            <a:pPr marL="537750" lvl="3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3" indent="0">
              <a:buNone/>
            </a:pPr>
            <a:r>
              <a:rPr lang="en-US" sz="1400" dirty="0"/>
              <a:t>	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/>
              <a:t>For employees: </a:t>
            </a:r>
            <a:r>
              <a:rPr lang="en-US" sz="1400" dirty="0">
                <a:hlinkClick r:id="rId2"/>
              </a:rPr>
              <a:t>https://tud.link/9nl1</a:t>
            </a:r>
            <a:endParaRPr lang="en-US" sz="1400" b="0" dirty="0"/>
          </a:p>
          <a:p>
            <a:pPr lvl="2" indent="0">
              <a:buNone/>
            </a:pPr>
            <a:r>
              <a:rPr lang="en-US" sz="1400" dirty="0"/>
              <a:t>	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/>
              <a:t>For students: </a:t>
            </a:r>
            <a:r>
              <a:rPr lang="en-US" sz="1400" dirty="0">
                <a:hlinkClick r:id="rId3"/>
              </a:rPr>
              <a:t>https://campussachsen.tu-dresden.de/</a:t>
            </a:r>
            <a:endParaRPr lang="en-US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Origin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License of chair available </a:t>
            </a:r>
          </a:p>
          <a:p>
            <a:pPr lvl="3" indent="0">
              <a:buNone/>
            </a:pPr>
            <a:r>
              <a:rPr lang="en-US" sz="1400" b="0" dirty="0">
                <a:sym typeface="Wingdings" panose="05000000000000000000" pitchFamily="2" charset="2"/>
              </a:rPr>
              <a:t>	 please contact Stephanie Klinghammer or Steffen Kampmann</a:t>
            </a:r>
          </a:p>
          <a:p>
            <a:pPr lvl="3" indent="0">
              <a:buNone/>
            </a:pPr>
            <a:r>
              <a:rPr lang="en-US" sz="1400" dirty="0">
                <a:sym typeface="Wingdings" panose="05000000000000000000" pitchFamily="2" charset="2"/>
              </a:rPr>
              <a:t>	( </a:t>
            </a:r>
            <a:r>
              <a:rPr lang="de-DE" sz="1400" dirty="0">
                <a:hlinkClick r:id="rId4"/>
              </a:rPr>
              <a:t>stephanie.klinghammer@tu-dresden.de</a:t>
            </a:r>
            <a:r>
              <a:rPr lang="en-US" sz="1400" dirty="0">
                <a:sym typeface="Wingdings" panose="05000000000000000000" pitchFamily="2" charset="2"/>
              </a:rPr>
              <a:t>, </a:t>
            </a:r>
            <a:r>
              <a:rPr lang="en-US" sz="1400" b="0" dirty="0">
                <a:sym typeface="Wingdings" panose="05000000000000000000" pitchFamily="2" charset="2"/>
                <a:hlinkClick r:id="rId5"/>
              </a:rPr>
              <a:t>steffen.kampmann@tu-dresden.de</a:t>
            </a:r>
            <a:r>
              <a:rPr lang="en-US" sz="1400" b="0" dirty="0">
                <a:sym typeface="Wingdings" panose="05000000000000000000" pitchFamily="2" charset="2"/>
              </a:rPr>
              <a:t> ) 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For students </a:t>
            </a:r>
            <a:r>
              <a:rPr lang="en-US" sz="1400" b="1" dirty="0"/>
              <a:t>private</a:t>
            </a:r>
            <a:r>
              <a:rPr lang="en-US" sz="1400" b="0" dirty="0"/>
              <a:t> PC/Laptop: </a:t>
            </a:r>
            <a:r>
              <a:rPr lang="en-US" sz="1400" b="0" dirty="0">
                <a:hlinkClick r:id="rId6"/>
              </a:rPr>
              <a:t>https://tud.link/h928</a:t>
            </a:r>
            <a:endParaRPr lang="en-US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Software list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>
                <a:hlinkClick r:id="rId7"/>
              </a:rPr>
              <a:t>https://tud.link/xn1o</a:t>
            </a: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5" name="Grafik 4" descr="Ein Bild, das Text, Schrift, Screenshot, Logo enthält.&#10;&#10;Automatisch generierte Beschreibung">
            <a:extLst>
              <a:ext uri="{FF2B5EF4-FFF2-40B4-BE49-F238E27FC236}">
                <a16:creationId xmlns:a16="http://schemas.microsoft.com/office/drawing/2014/main" id="{D78A8D1F-A51A-49F3-A51B-B73745FA25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475" y="3324493"/>
            <a:ext cx="2970178" cy="9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79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15DF3-5F71-0CC0-2202-E5FAEFBFF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Software – Be Careful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764FC52-A43B-C744-A9A8-E8A7506766BB}"/>
              </a:ext>
            </a:extLst>
          </p:cNvPr>
          <p:cNvSpPr/>
          <p:nvPr/>
        </p:nvSpPr>
        <p:spPr>
          <a:xfrm>
            <a:off x="603114" y="1511030"/>
            <a:ext cx="1098577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45BA926-F962-3503-C237-83332280BA21}"/>
              </a:ext>
            </a:extLst>
          </p:cNvPr>
          <p:cNvSpPr/>
          <p:nvPr/>
        </p:nvSpPr>
        <p:spPr>
          <a:xfrm>
            <a:off x="603114" y="2918914"/>
            <a:ext cx="10985771" cy="6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4EA2A17-B8C2-DA68-9873-4D26C26797C5}"/>
              </a:ext>
            </a:extLst>
          </p:cNvPr>
          <p:cNvSpPr/>
          <p:nvPr/>
        </p:nvSpPr>
        <p:spPr>
          <a:xfrm>
            <a:off x="603113" y="1116377"/>
            <a:ext cx="10985771" cy="36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3D66E1-8508-B7F3-4944-A7E6DDE02F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5221289" cy="4344987"/>
          </a:xfrm>
        </p:spPr>
        <p:txBody>
          <a:bodyPr/>
          <a:lstStyle/>
          <a:p>
            <a:r>
              <a:rPr lang="en-US" dirty="0"/>
              <a:t>Please do not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TeamViewer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External cloud services </a:t>
            </a:r>
            <a:r>
              <a:rPr lang="en-US" b="0" dirty="0"/>
              <a:t>like Dropbox, Google Drive, OneDrive etc.</a:t>
            </a:r>
          </a:p>
          <a:p>
            <a:r>
              <a:rPr lang="en-US" b="0" dirty="0">
                <a:sym typeface="Wingdings" panose="05000000000000000000" pitchFamily="2" charset="2"/>
              </a:rPr>
              <a:t>	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Do not save your research data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Software with illegal license</a:t>
            </a:r>
            <a:br>
              <a:rPr lang="en-US" b="0" dirty="0">
                <a:solidFill>
                  <a:schemeClr val="bg1"/>
                </a:solidFill>
              </a:rPr>
            </a:br>
            <a:endParaRPr lang="en-US" b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Software from Kaspersky Lab</a:t>
            </a:r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397F3F0-6507-C365-18EA-8D8D3E633C11}"/>
              </a:ext>
            </a:extLst>
          </p:cNvPr>
          <p:cNvSpPr txBox="1">
            <a:spLocks/>
          </p:cNvSpPr>
          <p:nvPr/>
        </p:nvSpPr>
        <p:spPr>
          <a:xfrm>
            <a:off x="6353596" y="1152000"/>
            <a:ext cx="5733907" cy="434498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600"/>
              </a:spcBef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—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Please use following services of TU Dresden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ISL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Home and Group drives</a:t>
            </a:r>
            <a:endParaRPr lang="en-US" b="0" dirty="0"/>
          </a:p>
          <a:p>
            <a:r>
              <a:rPr lang="en-US" b="0" dirty="0">
                <a:sym typeface="Wingdings" panose="05000000000000000000" pitchFamily="2" charset="2"/>
              </a:rPr>
              <a:t>	</a:t>
            </a:r>
            <a:br>
              <a:rPr lang="en-US" b="0" dirty="0">
                <a:sym typeface="Wingdings" panose="05000000000000000000" pitchFamily="2" charset="2"/>
              </a:rPr>
            </a:br>
            <a:r>
              <a:rPr lang="en-US" b="0" dirty="0">
                <a:sym typeface="Wingdings" panose="05000000000000000000" pitchFamily="2" charset="2"/>
              </a:rPr>
              <a:t>	</a:t>
            </a:r>
            <a:r>
              <a:rPr lang="en-US" dirty="0">
                <a:sym typeface="Wingdings" panose="05000000000000000000" pitchFamily="2" charset="2"/>
              </a:rPr>
              <a:t> S</a:t>
            </a:r>
            <a:r>
              <a:rPr lang="en-US" dirty="0"/>
              <a:t>ave your research data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Software list of TU Dresden or ask colleagues for alternatives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Sophos (already installed)</a:t>
            </a:r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C4E9C9A-C128-7B3B-5415-90D662AB8F73}"/>
              </a:ext>
            </a:extLst>
          </p:cNvPr>
          <p:cNvSpPr txBox="1"/>
          <p:nvPr/>
        </p:nvSpPr>
        <p:spPr>
          <a:xfrm>
            <a:off x="603114" y="5382834"/>
            <a:ext cx="1098577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Please only install software from trustworthy sources</a:t>
            </a:r>
          </a:p>
          <a:p>
            <a:pPr marL="252000" lvl="2" algn="ctr"/>
            <a:r>
              <a:rPr lang="en-US" dirty="0">
                <a:solidFill>
                  <a:schemeClr val="accent1"/>
                </a:solidFill>
              </a:rPr>
              <a:t>E. g. </a:t>
            </a:r>
            <a:r>
              <a:rPr lang="en-US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https://www.heise.de/download/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95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4A85D-60A6-9E29-8D07-2627AEBF6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Workstations and Server – Powerful Hardware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99A0A5-FB28-C89F-41F9-B228A4F3697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 your calculations on specialized Hardware that is available 24/7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Remote workstations for computing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https://selfservice.tu-dresden.de/services/research-cloud/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Access via Terminal</a:t>
            </a:r>
            <a:br>
              <a:rPr lang="en-US" dirty="0"/>
            </a:b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High Performance Computing (HPC)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https://doc.zih.tu-dresden.de/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To get access please contact</a:t>
            </a:r>
            <a:r>
              <a:rPr lang="en-US" b="1" dirty="0"/>
              <a:t> Dr. Rafael Gutierrez</a:t>
            </a:r>
            <a:br>
              <a:rPr lang="en-US" b="1" dirty="0"/>
            </a:br>
            <a:r>
              <a:rPr lang="en-US" dirty="0"/>
              <a:t>( </a:t>
            </a:r>
            <a:r>
              <a:rPr lang="en-US" dirty="0">
                <a:hlinkClick r:id="rId4"/>
              </a:rPr>
              <a:t>rafael.gutierrez@tu-dresden.de</a:t>
            </a:r>
            <a:r>
              <a:rPr lang="en-US" dirty="0"/>
              <a:t> )</a:t>
            </a:r>
            <a:endParaRPr lang="en-US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Access via Terminal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5A1B0A8-04DE-89CE-65A5-7073FC3F0153}"/>
              </a:ext>
            </a:extLst>
          </p:cNvPr>
          <p:cNvSpPr txBox="1"/>
          <p:nvPr/>
        </p:nvSpPr>
        <p:spPr>
          <a:xfrm>
            <a:off x="9875520" y="5894744"/>
            <a:ext cx="21151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DALL-E: </a:t>
            </a:r>
            <a:r>
              <a:rPr lang="de-DE" sz="800" dirty="0">
                <a:hlinkClick r:id="rId5"/>
              </a:rPr>
              <a:t>https://chat.openai.com</a:t>
            </a:r>
            <a:endParaRPr lang="de-DE" sz="800" dirty="0"/>
          </a:p>
          <a:p>
            <a:r>
              <a:rPr lang="de-DE" sz="800" dirty="0"/>
              <a:t>[2] </a:t>
            </a:r>
            <a:r>
              <a:rPr lang="de-DE" sz="800" dirty="0">
                <a:hlinkClick r:id="rId6"/>
              </a:rPr>
              <a:t>https://tu-dresden.de/</a:t>
            </a:r>
            <a:endParaRPr lang="de-DE" sz="800" dirty="0"/>
          </a:p>
        </p:txBody>
      </p:sp>
      <p:pic>
        <p:nvPicPr>
          <p:cNvPr id="10" name="Grafik 9" descr="Ein Bild, das Gras, Himmel, draußen, Gebäude enthält.&#10;&#10;Automatisch generierte Beschreibung">
            <a:extLst>
              <a:ext uri="{FF2B5EF4-FFF2-40B4-BE49-F238E27FC236}">
                <a16:creationId xmlns:a16="http://schemas.microsoft.com/office/drawing/2014/main" id="{4C5DDB74-737C-D11C-D330-52279D29BC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777" y="3615501"/>
            <a:ext cx="2672622" cy="178174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16515C3-0DDF-CF24-4344-EF037E04A58D}"/>
              </a:ext>
            </a:extLst>
          </p:cNvPr>
          <p:cNvSpPr txBox="1"/>
          <p:nvPr/>
        </p:nvSpPr>
        <p:spPr>
          <a:xfrm>
            <a:off x="11212627" y="5397249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[2]</a:t>
            </a:r>
          </a:p>
        </p:txBody>
      </p:sp>
      <p:pic>
        <p:nvPicPr>
          <p:cNvPr id="6" name="Grafik 5" descr="Ein Bild, das Wirbellose, Insekt, Fenster, Gras enthält.&#10;&#10;Automatisch generierte Beschreibung">
            <a:extLst>
              <a:ext uri="{FF2B5EF4-FFF2-40B4-BE49-F238E27FC236}">
                <a16:creationId xmlns:a16="http://schemas.microsoft.com/office/drawing/2014/main" id="{E66CB5F9-B8C8-71F5-0219-DD0C93004C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651" y="1067092"/>
            <a:ext cx="1781748" cy="17817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F51826B-18C6-03BB-B1DF-3E2BE62FFD85}"/>
              </a:ext>
            </a:extLst>
          </p:cNvPr>
          <p:cNvSpPr txBox="1"/>
          <p:nvPr/>
        </p:nvSpPr>
        <p:spPr>
          <a:xfrm>
            <a:off x="11212627" y="2862830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895935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4A85D-60A6-9E29-8D07-2627AEBF6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Workstations and Server – First Steps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99A0A5-FB28-C89F-41F9-B228A4F3697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Remote PC </a:t>
            </a:r>
            <a:r>
              <a:rPr lang="en-US" dirty="0"/>
              <a:t>(Windows) </a:t>
            </a:r>
            <a:r>
              <a:rPr lang="en-US" b="1" dirty="0"/>
              <a:t>hosted by TU Dresden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https://rds.zih.tu-dresden.de/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As student </a:t>
            </a:r>
            <a:r>
              <a:rPr lang="en-US" b="1" dirty="0"/>
              <a:t>choose</a:t>
            </a:r>
            <a:r>
              <a:rPr lang="en-US" dirty="0"/>
              <a:t> “Office Collection”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Many preinstalled software like Origin, COMSOL Multiphysics, Microsoft Office, Python, SPSS, Maple etc.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Your home drive is already mounted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 have access to your data on your local PC too</a:t>
            </a:r>
          </a:p>
          <a:p>
            <a:pPr lvl="1"/>
            <a:endParaRPr lang="en-US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Control your office or lab PC remotely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 can control your </a:t>
            </a:r>
            <a:r>
              <a:rPr lang="en-US" b="1" dirty="0"/>
              <a:t>office or lab PC </a:t>
            </a:r>
            <a:r>
              <a:rPr lang="en-US" dirty="0"/>
              <a:t>from everywhere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https://rsupport.zih.tu-dresden.de/users/main/downloads.html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 can find a simple manual in following document</a:t>
            </a:r>
            <a:br>
              <a:rPr lang="en-US" dirty="0"/>
            </a:br>
            <a:r>
              <a:rPr lang="en-US" dirty="0">
                <a:hlinkClick r:id="rId4"/>
              </a:rPr>
              <a:t>https://nano.tu-dresden.de/shared/16</a:t>
            </a:r>
            <a:br>
              <a:rPr lang="en-US" dirty="0"/>
            </a:b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5A1B0A8-04DE-89CE-65A5-7073FC3F0153}"/>
              </a:ext>
            </a:extLst>
          </p:cNvPr>
          <p:cNvSpPr txBox="1"/>
          <p:nvPr/>
        </p:nvSpPr>
        <p:spPr>
          <a:xfrm>
            <a:off x="10426483" y="6007533"/>
            <a:ext cx="15561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https://lb.islonline.com/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0636D75-50C7-AD63-B4FC-B14E281D1B88}"/>
              </a:ext>
            </a:extLst>
          </p:cNvPr>
          <p:cNvGrpSpPr/>
          <p:nvPr/>
        </p:nvGrpSpPr>
        <p:grpSpPr>
          <a:xfrm>
            <a:off x="8214704" y="3794495"/>
            <a:ext cx="2828666" cy="1585700"/>
            <a:chOff x="8488622" y="1152000"/>
            <a:chExt cx="2828666" cy="15857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6DE465AA-44D8-6597-A0E6-9C6476DC4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8622" y="1152000"/>
              <a:ext cx="2828666" cy="1477978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A54ADA0F-350E-D776-FBAD-601F866992A3}"/>
                </a:ext>
              </a:extLst>
            </p:cNvPr>
            <p:cNvSpPr txBox="1"/>
            <p:nvPr/>
          </p:nvSpPr>
          <p:spPr>
            <a:xfrm>
              <a:off x="10948132" y="2522256"/>
              <a:ext cx="36915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[1]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7777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1364E-0BD7-C189-FE15-167514EDB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5. Security and Network</a:t>
            </a:r>
            <a:r>
              <a:rPr lang="en-US" dirty="0"/>
              <a:t> –</a:t>
            </a:r>
            <a:r>
              <a:rPr lang="de-DE" dirty="0"/>
              <a:t> Scam</a:t>
            </a:r>
            <a:r>
              <a:rPr lang="de-DE" b="1" dirty="0"/>
              <a:t> </a:t>
            </a:r>
            <a:r>
              <a:rPr lang="de-DE" dirty="0"/>
              <a:t>E</a:t>
            </a:r>
            <a:r>
              <a:rPr lang="de-DE" b="1" dirty="0"/>
              <a:t>mails </a:t>
            </a:r>
            <a:br>
              <a:rPr lang="de-DE" b="1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742442-7971-216D-048D-D74405823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26" y="1214917"/>
            <a:ext cx="4007056" cy="2228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DB5A64-EADE-06E3-1B0B-0B09990AE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607" y="2681028"/>
            <a:ext cx="4483330" cy="16828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CAD8AC3-2E83-40BC-9DCA-5AFDF832D337}"/>
              </a:ext>
            </a:extLst>
          </p:cNvPr>
          <p:cNvGrpSpPr/>
          <p:nvPr/>
        </p:nvGrpSpPr>
        <p:grpSpPr>
          <a:xfrm>
            <a:off x="8330232" y="2335141"/>
            <a:ext cx="3477702" cy="3080288"/>
            <a:chOff x="4345067" y="2313122"/>
            <a:chExt cx="3477702" cy="30802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C00B5E-E07F-40C0-A753-1CA6E8D46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29" r="691" b="21356"/>
            <a:stretch/>
          </p:blipFill>
          <p:spPr>
            <a:xfrm>
              <a:off x="4345067" y="2313122"/>
              <a:ext cx="3477702" cy="308028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23A4EB-9F74-4418-9B4C-FA12E1DFD5FA}"/>
                </a:ext>
              </a:extLst>
            </p:cNvPr>
            <p:cNvSpPr/>
            <p:nvPr/>
          </p:nvSpPr>
          <p:spPr>
            <a:xfrm>
              <a:off x="4692112" y="3511961"/>
              <a:ext cx="1460715" cy="19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94CB7C-B1D7-4455-AF4E-57788D671613}"/>
              </a:ext>
            </a:extLst>
          </p:cNvPr>
          <p:cNvSpPr txBox="1"/>
          <p:nvPr/>
        </p:nvSpPr>
        <p:spPr>
          <a:xfrm>
            <a:off x="849525" y="4706381"/>
            <a:ext cx="74807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You will </a:t>
            </a:r>
            <a:r>
              <a:rPr lang="en-US" sz="1600" b="1" dirty="0">
                <a:solidFill>
                  <a:srgbClr val="FF0000"/>
                </a:solidFill>
              </a:rPr>
              <a:t>NEVER</a:t>
            </a:r>
            <a:r>
              <a:rPr lang="en-US" sz="1600" b="1" dirty="0">
                <a:solidFill>
                  <a:schemeClr val="accent1"/>
                </a:solidFill>
              </a:rPr>
              <a:t> be asked for your password or for money and vouchers</a:t>
            </a:r>
            <a:endParaRPr lang="de-DE" sz="1600" b="1" dirty="0">
              <a:solidFill>
                <a:schemeClr val="accent1"/>
              </a:solidFill>
            </a:endParaRPr>
          </a:p>
          <a:p>
            <a:endParaRPr lang="de-DE" sz="1600" b="1" dirty="0">
              <a:solidFill>
                <a:schemeClr val="accent1"/>
              </a:solidFill>
            </a:endParaRPr>
          </a:p>
          <a:p>
            <a:r>
              <a:rPr lang="de-DE" sz="1600" dirty="0">
                <a:solidFill>
                  <a:schemeClr val="accent1"/>
                </a:solidFill>
              </a:rPr>
              <a:t>Report Scam email </a:t>
            </a:r>
            <a:r>
              <a:rPr lang="de-DE" sz="1600" dirty="0" err="1">
                <a:solidFill>
                  <a:schemeClr val="accent1"/>
                </a:solidFill>
              </a:rPr>
              <a:t>to</a:t>
            </a:r>
            <a:r>
              <a:rPr lang="de-DE" sz="1600" dirty="0">
                <a:solidFill>
                  <a:schemeClr val="accent1"/>
                </a:solidFill>
              </a:rPr>
              <a:t> TU Dresden (ZIH)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https://tud.link/35d7</a:t>
            </a:r>
            <a:endParaRPr lang="de-DE" sz="1600" b="0" dirty="0">
              <a:solidFill>
                <a:schemeClr val="accent1"/>
              </a:solidFill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3BF3302-B708-99A8-8E32-AC9B2F59DA8B}"/>
              </a:ext>
            </a:extLst>
          </p:cNvPr>
          <p:cNvGrpSpPr/>
          <p:nvPr/>
        </p:nvGrpSpPr>
        <p:grpSpPr>
          <a:xfrm>
            <a:off x="6215457" y="725511"/>
            <a:ext cx="4953255" cy="2438525"/>
            <a:chOff x="6215457" y="725511"/>
            <a:chExt cx="4953255" cy="243852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322072F-FB12-0746-420E-1A9CAF08B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5457" y="725511"/>
              <a:ext cx="4953255" cy="243852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C72CB313-D094-C676-3DE5-27BA488A7A18}"/>
                </a:ext>
              </a:extLst>
            </p:cNvPr>
            <p:cNvSpPr/>
            <p:nvPr/>
          </p:nvSpPr>
          <p:spPr>
            <a:xfrm>
              <a:off x="7156519" y="1404712"/>
              <a:ext cx="1598375" cy="214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2218718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91B4FF-37B5-AB22-25FD-D43A84AC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Security and Network –</a:t>
            </a:r>
            <a:r>
              <a:rPr lang="de-DE" dirty="0"/>
              <a:t> </a:t>
            </a:r>
            <a:r>
              <a:rPr lang="en-US" dirty="0"/>
              <a:t>Stay connected with TU Dresden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2D240F-307D-B177-4A5D-27F7D68D45E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To have full access to all </a:t>
            </a:r>
            <a:r>
              <a:rPr lang="en-US" dirty="0"/>
              <a:t>services</a:t>
            </a:r>
            <a:r>
              <a:rPr lang="en-US" b="0" dirty="0"/>
              <a:t> stay in the TU network with VPN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4"/>
                </a:solidFill>
              </a:rPr>
              <a:t>Secured connection in public Wi-Fi networks </a:t>
            </a:r>
            <a:r>
              <a:rPr lang="en-US" b="0" dirty="0"/>
              <a:t>e. g. on conferences</a:t>
            </a:r>
            <a:endParaRPr lang="en-US" dirty="0"/>
          </a:p>
          <a:p>
            <a:pPr lvl="1"/>
            <a:r>
              <a:rPr lang="en-US" b="1" dirty="0"/>
              <a:t>VPN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 OpenVPN software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0" dirty="0">
                <a:hlinkClick r:id="rId2"/>
              </a:rPr>
              <a:t>https://openvpn.net/vpn-client/</a:t>
            </a: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Download</a:t>
            </a:r>
            <a:r>
              <a:rPr lang="en-US" b="0" dirty="0"/>
              <a:t> the TU Dresden profile file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0" dirty="0">
                <a:hlinkClick r:id="rId3"/>
              </a:rPr>
              <a:t>https://selfservice.tu-dresden.de/services/vpn/openvpn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Execute this file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0" dirty="0"/>
              <a:t>Detailed documentation: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4"/>
              </a:rPr>
              <a:t>https://tud.link/d4s7</a:t>
            </a:r>
            <a:endParaRPr lang="de-DE" dirty="0"/>
          </a:p>
          <a:p>
            <a:pPr lvl="1"/>
            <a:r>
              <a:rPr lang="en-US" b="1" dirty="0" err="1"/>
              <a:t>eduroam</a:t>
            </a:r>
            <a:endParaRPr lang="en-US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0" dirty="0"/>
              <a:t>At end of November you have to refresh your </a:t>
            </a:r>
            <a:r>
              <a:rPr lang="en-US" b="1" dirty="0" err="1"/>
              <a:t>eduroam</a:t>
            </a:r>
            <a:r>
              <a:rPr lang="en-US" b="0" dirty="0"/>
              <a:t> certificate on all your devices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5"/>
              </a:rPr>
              <a:t>https://tud.link/w8z7</a:t>
            </a:r>
            <a:endParaRPr lang="en-US" dirty="0"/>
          </a:p>
        </p:txBody>
      </p:sp>
      <p:pic>
        <p:nvPicPr>
          <p:cNvPr id="4" name="Grafik 3" descr="Ein Bild, das Logo enthält.">
            <a:extLst>
              <a:ext uri="{FF2B5EF4-FFF2-40B4-BE49-F238E27FC236}">
                <a16:creationId xmlns:a16="http://schemas.microsoft.com/office/drawing/2014/main" id="{93F2E697-8DC4-EE43-A90D-CE35B97361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523" y="2331289"/>
            <a:ext cx="3145766" cy="57836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D445B19-8F1D-7730-565C-33D6875D29CD}"/>
              </a:ext>
            </a:extLst>
          </p:cNvPr>
          <p:cNvSpPr txBox="1"/>
          <p:nvPr/>
        </p:nvSpPr>
        <p:spPr>
          <a:xfrm>
            <a:off x="6492240" y="5812340"/>
            <a:ext cx="53409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</a:t>
            </a:r>
            <a:r>
              <a:rPr lang="de-DE" sz="800" dirty="0">
                <a:hlinkClick r:id="rId7"/>
              </a:rPr>
              <a:t>https://de.wikipedia.org/</a:t>
            </a:r>
            <a:endParaRPr lang="de-DE" sz="800" dirty="0"/>
          </a:p>
          <a:p>
            <a:r>
              <a:rPr lang="de-DE" sz="800" dirty="0"/>
              <a:t>[2] </a:t>
            </a:r>
            <a:r>
              <a:rPr lang="de-DE" sz="800" dirty="0">
                <a:hlinkClick r:id="rId8"/>
              </a:rPr>
              <a:t>https://tu-dresden.de/zih/die-einrichtung/news/eduroam-neukonfiguration-erforderlich?set_language=en</a:t>
            </a:r>
            <a:endParaRPr lang="de-DE" sz="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84FCFCF-8CE5-0848-4930-F371485CABEE}"/>
              </a:ext>
            </a:extLst>
          </p:cNvPr>
          <p:cNvSpPr txBox="1"/>
          <p:nvPr/>
        </p:nvSpPr>
        <p:spPr>
          <a:xfrm>
            <a:off x="11086243" y="2815919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  <p:pic>
        <p:nvPicPr>
          <p:cNvPr id="8" name="Grafik 7" descr="Ein Bild, das Text, Kleidung, Mann, Menschliches Gesicht enthält.&#10;&#10;Automatisch generierte Beschreibung">
            <a:extLst>
              <a:ext uri="{FF2B5EF4-FFF2-40B4-BE49-F238E27FC236}">
                <a16:creationId xmlns:a16="http://schemas.microsoft.com/office/drawing/2014/main" id="{ADBBB8D2-2AC6-6E07-CEBE-BB3819803E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236" y="3326987"/>
            <a:ext cx="4151046" cy="175266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58D9107-059B-6E81-43F0-0503C416A1E3}"/>
              </a:ext>
            </a:extLst>
          </p:cNvPr>
          <p:cNvSpPr txBox="1"/>
          <p:nvPr/>
        </p:nvSpPr>
        <p:spPr>
          <a:xfrm>
            <a:off x="11230180" y="5079651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1091932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5727F-B17D-474B-B749-BB428DA5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Security and Network</a:t>
            </a:r>
            <a:endParaRPr lang="en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8F788A6A-3B56-4EAE-C3DB-31C995C55BE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0" dirty="0" err="1"/>
              <a:t>Protect</a:t>
            </a:r>
            <a:r>
              <a:rPr lang="de-DE" b="0" dirty="0"/>
              <a:t> </a:t>
            </a:r>
            <a:r>
              <a:rPr lang="de-DE" b="0" dirty="0" err="1"/>
              <a:t>you</a:t>
            </a:r>
            <a:r>
              <a:rPr lang="de-DE" b="0" dirty="0"/>
              <a:t> ZIH-Login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err="1"/>
              <a:t>Two-Factor-Authorization</a:t>
            </a:r>
            <a:r>
              <a:rPr lang="de-DE" b="0" dirty="0"/>
              <a:t> </a:t>
            </a:r>
            <a:r>
              <a:rPr lang="de-DE" b="0" dirty="0" err="1"/>
              <a:t>is</a:t>
            </a:r>
            <a:r>
              <a:rPr lang="de-DE" b="0" dirty="0"/>
              <a:t> </a:t>
            </a:r>
            <a:r>
              <a:rPr lang="de-DE" b="0" dirty="0" err="1"/>
              <a:t>now</a:t>
            </a:r>
            <a:r>
              <a:rPr lang="de-DE" b="0" dirty="0"/>
              <a:t> </a:t>
            </a:r>
            <a:r>
              <a:rPr lang="de-DE" b="0" dirty="0" err="1">
                <a:solidFill>
                  <a:schemeClr val="accent4"/>
                </a:solidFill>
              </a:rPr>
              <a:t>avaliable</a:t>
            </a:r>
            <a:r>
              <a:rPr lang="de-DE" b="0" dirty="0">
                <a:solidFill>
                  <a:schemeClr val="accent4"/>
                </a:solidFill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>
                <a:hlinkClick r:id="rId2"/>
              </a:rPr>
              <a:t>https://selfservice.tu-dresden.de/services/idm/token/</a:t>
            </a:r>
            <a:endParaRPr lang="de-DE" b="0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4" name="Grafik 13" descr="Ein Bild, das Pinguin, Vogel, Im Haus enthält.&#10;&#10;Automatisch generierte Beschreibung">
            <a:extLst>
              <a:ext uri="{FF2B5EF4-FFF2-40B4-BE49-F238E27FC236}">
                <a16:creationId xmlns:a16="http://schemas.microsoft.com/office/drawing/2014/main" id="{6A04458B-070C-F4A7-181A-BFC735E90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84" y="1030288"/>
            <a:ext cx="3659004" cy="365900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68F091C-C4F2-8BE3-4338-FF84F0F289A8}"/>
              </a:ext>
            </a:extLst>
          </p:cNvPr>
          <p:cNvSpPr txBox="1"/>
          <p:nvPr/>
        </p:nvSpPr>
        <p:spPr>
          <a:xfrm>
            <a:off x="9648542" y="5765042"/>
            <a:ext cx="211519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DALL-E: </a:t>
            </a:r>
            <a:r>
              <a:rPr lang="de-DE" sz="800" dirty="0">
                <a:hlinkClick r:id="rId4"/>
              </a:rPr>
              <a:t>https://chat.openai.com</a:t>
            </a:r>
            <a:endParaRPr lang="de-DE" sz="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71C43C2-65DE-210D-1732-8BBF5A01B333}"/>
              </a:ext>
            </a:extLst>
          </p:cNvPr>
          <p:cNvSpPr txBox="1"/>
          <p:nvPr/>
        </p:nvSpPr>
        <p:spPr>
          <a:xfrm>
            <a:off x="11086243" y="4715597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333852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5727F-B17D-474B-B749-BB428DA5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Security and Network –</a:t>
            </a:r>
            <a:r>
              <a:rPr lang="de-DE" dirty="0"/>
              <a:t> </a:t>
            </a:r>
            <a:r>
              <a:rPr lang="de-DE" dirty="0" err="1">
                <a:solidFill>
                  <a:srgbClr val="FF0000"/>
                </a:solidFill>
              </a:rPr>
              <a:t>Mandatory</a:t>
            </a:r>
            <a:r>
              <a:rPr lang="de-DE" dirty="0">
                <a:solidFill>
                  <a:srgbClr val="FF0000"/>
                </a:solidFill>
              </a:rPr>
              <a:t> Installation</a:t>
            </a:r>
            <a:endParaRPr lang="en-DE" dirty="0">
              <a:solidFill>
                <a:srgbClr val="FF0000"/>
              </a:solidFill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8F788A6A-3B56-4EAE-C3DB-31C995C55BE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dirty="0" err="1"/>
              <a:t>Mandatory</a:t>
            </a:r>
            <a:r>
              <a:rPr lang="de-DE" dirty="0"/>
              <a:t> </a:t>
            </a:r>
            <a:r>
              <a:rPr lang="de-DE" dirty="0" err="1"/>
              <a:t>installation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software</a:t>
            </a:r>
            <a:r>
              <a:rPr lang="de-DE" dirty="0"/>
              <a:t> </a:t>
            </a:r>
            <a:r>
              <a:rPr lang="de-DE" dirty="0">
                <a:solidFill>
                  <a:schemeClr val="accent4"/>
                </a:solidFill>
              </a:rPr>
              <a:t>GLPI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everyone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4"/>
                </a:solidFill>
              </a:rPr>
              <a:t>GLPI </a:t>
            </a:r>
            <a:r>
              <a:rPr lang="de-DE" b="0" dirty="0"/>
              <a:t>Checks </a:t>
            </a:r>
            <a:r>
              <a:rPr lang="de-DE" b="0" dirty="0" err="1"/>
              <a:t>installed</a:t>
            </a:r>
            <a:r>
              <a:rPr lang="de-DE" b="0" dirty="0"/>
              <a:t> </a:t>
            </a:r>
            <a:r>
              <a:rPr lang="de-DE" b="0" dirty="0" err="1"/>
              <a:t>software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all </a:t>
            </a:r>
            <a:r>
              <a:rPr lang="de-DE" b="0" dirty="0" err="1"/>
              <a:t>office</a:t>
            </a:r>
            <a:r>
              <a:rPr lang="de-DE" b="0" dirty="0"/>
              <a:t> PC/Laptops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hlinkClick r:id="rId2"/>
              </a:rPr>
              <a:t>https://tud.link/f8k6</a:t>
            </a: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Enter this inventory tag: 10000917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Send an email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me</a:t>
            </a:r>
            <a:r>
              <a:rPr lang="de-DE" b="0" dirty="0"/>
              <a:t> </a:t>
            </a:r>
            <a:r>
              <a:rPr lang="de-DE" b="0" dirty="0" err="1"/>
              <a:t>with</a:t>
            </a:r>
            <a:r>
              <a:rPr lang="de-DE" b="0" dirty="0"/>
              <a:t> </a:t>
            </a:r>
            <a:r>
              <a:rPr lang="de-DE" b="0" dirty="0" err="1"/>
              <a:t>following</a:t>
            </a:r>
            <a:r>
              <a:rPr lang="de-DE" b="0" dirty="0"/>
              <a:t> </a:t>
            </a:r>
            <a:r>
              <a:rPr lang="de-DE" b="0" dirty="0" err="1"/>
              <a:t>information</a:t>
            </a:r>
            <a:r>
              <a:rPr lang="de-DE" b="0" dirty="0"/>
              <a:t>: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de-DE" b="0" dirty="0" err="1"/>
              <a:t>Invento</a:t>
            </a:r>
            <a:r>
              <a:rPr lang="de-DE" dirty="0" err="1"/>
              <a:t>ry</a:t>
            </a:r>
            <a:r>
              <a:rPr lang="de-DE" dirty="0"/>
              <a:t> </a:t>
            </a:r>
            <a:r>
              <a:rPr lang="de-DE" dirty="0" err="1"/>
              <a:t>numbers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computer</a:t>
            </a:r>
            <a:br>
              <a:rPr lang="de-DE" dirty="0"/>
            </a:br>
            <a:r>
              <a:rPr lang="de-DE" dirty="0"/>
              <a:t>and </a:t>
            </a:r>
            <a:r>
              <a:rPr lang="de-DE" dirty="0" err="1"/>
              <a:t>monitors</a:t>
            </a:r>
            <a:endParaRPr lang="de-DE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de-DE" b="0" dirty="0"/>
              <a:t>Name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your</a:t>
            </a:r>
            <a:r>
              <a:rPr lang="de-DE" b="0" dirty="0"/>
              <a:t> </a:t>
            </a:r>
            <a:r>
              <a:rPr lang="de-DE" b="0" dirty="0" err="1"/>
              <a:t>computer</a:t>
            </a:r>
            <a:endParaRPr lang="de-DE" b="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de-DE" dirty="0" err="1"/>
              <a:t>Your</a:t>
            </a:r>
            <a:r>
              <a:rPr lang="de-DE" dirty="0"/>
              <a:t> ZIH-Login </a:t>
            </a:r>
            <a:r>
              <a:rPr lang="de-DE" dirty="0" err="1"/>
              <a:t>name</a:t>
            </a:r>
            <a:endParaRPr lang="en-DE" b="0" dirty="0"/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7DDFD42-FC7E-A239-A93C-511D5EFCE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669" y="1847965"/>
            <a:ext cx="5281118" cy="4305673"/>
          </a:xfrm>
          <a:prstGeom prst="rect">
            <a:avLst/>
          </a:prstGeom>
        </p:spPr>
      </p:pic>
      <p:pic>
        <p:nvPicPr>
          <p:cNvPr id="12" name="Grafik 11" descr="Ein Bild, das Text, Ticket enthält.&#10;&#10;Automatisch generierte Beschreibung">
            <a:extLst>
              <a:ext uri="{FF2B5EF4-FFF2-40B4-BE49-F238E27FC236}">
                <a16:creationId xmlns:a16="http://schemas.microsoft.com/office/drawing/2014/main" id="{63B81782-543A-C2E9-F76A-30D971C784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3" t="32632" r="38463" b="32947"/>
          <a:stretch/>
        </p:blipFill>
        <p:spPr>
          <a:xfrm>
            <a:off x="3326858" y="3492357"/>
            <a:ext cx="1627764" cy="101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10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General Information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ZIH</a:t>
            </a:r>
            <a:r>
              <a:rPr lang="en-US" dirty="0"/>
              <a:t> is IT administration unit of TU Dresden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Therefore, you can write to ZIH if you have any problems with IT services</a:t>
            </a:r>
          </a:p>
          <a:p>
            <a:pPr lvl="1"/>
            <a:endParaRPr lang="de-DE" dirty="0"/>
          </a:p>
          <a:p>
            <a:pPr lvl="1" algn="ctr"/>
            <a:r>
              <a:rPr lang="de-DE" dirty="0">
                <a:hlinkClick r:id="rId3"/>
              </a:rPr>
              <a:t>https://faq.tickets.tu-dresden.de/otrs/public.pl</a:t>
            </a:r>
            <a:endParaRPr lang="en-US" dirty="0"/>
          </a:p>
          <a:p>
            <a:pPr lvl="1" algn="ctr"/>
            <a:r>
              <a:rPr lang="en-US" dirty="0">
                <a:hlinkClick r:id="rId4"/>
              </a:rPr>
              <a:t>servicedesk@tu-dresden.de</a:t>
            </a:r>
            <a:endParaRPr lang="en-US" dirty="0"/>
          </a:p>
          <a:p>
            <a:pPr lvl="1" algn="ctr"/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I am only contact person for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Your office computer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Hardware for your office computer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Software like Microsoft Office, Origin etc.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Network printer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Presentation support </a:t>
            </a:r>
            <a:r>
              <a:rPr lang="en-US" dirty="0">
                <a:sym typeface="Wingdings" panose="05000000000000000000" pitchFamily="2" charset="2"/>
              </a:rPr>
              <a:t> Laptop, Microphones, Webcams, Presenter etc.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1232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DA953-5A72-21D7-3D7B-1CC417E4B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of our Chair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EB4673-EED4-22CE-A79D-8A763C5FFED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Public website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https://nano.tu-dresden.de/</a:t>
            </a:r>
            <a:r>
              <a:rPr lang="en-US" dirty="0"/>
              <a:t> or </a:t>
            </a:r>
            <a:r>
              <a:rPr lang="en-US" dirty="0">
                <a:hlinkClick r:id="rId3"/>
              </a:rPr>
              <a:t>https://nano-tud.de/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Internal area on website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https://nano.tu-dresden.de/shared/</a:t>
            </a:r>
            <a:r>
              <a:rPr lang="en-US" dirty="0"/>
              <a:t> or </a:t>
            </a:r>
            <a:r>
              <a:rPr lang="en-US" dirty="0">
                <a:hlinkClick r:id="rId5"/>
              </a:rPr>
              <a:t>https://nano-tud.de/shared/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1" dirty="0"/>
              <a:t>User:</a:t>
            </a:r>
            <a:r>
              <a:rPr lang="en-US" dirty="0"/>
              <a:t> nano</a:t>
            </a:r>
            <a:br>
              <a:rPr lang="en-US" dirty="0"/>
            </a:br>
            <a:r>
              <a:rPr lang="en-US" b="1" dirty="0"/>
              <a:t>Password:</a:t>
            </a:r>
            <a:r>
              <a:rPr lang="en-US" dirty="0"/>
              <a:t> nano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Here we share important documents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Please check if your profile information is up to date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https://nano.tu-dresden.de/team/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33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8B3E65E-F5D7-5FB5-A814-6944DDF187C1}"/>
              </a:ext>
            </a:extLst>
          </p:cNvPr>
          <p:cNvSpPr txBox="1"/>
          <p:nvPr/>
        </p:nvSpPr>
        <p:spPr>
          <a:xfrm>
            <a:off x="2754086" y="2514822"/>
            <a:ext cx="668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4185210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AC4F9356-375B-BD2B-51C7-DE69D4248C51}"/>
              </a:ext>
            </a:extLst>
          </p:cNvPr>
          <p:cNvSpPr txBox="1"/>
          <p:nvPr/>
        </p:nvSpPr>
        <p:spPr>
          <a:xfrm>
            <a:off x="874800" y="345600"/>
            <a:ext cx="8936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What does the IT infrastructure look like?</a:t>
            </a:r>
            <a:endParaRPr lang="de-DE" sz="2400" b="1" dirty="0">
              <a:solidFill>
                <a:schemeClr val="bg2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E894EE6-CB7B-96C7-C985-BC5303A7BECF}"/>
              </a:ext>
            </a:extLst>
          </p:cNvPr>
          <p:cNvSpPr txBox="1"/>
          <p:nvPr/>
        </p:nvSpPr>
        <p:spPr>
          <a:xfrm>
            <a:off x="940904" y="1226690"/>
            <a:ext cx="580473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Communication &amp; Collaboration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How can we work efficient in a team?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Data storage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Where can I save my data</a:t>
            </a:r>
            <a:r>
              <a:rPr lang="en-US" sz="1400" dirty="0">
                <a:solidFill>
                  <a:schemeClr val="bg1"/>
                </a:solidFill>
              </a:rPr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How can I share my data?</a:t>
            </a: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Powerful Software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How can I get helpful licensed software for my work?</a:t>
            </a:r>
          </a:p>
          <a:p>
            <a:pPr marL="342900" indent="-342900">
              <a:buFont typeface="+mj-lt"/>
              <a:buAutoNum type="arabicPeriod"/>
            </a:pPr>
            <a:endParaRPr lang="en-US" sz="1400" i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Workstations and Server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Where can I run hardware resource-hungry software?</a:t>
            </a:r>
          </a:p>
          <a:p>
            <a:pPr marL="342900" indent="-342900">
              <a:buFont typeface="+mj-lt"/>
              <a:buAutoNum type="arabicPeriod"/>
            </a:pPr>
            <a:endParaRPr lang="en-US" sz="1400" i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Security and Network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What do I need to do to protect my data and the data of my colleagues?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10AAA3FB-BAE7-B256-D51A-8AF3AFB16856}"/>
              </a:ext>
            </a:extLst>
          </p:cNvPr>
          <p:cNvCxnSpPr/>
          <p:nvPr/>
        </p:nvCxnSpPr>
        <p:spPr>
          <a:xfrm>
            <a:off x="6780696" y="909983"/>
            <a:ext cx="0" cy="50093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0DC7175C-9082-D99C-7227-7AC93164A05F}"/>
              </a:ext>
            </a:extLst>
          </p:cNvPr>
          <p:cNvSpPr txBox="1"/>
          <p:nvPr/>
        </p:nvSpPr>
        <p:spPr>
          <a:xfrm>
            <a:off x="7036904" y="1226690"/>
            <a:ext cx="50890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bg1"/>
                </a:solidFill>
              </a:rPr>
              <a:t>What do I need to have access to all of that?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b="0" dirty="0">
                <a:solidFill>
                  <a:schemeClr val="bg1"/>
                </a:solidFill>
                <a:sym typeface="Wingdings" panose="05000000000000000000" pitchFamily="2" charset="2"/>
              </a:rPr>
              <a:t>	            </a:t>
            </a:r>
            <a:r>
              <a:rPr lang="en-US" sz="1400" b="1" dirty="0">
                <a:solidFill>
                  <a:schemeClr val="bg1"/>
                </a:solidFill>
              </a:rPr>
              <a:t>Your ZIH login </a:t>
            </a:r>
            <a:r>
              <a:rPr lang="en-US" sz="1400" b="0" dirty="0">
                <a:solidFill>
                  <a:schemeClr val="bg1"/>
                </a:solidFill>
                <a:sym typeface="Wingdings" panose="05000000000000000000" pitchFamily="2" charset="2"/>
              </a:rPr>
              <a:t> </a:t>
            </a:r>
            <a:endParaRPr lang="en-US" sz="1400" b="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bg1"/>
                </a:solidFill>
              </a:rPr>
              <a:t>To manage your </a:t>
            </a:r>
            <a:r>
              <a:rPr lang="en-US" sz="1400" b="0" i="1" dirty="0">
                <a:solidFill>
                  <a:schemeClr val="bg1"/>
                </a:solidFill>
              </a:rPr>
              <a:t>passwords</a:t>
            </a:r>
            <a:r>
              <a:rPr lang="en-US" sz="1400" b="0" dirty="0">
                <a:solidFill>
                  <a:schemeClr val="bg1"/>
                </a:solidFill>
              </a:rPr>
              <a:t> and </a:t>
            </a:r>
            <a:r>
              <a:rPr lang="en-US" sz="1400" b="0" i="1" dirty="0">
                <a:solidFill>
                  <a:schemeClr val="bg1"/>
                </a:solidFill>
              </a:rPr>
              <a:t>personal informatio</a:t>
            </a:r>
            <a:r>
              <a:rPr lang="en-US" sz="1400" b="0" dirty="0">
                <a:solidFill>
                  <a:schemeClr val="bg1"/>
                </a:solidFill>
              </a:rPr>
              <a:t>n go to</a:t>
            </a:r>
            <a:br>
              <a:rPr lang="en-US" sz="1400" b="0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https://selfservice.tu-dresden.de/</a:t>
            </a:r>
            <a:endParaRPr lang="en-US" sz="1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bg1"/>
                </a:solidFill>
              </a:rPr>
              <a:t>See all services at glance in Self-Service Portal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73060F6-280A-D681-A9F1-EBB4AA484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512" y="3901851"/>
            <a:ext cx="4305784" cy="11239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21AF847-BF68-060C-316B-0304C8113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696" y="5146367"/>
            <a:ext cx="4305600" cy="54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81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B324B-7B4E-E54C-92CC-98E361A3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Communication and Collaboration – Email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9ACEED-F9E0-FB07-6EFC-1A9DC1EF9E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9598593" cy="43449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Email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In Browser: </a:t>
            </a:r>
            <a:r>
              <a:rPr lang="en-US" sz="1400" dirty="0">
                <a:hlinkClick r:id="rId2"/>
              </a:rPr>
              <a:t>https://msx.tu-dresden.de</a:t>
            </a: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Setup instructions for email clients:</a:t>
            </a:r>
          </a:p>
          <a:p>
            <a:pPr lvl="2" indent="0">
              <a:buNone/>
            </a:pPr>
            <a:r>
              <a:rPr lang="en-US" sz="1400" dirty="0">
                <a:sym typeface="Wingdings" panose="05000000000000000000" pitchFamily="2" charset="2"/>
              </a:rPr>
              <a:t>	 Outlook: </a:t>
            </a:r>
            <a:r>
              <a:rPr lang="de-DE" sz="1400" dirty="0">
                <a:hlinkClick r:id="rId3"/>
              </a:rPr>
              <a:t>https://tud.link/k43h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Windows</a:t>
            </a:r>
            <a:r>
              <a:rPr lang="de-DE" sz="1400" dirty="0"/>
              <a:t> and </a:t>
            </a:r>
            <a:r>
              <a:rPr lang="de-DE" sz="1400" dirty="0">
                <a:hlinkClick r:id="rId4"/>
              </a:rPr>
              <a:t>https://tud.link/8gfu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MacOS</a:t>
            </a:r>
          </a:p>
          <a:p>
            <a:pPr lvl="2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	 Thunderbird: </a:t>
            </a:r>
            <a:r>
              <a:rPr lang="de-DE" sz="1400" dirty="0">
                <a:hlinkClick r:id="rId5"/>
              </a:rPr>
              <a:t>https://tud.link/8wpk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Windows, MacOS, Linux</a:t>
            </a:r>
          </a:p>
          <a:p>
            <a:pPr lvl="2" indent="0">
              <a:buNone/>
            </a:pPr>
            <a:r>
              <a:rPr lang="de-DE" sz="1400" dirty="0"/>
              <a:t>	</a:t>
            </a:r>
            <a:r>
              <a:rPr lang="de-DE" sz="1400" dirty="0">
                <a:sym typeface="Wingdings" panose="05000000000000000000" pitchFamily="2" charset="2"/>
              </a:rPr>
              <a:t> Apple Mail: </a:t>
            </a:r>
            <a:r>
              <a:rPr lang="de-DE" sz="1400" dirty="0">
                <a:hlinkClick r:id="rId6"/>
              </a:rPr>
              <a:t>https://tud.link/7jpf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MacOS</a:t>
            </a:r>
            <a:r>
              <a:rPr lang="de-DE" sz="1400" dirty="0"/>
              <a:t> and </a:t>
            </a:r>
            <a:r>
              <a:rPr lang="de-DE" sz="1400" dirty="0">
                <a:hlinkClick r:id="rId7"/>
              </a:rPr>
              <a:t>https://tud.link/nhcq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iOS/</a:t>
            </a:r>
            <a:r>
              <a:rPr lang="de-DE" sz="1400" b="1" dirty="0" err="1"/>
              <a:t>iPadOS</a:t>
            </a:r>
            <a:endParaRPr lang="de-DE" sz="1400" b="1" dirty="0"/>
          </a:p>
          <a:p>
            <a:pPr lvl="2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	 Gmail: </a:t>
            </a:r>
            <a:r>
              <a:rPr lang="de-DE" sz="1400" dirty="0">
                <a:hlinkClick r:id="rId8"/>
              </a:rPr>
              <a:t>https://tud.link/15t4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for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b="1" dirty="0">
                <a:sym typeface="Wingdings" panose="05000000000000000000" pitchFamily="2" charset="2"/>
              </a:rPr>
              <a:t>Android</a:t>
            </a:r>
            <a:endParaRPr lang="de-DE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Please setup your signature according to your affiliation</a:t>
            </a:r>
          </a:p>
          <a:p>
            <a:pPr lvl="2" indent="0">
              <a:buNone/>
            </a:pPr>
            <a:r>
              <a:rPr lang="en-US" sz="1400" dirty="0">
                <a:sym typeface="Wingdings" panose="05000000000000000000" pitchFamily="2" charset="2"/>
              </a:rPr>
              <a:t>	 Template example:</a:t>
            </a:r>
          </a:p>
          <a:p>
            <a:pPr lvl="1"/>
            <a:r>
              <a:rPr lang="en-US" sz="1400" dirty="0"/>
              <a:t>		</a:t>
            </a:r>
            <a:r>
              <a:rPr lang="en-US" sz="1400" i="1" dirty="0" err="1"/>
              <a:t>YourTitle</a:t>
            </a:r>
            <a:r>
              <a:rPr lang="en-US" sz="1400" i="1" dirty="0"/>
              <a:t> </a:t>
            </a:r>
            <a:r>
              <a:rPr lang="en-US" sz="1400" i="1" dirty="0" err="1"/>
              <a:t>YourFullName</a:t>
            </a:r>
            <a:br>
              <a:rPr lang="en-US" sz="1400" dirty="0"/>
            </a:br>
            <a:r>
              <a:rPr lang="en-US" sz="1400" dirty="0"/>
              <a:t>		Chair of Materials Science and Nanotechnology</a:t>
            </a:r>
            <a:br>
              <a:rPr lang="en-US" sz="1400" dirty="0"/>
            </a:br>
            <a:r>
              <a:rPr lang="en-US" sz="1400" dirty="0"/>
              <a:t>		Institute for Materials Science and Max Bergmann Center for Biomaterials Dresden</a:t>
            </a:r>
            <a:br>
              <a:rPr lang="en-US" sz="1400" dirty="0"/>
            </a:br>
            <a:r>
              <a:rPr lang="en-US" sz="1400" dirty="0"/>
              <a:t>		TU Dresden</a:t>
            </a:r>
          </a:p>
          <a:p>
            <a:pPr lvl="2" indent="0">
              <a:buNone/>
            </a:pPr>
            <a:r>
              <a:rPr lang="en-US" sz="1400" dirty="0"/>
              <a:t>		Phone: </a:t>
            </a:r>
            <a:r>
              <a:rPr lang="en-US" sz="1400" i="1" dirty="0" err="1"/>
              <a:t>YourOfficePhoneNumber</a:t>
            </a:r>
            <a:endParaRPr lang="en-US" sz="1400" i="1" dirty="0"/>
          </a:p>
        </p:txBody>
      </p:sp>
      <p:pic>
        <p:nvPicPr>
          <p:cNvPr id="5" name="Grafik 4" descr="Ein Bild, das Schuhwerk, Kleidung, Screenshot, Person enthält.&#10;&#10;Automatisch generierte Beschreibung">
            <a:extLst>
              <a:ext uri="{FF2B5EF4-FFF2-40B4-BE49-F238E27FC236}">
                <a16:creationId xmlns:a16="http://schemas.microsoft.com/office/drawing/2014/main" id="{3BA242DC-D3F2-9E68-950A-6E209BDF2C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597" y="1030288"/>
            <a:ext cx="2471414" cy="247141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DB25C46-5504-9376-E969-5857893797F7}"/>
              </a:ext>
            </a:extLst>
          </p:cNvPr>
          <p:cNvSpPr txBox="1"/>
          <p:nvPr/>
        </p:nvSpPr>
        <p:spPr>
          <a:xfrm>
            <a:off x="9725745" y="5900794"/>
            <a:ext cx="27625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</a:t>
            </a:r>
            <a:r>
              <a:rPr lang="it-IT" sz="800" dirty="0"/>
              <a:t>DALL-E: https://chat.openai.com</a:t>
            </a:r>
            <a:endParaRPr lang="de-DE" sz="8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98804D-8878-DE6F-FE75-6D2478981128}"/>
              </a:ext>
            </a:extLst>
          </p:cNvPr>
          <p:cNvSpPr txBox="1"/>
          <p:nvPr/>
        </p:nvSpPr>
        <p:spPr>
          <a:xfrm>
            <a:off x="11455399" y="3501702"/>
            <a:ext cx="3984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951240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078F3E-6DBD-9409-FA4E-796F8E93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Communication and Collaboration – Email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2ECB4C-62C6-B17C-78F6-29FCC0081BC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sz="1400" dirty="0"/>
              <a:t>Setup </a:t>
            </a:r>
            <a:r>
              <a:rPr lang="de-DE" sz="1400" dirty="0" err="1"/>
              <a:t>your</a:t>
            </a:r>
            <a:r>
              <a:rPr lang="de-DE" sz="1400" dirty="0"/>
              <a:t> </a:t>
            </a:r>
            <a:r>
              <a:rPr lang="de-DE" sz="1400" dirty="0" err="1"/>
              <a:t>user</a:t>
            </a:r>
            <a:r>
              <a:rPr lang="de-DE" sz="1400" dirty="0"/>
              <a:t> </a:t>
            </a:r>
            <a:r>
              <a:rPr lang="de-DE" sz="1400" dirty="0" err="1"/>
              <a:t>certificate</a:t>
            </a:r>
            <a:r>
              <a:rPr lang="de-DE" sz="1400" dirty="0"/>
              <a:t> - </a:t>
            </a:r>
            <a:r>
              <a:rPr lang="de-DE" sz="1400" dirty="0" err="1">
                <a:solidFill>
                  <a:srgbClr val="FF0000"/>
                </a:solidFill>
              </a:rPr>
              <a:t>Mandatory</a:t>
            </a:r>
            <a:endParaRPr lang="de-DE" sz="1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 err="1"/>
              <a:t>Sign</a:t>
            </a:r>
            <a:r>
              <a:rPr lang="de-DE" sz="1400" b="0" dirty="0"/>
              <a:t> </a:t>
            </a:r>
            <a:r>
              <a:rPr lang="de-DE" sz="1400" b="0" dirty="0" err="1"/>
              <a:t>you</a:t>
            </a:r>
            <a:r>
              <a:rPr lang="de-DE" sz="1400" b="0" dirty="0"/>
              <a:t> </a:t>
            </a:r>
            <a:r>
              <a:rPr lang="de-DE" sz="1400" b="0" dirty="0" err="1"/>
              <a:t>emails</a:t>
            </a:r>
            <a:r>
              <a:rPr lang="de-DE" sz="1400" b="0" dirty="0"/>
              <a:t> </a:t>
            </a:r>
            <a:r>
              <a:rPr lang="de-DE" sz="1400" b="0" dirty="0" err="1"/>
              <a:t>with</a:t>
            </a:r>
            <a:r>
              <a:rPr lang="de-DE" sz="1400" b="0" dirty="0"/>
              <a:t> </a:t>
            </a:r>
            <a:r>
              <a:rPr lang="de-DE" sz="1400" b="0" dirty="0" err="1"/>
              <a:t>you</a:t>
            </a:r>
            <a:r>
              <a:rPr lang="de-DE" sz="1400" b="0" dirty="0"/>
              <a:t> </a:t>
            </a:r>
            <a:r>
              <a:rPr lang="de-DE" sz="1400" b="0" dirty="0" err="1"/>
              <a:t>identity</a:t>
            </a:r>
            <a:endParaRPr lang="de-DE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 err="1"/>
              <a:t>Possibility</a:t>
            </a:r>
            <a:r>
              <a:rPr lang="de-DE" sz="1400" b="0" dirty="0"/>
              <a:t> </a:t>
            </a:r>
            <a:r>
              <a:rPr lang="de-DE" sz="1400" b="0" dirty="0" err="1"/>
              <a:t>to</a:t>
            </a:r>
            <a:r>
              <a:rPr lang="de-DE" sz="1400" b="0" dirty="0"/>
              <a:t> </a:t>
            </a:r>
            <a:r>
              <a:rPr lang="de-DE" sz="1400" b="0" dirty="0" err="1"/>
              <a:t>encrypt</a:t>
            </a:r>
            <a:r>
              <a:rPr lang="de-DE" sz="1400" b="0" dirty="0"/>
              <a:t> </a:t>
            </a:r>
            <a:r>
              <a:rPr lang="de-DE" sz="1400" b="0" dirty="0" err="1"/>
              <a:t>you</a:t>
            </a:r>
            <a:r>
              <a:rPr lang="de-DE" sz="1400" b="0" dirty="0"/>
              <a:t> </a:t>
            </a:r>
            <a:r>
              <a:rPr lang="de-DE" sz="1400" b="0" dirty="0" err="1"/>
              <a:t>emails</a:t>
            </a:r>
            <a:endParaRPr lang="de-DE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hlinkClick r:id="rId2"/>
              </a:rPr>
              <a:t>https://selfservice.tu-dresden.de/services/certificate-management/overview</a:t>
            </a:r>
            <a:endParaRPr lang="de-DE" sz="1400" dirty="0"/>
          </a:p>
          <a:p>
            <a:endParaRPr lang="de-DE" sz="1400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019CDE0-67E9-E99F-2C68-094F086E071F}"/>
              </a:ext>
            </a:extLst>
          </p:cNvPr>
          <p:cNvGrpSpPr/>
          <p:nvPr/>
        </p:nvGrpSpPr>
        <p:grpSpPr>
          <a:xfrm>
            <a:off x="874711" y="2595673"/>
            <a:ext cx="9407236" cy="3564728"/>
            <a:chOff x="874711" y="2595673"/>
            <a:chExt cx="9407236" cy="3564728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9F2F1829-1985-2A9C-591E-F3AF1783E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4711" y="2595673"/>
              <a:ext cx="9407236" cy="3564728"/>
            </a:xfrm>
            <a:prstGeom prst="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19147181-0F68-EB83-EB9A-0D867735D0B7}"/>
                </a:ext>
              </a:extLst>
            </p:cNvPr>
            <p:cNvSpPr/>
            <p:nvPr/>
          </p:nvSpPr>
          <p:spPr>
            <a:xfrm>
              <a:off x="5701145" y="5320145"/>
              <a:ext cx="1745673" cy="2493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114928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B324B-7B4E-E54C-92CC-98E361A3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Communication and Collaboration – Zoom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9ACEED-F9E0-FB07-6EFC-1A9DC1EF9E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5655791" cy="43449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Zoom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Click „Sign in“ at </a:t>
            </a:r>
            <a:r>
              <a:rPr lang="en-US" sz="1400" dirty="0">
                <a:hlinkClick r:id="rId2"/>
              </a:rPr>
              <a:t>https://tu-dresden.zoom.us/</a:t>
            </a: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Create your personal link for your own Zoom room</a:t>
            </a:r>
          </a:p>
          <a:p>
            <a:pPr lvl="2" indent="0">
              <a:buNone/>
            </a:pPr>
            <a:r>
              <a:rPr lang="en-US" sz="1400" dirty="0"/>
              <a:t>	 </a:t>
            </a:r>
            <a:r>
              <a:rPr lang="en-US" sz="1400" b="1" dirty="0">
                <a:hlinkClick r:id="rId3"/>
              </a:rPr>
              <a:t>https://tu-dresden.zoom-x.de/my/</a:t>
            </a:r>
            <a:r>
              <a:rPr lang="en-US" sz="1400" b="1" i="1" dirty="0">
                <a:hlinkClick r:id="rId3"/>
              </a:rPr>
              <a:t>Your_Name</a:t>
            </a:r>
            <a:br>
              <a:rPr lang="en-US" sz="1400" i="1" dirty="0"/>
            </a:br>
            <a:r>
              <a:rPr lang="en-US" sz="1400" i="1" dirty="0"/>
              <a:t>	(Left menu on „Meetings“ </a:t>
            </a:r>
            <a:r>
              <a:rPr lang="en-US" sz="1400" i="1" dirty="0">
                <a:sym typeface="Wingdings" panose="05000000000000000000" pitchFamily="2" charset="2"/>
              </a:rPr>
              <a:t> „Private room“)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anose="05000000000000000000" pitchFamily="2" charset="2"/>
              </a:rPr>
              <a:t>You can sign in with your ZIH-Login if you click on</a:t>
            </a:r>
            <a:r>
              <a:rPr lang="en-US" sz="1400" i="1" dirty="0">
                <a:sym typeface="Wingdings" panose="05000000000000000000" pitchFamily="2" charset="2"/>
              </a:rPr>
              <a:t> SSO </a:t>
            </a:r>
            <a:r>
              <a:rPr lang="en-US" sz="1400" dirty="0">
                <a:sym typeface="Wingdings" panose="05000000000000000000" pitchFamily="2" charset="2"/>
              </a:rPr>
              <a:t>and type</a:t>
            </a:r>
            <a:r>
              <a:rPr lang="en-US" sz="1400" i="1" dirty="0">
                <a:sym typeface="Wingdings" panose="05000000000000000000" pitchFamily="2" charset="2"/>
              </a:rPr>
              <a:t> </a:t>
            </a:r>
            <a:r>
              <a:rPr lang="en-US" sz="1400" i="1" dirty="0" err="1">
                <a:sym typeface="Wingdings" panose="05000000000000000000" pitchFamily="2" charset="2"/>
              </a:rPr>
              <a:t>tu-dresden</a:t>
            </a:r>
            <a:r>
              <a:rPr lang="en-US" sz="1400" dirty="0">
                <a:sym typeface="Wingdings" panose="05000000000000000000" pitchFamily="2" charset="2"/>
              </a:rPr>
              <a:t> in the appeared text field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i="1" dirty="0">
              <a:sym typeface="Wingdings" panose="05000000000000000000" pitchFamily="2" charset="2"/>
            </a:endParaRP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i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276098-186E-447D-8096-6ED05E572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205" y="1440882"/>
            <a:ext cx="5014194" cy="37672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421A08B-F2DA-030A-E334-C357777AD164}"/>
              </a:ext>
            </a:extLst>
          </p:cNvPr>
          <p:cNvSpPr/>
          <p:nvPr/>
        </p:nvSpPr>
        <p:spPr>
          <a:xfrm>
            <a:off x="7715231" y="3893306"/>
            <a:ext cx="720000" cy="72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68B9EB7-2E9C-EFE0-C445-A249DE973B2C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5750796" y="3223098"/>
            <a:ext cx="2069877" cy="775650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733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DEE5E-87E5-AF9F-BD27-5AB8B7668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en-US" dirty="0"/>
              <a:t>Communication and Collaboration</a:t>
            </a:r>
            <a:r>
              <a:rPr lang="de-DE" dirty="0"/>
              <a:t> – Writing </a:t>
            </a:r>
            <a:r>
              <a:rPr lang="de-DE" dirty="0" err="1"/>
              <a:t>article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EFB8B32-DEDF-BD74-1AB0-94ECCD70BFE6}"/>
              </a:ext>
            </a:extLst>
          </p:cNvPr>
          <p:cNvSpPr/>
          <p:nvPr/>
        </p:nvSpPr>
        <p:spPr>
          <a:xfrm>
            <a:off x="7033225" y="3787627"/>
            <a:ext cx="2139041" cy="208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4865795-B08E-555D-1A09-62751E3ADB54}"/>
              </a:ext>
            </a:extLst>
          </p:cNvPr>
          <p:cNvSpPr txBox="1">
            <a:spLocks/>
          </p:cNvSpPr>
          <p:nvPr/>
        </p:nvSpPr>
        <p:spPr>
          <a:xfrm>
            <a:off x="874711" y="1152000"/>
            <a:ext cx="10580688" cy="434498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600"/>
              </a:spcBef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—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Sharepoint</a:t>
            </a:r>
            <a:r>
              <a:rPr lang="de-DE" dirty="0"/>
              <a:t> (Word, </a:t>
            </a:r>
            <a:r>
              <a:rPr lang="de-DE" dirty="0" err="1"/>
              <a:t>Powerpoint</a:t>
            </a:r>
            <a:r>
              <a:rPr lang="de-DE" dirty="0"/>
              <a:t> etc.):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https://selfservice.tu-dresden.de/services/258944/</a:t>
            </a:r>
            <a:endParaRPr lang="de-DE" b="0" dirty="0"/>
          </a:p>
          <a:p>
            <a:endParaRPr lang="de-DE" b="0" dirty="0"/>
          </a:p>
          <a:p>
            <a:r>
              <a:rPr lang="de-DE" dirty="0" err="1"/>
              <a:t>ShareLatex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>
                <a:hlinkClick r:id="rId3"/>
              </a:rPr>
              <a:t>https://tex.zih.tu-dresden.de/</a:t>
            </a:r>
            <a:endParaRPr lang="de-DE" b="0" dirty="0"/>
          </a:p>
          <a:p>
            <a:endParaRPr lang="de-DE" b="0" dirty="0"/>
          </a:p>
          <a:p>
            <a:endParaRPr lang="de-DE" b="0" dirty="0"/>
          </a:p>
          <a:p>
            <a:endParaRPr lang="de-DE" b="0" dirty="0"/>
          </a:p>
        </p:txBody>
      </p:sp>
      <p:pic>
        <p:nvPicPr>
          <p:cNvPr id="9" name="Grafik 8" descr="Ein Bild, das Rechteck, Symbol, Grafiken, Screenshot enthält.&#10;&#10;Automatisch generierte Beschreibung">
            <a:extLst>
              <a:ext uri="{FF2B5EF4-FFF2-40B4-BE49-F238E27FC236}">
                <a16:creationId xmlns:a16="http://schemas.microsoft.com/office/drawing/2014/main" id="{0FB52EE3-E65F-564A-3EFD-38DFB7C62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740" y="1420749"/>
            <a:ext cx="720000" cy="720000"/>
          </a:xfrm>
          <a:prstGeom prst="rect">
            <a:avLst/>
          </a:prstGeom>
        </p:spPr>
      </p:pic>
      <p:pic>
        <p:nvPicPr>
          <p:cNvPr id="11" name="Grafik 10" descr="Ein Bild, das Screenshot, Grafiken, Schrift, Logo enthält.&#10;&#10;Automatisch generierte Beschreibung">
            <a:extLst>
              <a:ext uri="{FF2B5EF4-FFF2-40B4-BE49-F238E27FC236}">
                <a16:creationId xmlns:a16="http://schemas.microsoft.com/office/drawing/2014/main" id="{09EA7EC2-57F0-B41A-E486-669CFED01F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165" y="1420749"/>
            <a:ext cx="762891" cy="720000"/>
          </a:xfrm>
          <a:prstGeom prst="rect">
            <a:avLst/>
          </a:prstGeom>
        </p:spPr>
      </p:pic>
      <p:pic>
        <p:nvPicPr>
          <p:cNvPr id="13" name="Grafik 12" descr="Ein Bild, das Grafiken, Schrift, Symbol, Logo enthält.&#10;&#10;Automatisch generierte Beschreibung">
            <a:extLst>
              <a:ext uri="{FF2B5EF4-FFF2-40B4-BE49-F238E27FC236}">
                <a16:creationId xmlns:a16="http://schemas.microsoft.com/office/drawing/2014/main" id="{B4C97F12-A64B-1E2F-7BD5-1924E1DEE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890" y="1420749"/>
            <a:ext cx="793125" cy="72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8F1D6CF-0366-8264-3CF7-2C331ADE57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4738" y="3085668"/>
            <a:ext cx="8685318" cy="263428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2172983-C4C8-197C-A8EB-991F7E312B86}"/>
              </a:ext>
            </a:extLst>
          </p:cNvPr>
          <p:cNvSpPr txBox="1"/>
          <p:nvPr/>
        </p:nvSpPr>
        <p:spPr>
          <a:xfrm>
            <a:off x="10850835" y="2204641"/>
            <a:ext cx="3984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B173C5A-6912-3C05-B7AE-5F9B5652C4EE}"/>
              </a:ext>
            </a:extLst>
          </p:cNvPr>
          <p:cNvSpPr txBox="1"/>
          <p:nvPr/>
        </p:nvSpPr>
        <p:spPr>
          <a:xfrm>
            <a:off x="9945015" y="5947126"/>
            <a:ext cx="22142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https://de.wikipedia.org/</a:t>
            </a:r>
          </a:p>
        </p:txBody>
      </p:sp>
    </p:spTree>
    <p:extLst>
      <p:ext uri="{BB962C8B-B14F-4D97-AF65-F5344CB8AC3E}">
        <p14:creationId xmlns:p14="http://schemas.microsoft.com/office/powerpoint/2010/main" val="4247859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Data storage – Overview</a:t>
            </a:r>
            <a:endParaRPr lang="de-DE" noProof="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86" y="1067991"/>
            <a:ext cx="8527428" cy="4797532"/>
          </a:xfr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C5454ABA-8222-9D4F-9154-7272EE5AD6EF}"/>
              </a:ext>
            </a:extLst>
          </p:cNvPr>
          <p:cNvSpPr txBox="1"/>
          <p:nvPr/>
        </p:nvSpPr>
        <p:spPr>
          <a:xfrm>
            <a:off x="5419654" y="3195044"/>
            <a:ext cx="1933666" cy="584775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Research Group data</a:t>
            </a:r>
          </a:p>
        </p:txBody>
      </p:sp>
      <p:sp>
        <p:nvSpPr>
          <p:cNvPr id="18" name="Ellipse 17"/>
          <p:cNvSpPr/>
          <p:nvPr/>
        </p:nvSpPr>
        <p:spPr>
          <a:xfrm>
            <a:off x="5427546" y="1494482"/>
            <a:ext cx="1946988" cy="11321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Group drive</a:t>
            </a:r>
          </a:p>
        </p:txBody>
      </p:sp>
      <p:sp>
        <p:nvSpPr>
          <p:cNvPr id="19" name="Ellipse 18"/>
          <p:cNvSpPr/>
          <p:nvPr/>
        </p:nvSpPr>
        <p:spPr>
          <a:xfrm>
            <a:off x="3020308" y="1529076"/>
            <a:ext cx="1946988" cy="11321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Home drive</a:t>
            </a:r>
          </a:p>
        </p:txBody>
      </p:sp>
      <p:pic>
        <p:nvPicPr>
          <p:cNvPr id="24" name="Graphic 23" descr="Man with solid fill">
            <a:extLst>
              <a:ext uri="{FF2B5EF4-FFF2-40B4-BE49-F238E27FC236}">
                <a16:creationId xmlns:a16="http://schemas.microsoft.com/office/drawing/2014/main" id="{C3C60E58-470B-465F-8FBC-974FC8060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160" y="3636907"/>
            <a:ext cx="824930" cy="824930"/>
          </a:xfrm>
          <a:prstGeom prst="rect">
            <a:avLst/>
          </a:prstGeom>
        </p:spPr>
      </p:pic>
      <p:cxnSp>
        <p:nvCxnSpPr>
          <p:cNvPr id="25" name="Straight Arrow Connector 16">
            <a:extLst>
              <a:ext uri="{FF2B5EF4-FFF2-40B4-BE49-F238E27FC236}">
                <a16:creationId xmlns:a16="http://schemas.microsoft.com/office/drawing/2014/main" id="{7F942437-9EED-4205-BFC8-3C297C34CF45}"/>
              </a:ext>
            </a:extLst>
          </p:cNvPr>
          <p:cNvCxnSpPr>
            <a:cxnSpLocks/>
          </p:cNvCxnSpPr>
          <p:nvPr/>
        </p:nvCxnSpPr>
        <p:spPr>
          <a:xfrm flipH="1">
            <a:off x="6397939" y="2687935"/>
            <a:ext cx="1" cy="429207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A086803-CAE6-47DC-A256-9434C55F30E0}"/>
              </a:ext>
            </a:extLst>
          </p:cNvPr>
          <p:cNvGrpSpPr/>
          <p:nvPr/>
        </p:nvGrpSpPr>
        <p:grpSpPr>
          <a:xfrm>
            <a:off x="4258733" y="3856008"/>
            <a:ext cx="4567768" cy="1151399"/>
            <a:chOff x="4305299" y="3833878"/>
            <a:chExt cx="4567768" cy="1151399"/>
          </a:xfrm>
        </p:grpSpPr>
        <p:cxnSp>
          <p:nvCxnSpPr>
            <p:cNvPr id="31" name="Straight Arrow Connector 16">
              <a:extLst>
                <a:ext uri="{FF2B5EF4-FFF2-40B4-BE49-F238E27FC236}">
                  <a16:creationId xmlns:a16="http://schemas.microsoft.com/office/drawing/2014/main" id="{D7363F3C-C981-4657-95F0-A7CC126053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05299" y="4964405"/>
              <a:ext cx="4567768" cy="0"/>
            </a:xfrm>
            <a:prstGeom prst="straightConnector1">
              <a:avLst/>
            </a:prstGeom>
            <a:ln w="57150">
              <a:solidFill>
                <a:schemeClr val="accent3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16">
              <a:extLst>
                <a:ext uri="{FF2B5EF4-FFF2-40B4-BE49-F238E27FC236}">
                  <a16:creationId xmlns:a16="http://schemas.microsoft.com/office/drawing/2014/main" id="{40663E11-791C-4EBC-B199-2C92F72B11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44505" y="3833878"/>
              <a:ext cx="1" cy="1151399"/>
            </a:xfrm>
            <a:prstGeom prst="straightConnector1">
              <a:avLst/>
            </a:prstGeom>
            <a:ln w="57150">
              <a:solidFill>
                <a:schemeClr val="accent3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Ellipse 17">
            <a:extLst>
              <a:ext uri="{FF2B5EF4-FFF2-40B4-BE49-F238E27FC236}">
                <a16:creationId xmlns:a16="http://schemas.microsoft.com/office/drawing/2014/main" id="{E79FEDC4-BC4C-4132-91FD-9689D343802D}"/>
              </a:ext>
            </a:extLst>
          </p:cNvPr>
          <p:cNvSpPr/>
          <p:nvPr/>
        </p:nvSpPr>
        <p:spPr>
          <a:xfrm>
            <a:off x="7834785" y="1504410"/>
            <a:ext cx="1946988" cy="11321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/>
              <a:t>Datashare</a:t>
            </a:r>
            <a:r>
              <a:rPr lang="en-US" sz="1600" b="1" dirty="0"/>
              <a:t> of TU Dresden</a:t>
            </a:r>
          </a:p>
        </p:txBody>
      </p:sp>
      <p:pic>
        <p:nvPicPr>
          <p:cNvPr id="53" name="Graphic 52" descr="Computer with solid fill">
            <a:extLst>
              <a:ext uri="{FF2B5EF4-FFF2-40B4-BE49-F238E27FC236}">
                <a16:creationId xmlns:a16="http://schemas.microsoft.com/office/drawing/2014/main" id="{78298B6E-87F6-4DC9-9375-448F99967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65369" y="4602356"/>
            <a:ext cx="687808" cy="68780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B5B36A5-01F4-11DD-779E-54A1C387971E}"/>
              </a:ext>
            </a:extLst>
          </p:cNvPr>
          <p:cNvSpPr txBox="1"/>
          <p:nvPr/>
        </p:nvSpPr>
        <p:spPr>
          <a:xfrm>
            <a:off x="1742428" y="5910629"/>
            <a:ext cx="10515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noProof="0" dirty="0"/>
              <a:t>https://media-exp1.licdn.com/dms/image/C4D1BAQGhuHkHrK9Otw/company-background_10000/0?e=2159024400&amp;v=beta&amp;t=1cL7tUnH5XYVw6DOfbIjkskihQl2pmXPHu1d7SLXnzs</a:t>
            </a:r>
          </a:p>
          <a:p>
            <a:endParaRPr lang="de-DE" sz="800" dirty="0"/>
          </a:p>
        </p:txBody>
      </p:sp>
      <p:pic>
        <p:nvPicPr>
          <p:cNvPr id="6" name="Grafik 5" descr="Zielgruppe mit einfarbiger Füllung">
            <a:extLst>
              <a:ext uri="{FF2B5EF4-FFF2-40B4-BE49-F238E27FC236}">
                <a16:creationId xmlns:a16="http://schemas.microsoft.com/office/drawing/2014/main" id="{84EB5201-94A2-6B19-6417-3A7097C8B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48308" y="3833312"/>
            <a:ext cx="914400" cy="914400"/>
          </a:xfrm>
          <a:prstGeom prst="rect">
            <a:avLst/>
          </a:prstGeom>
        </p:spPr>
      </p:pic>
      <p:pic>
        <p:nvPicPr>
          <p:cNvPr id="8" name="Grafik 7" descr="Freigeben mit einfarbiger Füllung">
            <a:extLst>
              <a:ext uri="{FF2B5EF4-FFF2-40B4-BE49-F238E27FC236}">
                <a16:creationId xmlns:a16="http://schemas.microsoft.com/office/drawing/2014/main" id="{C100405F-CB60-A239-59F3-9DB395DB9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96441" y="3347613"/>
            <a:ext cx="1403518" cy="1403518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37CCB381-055F-6B0E-4B16-1B3AA8A86D7E}"/>
              </a:ext>
            </a:extLst>
          </p:cNvPr>
          <p:cNvSpPr txBox="1"/>
          <p:nvPr/>
        </p:nvSpPr>
        <p:spPr>
          <a:xfrm>
            <a:off x="2946640" y="3212136"/>
            <a:ext cx="1933666" cy="338554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Your data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9EA7CF2F-D720-98A0-B8F9-25DCBEC29BFD}"/>
              </a:ext>
            </a:extLst>
          </p:cNvPr>
          <p:cNvSpPr txBox="1"/>
          <p:nvPr/>
        </p:nvSpPr>
        <p:spPr>
          <a:xfrm>
            <a:off x="7892668" y="3195044"/>
            <a:ext cx="1933666" cy="338554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Share data</a:t>
            </a:r>
          </a:p>
        </p:txBody>
      </p:sp>
      <p:cxnSp>
        <p:nvCxnSpPr>
          <p:cNvPr id="12" name="Straight Arrow Connector 16">
            <a:extLst>
              <a:ext uri="{FF2B5EF4-FFF2-40B4-BE49-F238E27FC236}">
                <a16:creationId xmlns:a16="http://schemas.microsoft.com/office/drawing/2014/main" id="{153E4D3D-9392-CF42-7617-E7F2378DCC51}"/>
              </a:ext>
            </a:extLst>
          </p:cNvPr>
          <p:cNvCxnSpPr>
            <a:cxnSpLocks/>
          </p:cNvCxnSpPr>
          <p:nvPr/>
        </p:nvCxnSpPr>
        <p:spPr>
          <a:xfrm flipH="1" flipV="1">
            <a:off x="3987281" y="3607941"/>
            <a:ext cx="6520" cy="1044000"/>
          </a:xfrm>
          <a:prstGeom prst="straightConnector1">
            <a:avLst/>
          </a:prstGeom>
          <a:ln w="5715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6">
            <a:extLst>
              <a:ext uri="{FF2B5EF4-FFF2-40B4-BE49-F238E27FC236}">
                <a16:creationId xmlns:a16="http://schemas.microsoft.com/office/drawing/2014/main" id="{2E1836A6-E562-9B0B-4735-450685E49F4C}"/>
              </a:ext>
            </a:extLst>
          </p:cNvPr>
          <p:cNvCxnSpPr>
            <a:cxnSpLocks/>
          </p:cNvCxnSpPr>
          <p:nvPr/>
        </p:nvCxnSpPr>
        <p:spPr>
          <a:xfrm flipH="1">
            <a:off x="3993801" y="2720830"/>
            <a:ext cx="1" cy="429207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6">
            <a:extLst>
              <a:ext uri="{FF2B5EF4-FFF2-40B4-BE49-F238E27FC236}">
                <a16:creationId xmlns:a16="http://schemas.microsoft.com/office/drawing/2014/main" id="{BD52418F-DB3E-F6C6-5829-AF5F4819BF62}"/>
              </a:ext>
            </a:extLst>
          </p:cNvPr>
          <p:cNvCxnSpPr>
            <a:cxnSpLocks/>
          </p:cNvCxnSpPr>
          <p:nvPr/>
        </p:nvCxnSpPr>
        <p:spPr>
          <a:xfrm flipH="1" flipV="1">
            <a:off x="8819981" y="3603234"/>
            <a:ext cx="6520" cy="1412781"/>
          </a:xfrm>
          <a:prstGeom prst="straightConnector1">
            <a:avLst/>
          </a:prstGeom>
          <a:ln w="5715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6">
            <a:extLst>
              <a:ext uri="{FF2B5EF4-FFF2-40B4-BE49-F238E27FC236}">
                <a16:creationId xmlns:a16="http://schemas.microsoft.com/office/drawing/2014/main" id="{9CD3A087-30C1-9977-5BDF-7A84157A905D}"/>
              </a:ext>
            </a:extLst>
          </p:cNvPr>
          <p:cNvCxnSpPr>
            <a:cxnSpLocks/>
          </p:cNvCxnSpPr>
          <p:nvPr/>
        </p:nvCxnSpPr>
        <p:spPr>
          <a:xfrm flipH="1">
            <a:off x="8826501" y="2687935"/>
            <a:ext cx="1" cy="429207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8B567815-4A7F-85D6-160D-F1AB553E9815}"/>
              </a:ext>
            </a:extLst>
          </p:cNvPr>
          <p:cNvSpPr txBox="1"/>
          <p:nvPr/>
        </p:nvSpPr>
        <p:spPr>
          <a:xfrm>
            <a:off x="2073437" y="5140879"/>
            <a:ext cx="347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Your PC/Mac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Non-backed up data</a:t>
            </a:r>
          </a:p>
        </p:txBody>
      </p:sp>
    </p:spTree>
    <p:extLst>
      <p:ext uri="{BB962C8B-B14F-4D97-AF65-F5344CB8AC3E}">
        <p14:creationId xmlns:p14="http://schemas.microsoft.com/office/powerpoint/2010/main" val="2132653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415480-8934-CB8D-44CC-C37103829F3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ln>
            <a:noFill/>
          </a:ln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Home network drive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For </a:t>
            </a:r>
            <a:r>
              <a:rPr lang="en-US" sz="1200" b="1" dirty="0"/>
              <a:t>your data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Automatic Backups and Snapshots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Group network drives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For </a:t>
            </a:r>
            <a:r>
              <a:rPr lang="en-US" sz="1200" b="1" dirty="0"/>
              <a:t>many</a:t>
            </a:r>
            <a:r>
              <a:rPr lang="en-US" sz="1200" dirty="0"/>
              <a:t> and </a:t>
            </a:r>
            <a:r>
              <a:rPr lang="en-US" sz="1200" b="1" dirty="0"/>
              <a:t>large raw research data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For </a:t>
            </a:r>
            <a:r>
              <a:rPr lang="en-US" sz="1200" b="1" dirty="0"/>
              <a:t>project</a:t>
            </a:r>
            <a:r>
              <a:rPr lang="en-US" sz="1200" dirty="0"/>
              <a:t> and </a:t>
            </a:r>
            <a:r>
              <a:rPr lang="en-US" sz="1200" b="1" dirty="0"/>
              <a:t>group</a:t>
            </a:r>
            <a:r>
              <a:rPr lang="en-US" sz="1200" dirty="0"/>
              <a:t> data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Automatic Backups and Snapshots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Archiving your research data 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b="1" dirty="0"/>
              <a:t>Gaining more and more importance</a:t>
            </a:r>
            <a:endParaRPr lang="en-US" sz="1000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with </a:t>
            </a:r>
            <a:r>
              <a:rPr lang="en-US" sz="1200" dirty="0" err="1"/>
              <a:t>OpARA</a:t>
            </a:r>
            <a:r>
              <a:rPr lang="en-US" sz="1200" dirty="0"/>
              <a:t> (</a:t>
            </a:r>
            <a:r>
              <a:rPr lang="en-US" sz="1200" dirty="0">
                <a:hlinkClick r:id="rId2"/>
              </a:rPr>
              <a:t>https://opara.zih.tu-dresden.de/xmlui/?locale-attribute=en</a:t>
            </a:r>
            <a:r>
              <a:rPr lang="en-US" sz="1200" dirty="0"/>
              <a:t> 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3"/>
              </a:rPr>
              <a:t>https://selfservice.tu-dresden.de/services/358875/</a:t>
            </a: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9B42D8-ADBA-3D57-9383-06BA7219B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Data storage – Let the TU backup your data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FBF48AA-A205-2FB0-58BA-C3215D7C057C}"/>
              </a:ext>
            </a:extLst>
          </p:cNvPr>
          <p:cNvSpPr/>
          <p:nvPr/>
        </p:nvSpPr>
        <p:spPr>
          <a:xfrm>
            <a:off x="6773308" y="1775240"/>
            <a:ext cx="4543981" cy="1272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000" lvl="2"/>
            <a:r>
              <a:rPr lang="en-US" sz="1600"/>
              <a:t>Short and simple manual at</a:t>
            </a:r>
          </a:p>
          <a:p>
            <a:pPr marL="252000" lvl="2"/>
            <a:r>
              <a:rPr lang="en-US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https://nano.tu-dresden.de/shared/14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D5201A0-9253-6CF2-F27A-6807955C42C6}"/>
              </a:ext>
            </a:extLst>
          </p:cNvPr>
          <p:cNvSpPr txBox="1"/>
          <p:nvPr/>
        </p:nvSpPr>
        <p:spPr>
          <a:xfrm>
            <a:off x="9247763" y="5949285"/>
            <a:ext cx="27625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</a:t>
            </a:r>
            <a:r>
              <a:rPr lang="it-IT" sz="800" dirty="0"/>
              <a:t>DALL-E: https://chat.openai.com</a:t>
            </a:r>
            <a:endParaRPr lang="de-DE" sz="800" dirty="0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3DE23C13-7E0E-8B60-0395-FB5E049C79EC}"/>
              </a:ext>
            </a:extLst>
          </p:cNvPr>
          <p:cNvSpPr/>
          <p:nvPr/>
        </p:nvSpPr>
        <p:spPr>
          <a:xfrm>
            <a:off x="5025957" y="1722812"/>
            <a:ext cx="1322962" cy="1377067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Ein Bild, das computer, Text, Kleidung, Computer enthält.&#10;&#10;Automatisch generierte Beschreibung">
            <a:extLst>
              <a:ext uri="{FF2B5EF4-FFF2-40B4-BE49-F238E27FC236}">
                <a16:creationId xmlns:a16="http://schemas.microsoft.com/office/drawing/2014/main" id="{03706AB5-8DF5-219D-3583-F4A1F5FC4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183" y="3412881"/>
            <a:ext cx="2084106" cy="208410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D020259-A5BA-605C-8B12-B29F1E1CA6E5}"/>
              </a:ext>
            </a:extLst>
          </p:cNvPr>
          <p:cNvSpPr txBox="1"/>
          <p:nvPr/>
        </p:nvSpPr>
        <p:spPr>
          <a:xfrm>
            <a:off x="11064220" y="5507692"/>
            <a:ext cx="3984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8479189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heme/theme1.xml><?xml version="1.0" encoding="utf-8"?>
<a:theme xmlns:a="http://schemas.openxmlformats.org/drawingml/2006/main" name="TUD_2018_16zu9">
  <a:themeElements>
    <a:clrScheme name="TUD_2021-08_grün">
      <a:dk1>
        <a:srgbClr val="000000"/>
      </a:dk1>
      <a:lt1>
        <a:sysClr val="window" lastClr="FFFFFF"/>
      </a:lt1>
      <a:dk2>
        <a:srgbClr val="727277"/>
      </a:dk2>
      <a:lt2>
        <a:srgbClr val="FFFFFF"/>
      </a:lt2>
      <a:accent1>
        <a:srgbClr val="00305D"/>
      </a:accent1>
      <a:accent2>
        <a:srgbClr val="0069B4"/>
      </a:accent2>
      <a:accent3>
        <a:srgbClr val="009FE3"/>
      </a:accent3>
      <a:accent4>
        <a:srgbClr val="008244"/>
      </a:accent4>
      <a:accent5>
        <a:srgbClr val="65B32E"/>
      </a:accent5>
      <a:accent6>
        <a:srgbClr val="94C356"/>
      </a:accent6>
      <a:hlink>
        <a:srgbClr val="0069B4"/>
      </a:hlink>
      <a:folHlink>
        <a:srgbClr val="009FE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.06_TUD_PPT_16zu9_Vorlage.potx" id="{294745C1-E1BC-44C1-8C9D-B4CB23BDF171}" vid="{41010231-A741-4371-A565-9EF1890B637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1755</Words>
  <Application>Microsoft Office PowerPoint</Application>
  <PresentationFormat>Breitbild</PresentationFormat>
  <Paragraphs>251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Arial</vt:lpstr>
      <vt:lpstr>Open Sans</vt:lpstr>
      <vt:lpstr>Symbol</vt:lpstr>
      <vt:lpstr>Wingdings</vt:lpstr>
      <vt:lpstr>TUD_2018_16zu9</vt:lpstr>
      <vt:lpstr>PMN IT Instructions</vt:lpstr>
      <vt:lpstr>General Information</vt:lpstr>
      <vt:lpstr>PowerPoint-Präsentation</vt:lpstr>
      <vt:lpstr>1. Communication and Collaboration – Email</vt:lpstr>
      <vt:lpstr>1. Communication and Collaboration – Email</vt:lpstr>
      <vt:lpstr>1. Communication and Collaboration – Zoom</vt:lpstr>
      <vt:lpstr>1. Communication and Collaboration – Writing article</vt:lpstr>
      <vt:lpstr>2. Data storage – Overview</vt:lpstr>
      <vt:lpstr>2. Data storage – Let the TU backup your data</vt:lpstr>
      <vt:lpstr>2. Data storages – Share your data easily</vt:lpstr>
      <vt:lpstr>3. Software – Useful Tools</vt:lpstr>
      <vt:lpstr>3. Software – Useful Tools</vt:lpstr>
      <vt:lpstr>3. Software – Be Careful</vt:lpstr>
      <vt:lpstr>4. Workstations and Server – Powerful Hardware</vt:lpstr>
      <vt:lpstr>4. Workstations and Server – First Steps</vt:lpstr>
      <vt:lpstr>5. Security and Network – Scam Emails  </vt:lpstr>
      <vt:lpstr>5. Security and Network – Stay connected with TU Dresden</vt:lpstr>
      <vt:lpstr>5. Security and Network</vt:lpstr>
      <vt:lpstr>5. Security and Network – Mandatory Installation</vt:lpstr>
      <vt:lpstr>Website of our Chair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your presentation</dc:title>
  <dc:creator>Steffen Kampmann</dc:creator>
  <cp:lastModifiedBy>Kampmann, Steffen</cp:lastModifiedBy>
  <cp:revision>269</cp:revision>
  <dcterms:created xsi:type="dcterms:W3CDTF">2023-03-09T12:02:13Z</dcterms:created>
  <dcterms:modified xsi:type="dcterms:W3CDTF">2023-11-16T14:56:12Z</dcterms:modified>
</cp:coreProperties>
</file>