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4" r:id="rId3"/>
    <p:sldId id="303" r:id="rId4"/>
    <p:sldId id="312" r:id="rId5"/>
    <p:sldId id="317" r:id="rId6"/>
    <p:sldId id="320" r:id="rId7"/>
    <p:sldId id="297" r:id="rId8"/>
    <p:sldId id="308" r:id="rId9"/>
    <p:sldId id="310" r:id="rId10"/>
    <p:sldId id="291" r:id="rId11"/>
    <p:sldId id="319" r:id="rId12"/>
    <p:sldId id="311" r:id="rId13"/>
    <p:sldId id="299" r:id="rId14"/>
    <p:sldId id="306" r:id="rId15"/>
    <p:sldId id="307" r:id="rId16"/>
    <p:sldId id="301" r:id="rId17"/>
    <p:sldId id="309" r:id="rId18"/>
    <p:sldId id="305" r:id="rId19"/>
    <p:sldId id="302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27272A"/>
    <a:srgbClr val="FFFFFF"/>
    <a:srgbClr val="EA7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26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8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338623084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DE2526"/>
              </a:gs>
              <a:gs pos="100000">
                <a:srgbClr val="CD171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4573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3">
            <a:extLst>
              <a:ext uri="{FF2B5EF4-FFF2-40B4-BE49-F238E27FC236}">
                <a16:creationId xmlns:a16="http://schemas.microsoft.com/office/drawing/2014/main" id="{8D22BFAA-62C6-4AF7-A140-D9E9750A54AC}"/>
              </a:ext>
            </a:extLst>
          </p:cNvPr>
          <p:cNvSpPr/>
          <p:nvPr userDrawn="1"/>
        </p:nvSpPr>
        <p:spPr>
          <a:xfrm>
            <a:off x="3151994" y="2563831"/>
            <a:ext cx="9050720" cy="4317954"/>
          </a:xfrm>
          <a:custGeom>
            <a:avLst/>
            <a:gdLst>
              <a:gd name="connsiteX0" fmla="*/ 0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0 w 5904411"/>
              <a:gd name="connsiteY4" fmla="*/ 0 h 3967747"/>
              <a:gd name="connsiteX0" fmla="*/ 3590925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3590925 w 5904411"/>
              <a:gd name="connsiteY4" fmla="*/ 0 h 3967747"/>
              <a:gd name="connsiteX0" fmla="*/ 3857625 w 6171111"/>
              <a:gd name="connsiteY0" fmla="*/ 0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857625 w 6171111"/>
              <a:gd name="connsiteY4" fmla="*/ 0 h 3967747"/>
              <a:gd name="connsiteX0" fmla="*/ 3952875 w 6171111"/>
              <a:gd name="connsiteY0" fmla="*/ 9525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52875 w 6171111"/>
              <a:gd name="connsiteY4" fmla="*/ 9525 h 3967747"/>
              <a:gd name="connsiteX0" fmla="*/ 3925061 w 6171111"/>
              <a:gd name="connsiteY0" fmla="*/ 0 h 3972129"/>
              <a:gd name="connsiteX1" fmla="*/ 6171111 w 6171111"/>
              <a:gd name="connsiteY1" fmla="*/ 4382 h 3972129"/>
              <a:gd name="connsiteX2" fmla="*/ 6171111 w 6171111"/>
              <a:gd name="connsiteY2" fmla="*/ 3972129 h 3972129"/>
              <a:gd name="connsiteX3" fmla="*/ 0 w 6171111"/>
              <a:gd name="connsiteY3" fmla="*/ 3962604 h 3972129"/>
              <a:gd name="connsiteX4" fmla="*/ 3925061 w 6171111"/>
              <a:gd name="connsiteY4" fmla="*/ 0 h 3972129"/>
              <a:gd name="connsiteX0" fmla="*/ 3925061 w 6171111"/>
              <a:gd name="connsiteY0" fmla="*/ 381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25061 w 6171111"/>
              <a:gd name="connsiteY4" fmla="*/ 381 h 3967747"/>
              <a:gd name="connsiteX0" fmla="*/ 3961821 w 6207871"/>
              <a:gd name="connsiteY0" fmla="*/ 381 h 3981196"/>
              <a:gd name="connsiteX1" fmla="*/ 6207871 w 6207871"/>
              <a:gd name="connsiteY1" fmla="*/ 0 h 3981196"/>
              <a:gd name="connsiteX2" fmla="*/ 6207871 w 6207871"/>
              <a:gd name="connsiteY2" fmla="*/ 3967747 h 3981196"/>
              <a:gd name="connsiteX3" fmla="*/ 0 w 6207871"/>
              <a:gd name="connsiteY3" fmla="*/ 3981196 h 3981196"/>
              <a:gd name="connsiteX4" fmla="*/ 3961821 w 6207871"/>
              <a:gd name="connsiteY4" fmla="*/ 381 h 3981196"/>
              <a:gd name="connsiteX0" fmla="*/ 3984796 w 6230846"/>
              <a:gd name="connsiteY0" fmla="*/ 381 h 3981196"/>
              <a:gd name="connsiteX1" fmla="*/ 6230846 w 6230846"/>
              <a:gd name="connsiteY1" fmla="*/ 0 h 3981196"/>
              <a:gd name="connsiteX2" fmla="*/ 6230846 w 6230846"/>
              <a:gd name="connsiteY2" fmla="*/ 3967747 h 3981196"/>
              <a:gd name="connsiteX3" fmla="*/ 0 w 6230846"/>
              <a:gd name="connsiteY3" fmla="*/ 3981196 h 3981196"/>
              <a:gd name="connsiteX4" fmla="*/ 3984796 w 6230846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6230846 w 8344852"/>
              <a:gd name="connsiteY2" fmla="*/ 3967747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8344852 w 8344852"/>
              <a:gd name="connsiteY2" fmla="*/ 3967748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4852" h="3981196">
                <a:moveTo>
                  <a:pt x="3984796" y="381"/>
                </a:moveTo>
                <a:lnTo>
                  <a:pt x="8344852" y="0"/>
                </a:lnTo>
                <a:lnTo>
                  <a:pt x="8344852" y="3967748"/>
                </a:lnTo>
                <a:lnTo>
                  <a:pt x="0" y="3981196"/>
                </a:lnTo>
                <a:lnTo>
                  <a:pt x="3984796" y="381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 dirty="0"/>
          </a:p>
        </p:txBody>
      </p:sp>
      <p:sp>
        <p:nvSpPr>
          <p:cNvPr id="19" name="Rechteck 9">
            <a:extLst>
              <a:ext uri="{FF2B5EF4-FFF2-40B4-BE49-F238E27FC236}">
                <a16:creationId xmlns:a16="http://schemas.microsoft.com/office/drawing/2014/main" id="{9FD71789-74E3-45C9-B1BA-98AEA75CF44C}"/>
              </a:ext>
            </a:extLst>
          </p:cNvPr>
          <p:cNvSpPr/>
          <p:nvPr userDrawn="1"/>
        </p:nvSpPr>
        <p:spPr>
          <a:xfrm>
            <a:off x="-1" y="3692352"/>
            <a:ext cx="9555747" cy="3185710"/>
          </a:xfrm>
          <a:custGeom>
            <a:avLst/>
            <a:gdLst>
              <a:gd name="connsiteX0" fmla="*/ 0 w 8810492"/>
              <a:gd name="connsiteY0" fmla="*/ 0 h 2937256"/>
              <a:gd name="connsiteX1" fmla="*/ 8810492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  <a:gd name="connsiteX0" fmla="*/ 0 w 8810492"/>
              <a:gd name="connsiteY0" fmla="*/ 0 h 2937256"/>
              <a:gd name="connsiteX1" fmla="*/ 5858286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0492" h="2937256">
                <a:moveTo>
                  <a:pt x="0" y="0"/>
                </a:moveTo>
                <a:lnTo>
                  <a:pt x="5858286" y="0"/>
                </a:lnTo>
                <a:lnTo>
                  <a:pt x="8810492" y="2937256"/>
                </a:lnTo>
                <a:lnTo>
                  <a:pt x="0" y="29372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0" name="Rechteck 8">
            <a:extLst>
              <a:ext uri="{FF2B5EF4-FFF2-40B4-BE49-F238E27FC236}">
                <a16:creationId xmlns:a16="http://schemas.microsoft.com/office/drawing/2014/main" id="{E0A106CA-E2A4-4455-BD1E-8B7BA6CDC669}"/>
              </a:ext>
            </a:extLst>
          </p:cNvPr>
          <p:cNvSpPr/>
          <p:nvPr userDrawn="1"/>
        </p:nvSpPr>
        <p:spPr>
          <a:xfrm>
            <a:off x="-709" y="2302249"/>
            <a:ext cx="6020777" cy="4581946"/>
          </a:xfrm>
          <a:custGeom>
            <a:avLst/>
            <a:gdLst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5307874 h 5307874"/>
              <a:gd name="connsiteX3" fmla="*/ 0 w 3587931"/>
              <a:gd name="connsiteY3" fmla="*/ 5307874 h 5307874"/>
              <a:gd name="connsiteX4" fmla="*/ 0 w 3587931"/>
              <a:gd name="connsiteY4" fmla="*/ 0 h 5307874"/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587931"/>
              <a:gd name="connsiteY0" fmla="*/ 0 h 5307874"/>
              <a:gd name="connsiteX1" fmla="*/ 1463039 w 3587931"/>
              <a:gd name="connsiteY1" fmla="*/ 1445623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587931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578520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593268"/>
              <a:gd name="connsiteY0" fmla="*/ 0 h 5307874"/>
              <a:gd name="connsiteX1" fmla="*/ 1463039 w 3593268"/>
              <a:gd name="connsiteY1" fmla="*/ 1445623 h 5307874"/>
              <a:gd name="connsiteX2" fmla="*/ 3578520 w 3593268"/>
              <a:gd name="connsiteY2" fmla="*/ 3614057 h 5307874"/>
              <a:gd name="connsiteX3" fmla="*/ 3593268 w 3593268"/>
              <a:gd name="connsiteY3" fmla="*/ 5307874 h 5307874"/>
              <a:gd name="connsiteX4" fmla="*/ 0 w 3593268"/>
              <a:gd name="connsiteY4" fmla="*/ 5307874 h 5307874"/>
              <a:gd name="connsiteX5" fmla="*/ 0 w 3593268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63771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1146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8520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99785"/>
              <a:gd name="connsiteY0" fmla="*/ 0 h 3872478"/>
              <a:gd name="connsiteX1" fmla="*/ 1484304 w 3599785"/>
              <a:gd name="connsiteY1" fmla="*/ 10227 h 3872478"/>
              <a:gd name="connsiteX2" fmla="*/ 3599785 w 3599785"/>
              <a:gd name="connsiteY2" fmla="*/ 2178661 h 3872478"/>
              <a:gd name="connsiteX3" fmla="*/ 3599785 w 3599785"/>
              <a:gd name="connsiteY3" fmla="*/ 3872478 h 3872478"/>
              <a:gd name="connsiteX4" fmla="*/ 21265 w 3599785"/>
              <a:gd name="connsiteY4" fmla="*/ 3872478 h 3872478"/>
              <a:gd name="connsiteX5" fmla="*/ 0 w 3599785"/>
              <a:gd name="connsiteY5" fmla="*/ 0 h 3872478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21265 w 3599785"/>
              <a:gd name="connsiteY4" fmla="*/ 3872478 h 4223352"/>
              <a:gd name="connsiteX5" fmla="*/ 0 w 3599785"/>
              <a:gd name="connsiteY5" fmla="*/ 0 h 4223352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0 w 3599785"/>
              <a:gd name="connsiteY4" fmla="*/ 4212720 h 4223352"/>
              <a:gd name="connsiteX5" fmla="*/ 0 w 3599785"/>
              <a:gd name="connsiteY5" fmla="*/ 0 h 4223352"/>
              <a:gd name="connsiteX0" fmla="*/ 0 w 3599785"/>
              <a:gd name="connsiteY0" fmla="*/ 7190 h 4230542"/>
              <a:gd name="connsiteX1" fmla="*/ 1484304 w 3599785"/>
              <a:gd name="connsiteY1" fmla="*/ 0 h 4230542"/>
              <a:gd name="connsiteX2" fmla="*/ 3599785 w 3599785"/>
              <a:gd name="connsiteY2" fmla="*/ 2185851 h 4230542"/>
              <a:gd name="connsiteX3" fmla="*/ 3589153 w 3599785"/>
              <a:gd name="connsiteY3" fmla="*/ 4230542 h 4230542"/>
              <a:gd name="connsiteX4" fmla="*/ 0 w 3599785"/>
              <a:gd name="connsiteY4" fmla="*/ 4219910 h 4230542"/>
              <a:gd name="connsiteX5" fmla="*/ 0 w 3599785"/>
              <a:gd name="connsiteY5" fmla="*/ 7190 h 4230542"/>
              <a:gd name="connsiteX0" fmla="*/ 0 w 3607160"/>
              <a:gd name="connsiteY0" fmla="*/ 14564 h 4230542"/>
              <a:gd name="connsiteX1" fmla="*/ 1491679 w 3607160"/>
              <a:gd name="connsiteY1" fmla="*/ 0 h 4230542"/>
              <a:gd name="connsiteX2" fmla="*/ 3607160 w 3607160"/>
              <a:gd name="connsiteY2" fmla="*/ 2185851 h 4230542"/>
              <a:gd name="connsiteX3" fmla="*/ 3596528 w 3607160"/>
              <a:gd name="connsiteY3" fmla="*/ 4230542 h 4230542"/>
              <a:gd name="connsiteX4" fmla="*/ 7375 w 3607160"/>
              <a:gd name="connsiteY4" fmla="*/ 4219910 h 4230542"/>
              <a:gd name="connsiteX5" fmla="*/ 0 w 3607160"/>
              <a:gd name="connsiteY5" fmla="*/ 14564 h 4230542"/>
              <a:gd name="connsiteX0" fmla="*/ 709 w 3600495"/>
              <a:gd name="connsiteY0" fmla="*/ 0 h 4407707"/>
              <a:gd name="connsiteX1" fmla="*/ 1485014 w 3600495"/>
              <a:gd name="connsiteY1" fmla="*/ 177165 h 4407707"/>
              <a:gd name="connsiteX2" fmla="*/ 3600495 w 3600495"/>
              <a:gd name="connsiteY2" fmla="*/ 2363016 h 4407707"/>
              <a:gd name="connsiteX3" fmla="*/ 3589863 w 3600495"/>
              <a:gd name="connsiteY3" fmla="*/ 4407707 h 4407707"/>
              <a:gd name="connsiteX4" fmla="*/ 710 w 3600495"/>
              <a:gd name="connsiteY4" fmla="*/ 4397075 h 4407707"/>
              <a:gd name="connsiteX5" fmla="*/ 709 w 3600495"/>
              <a:gd name="connsiteY5" fmla="*/ 0 h 4407707"/>
              <a:gd name="connsiteX0" fmla="*/ 709 w 3600495"/>
              <a:gd name="connsiteY0" fmla="*/ 0 h 4230727"/>
              <a:gd name="connsiteX1" fmla="*/ 1485014 w 3600495"/>
              <a:gd name="connsiteY1" fmla="*/ 185 h 4230727"/>
              <a:gd name="connsiteX2" fmla="*/ 3600495 w 3600495"/>
              <a:gd name="connsiteY2" fmla="*/ 2186036 h 4230727"/>
              <a:gd name="connsiteX3" fmla="*/ 3589863 w 3600495"/>
              <a:gd name="connsiteY3" fmla="*/ 4230727 h 4230727"/>
              <a:gd name="connsiteX4" fmla="*/ 710 w 3600495"/>
              <a:gd name="connsiteY4" fmla="*/ 4220095 h 4230727"/>
              <a:gd name="connsiteX5" fmla="*/ 709 w 3600495"/>
              <a:gd name="connsiteY5" fmla="*/ 0 h 4230727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3589863 w 5551215"/>
              <a:gd name="connsiteY3" fmla="*/ 4230727 h 4232550"/>
              <a:gd name="connsiteX4" fmla="*/ 710 w 5551215"/>
              <a:gd name="connsiteY4" fmla="*/ 4220095 h 4232550"/>
              <a:gd name="connsiteX5" fmla="*/ 709 w 5551215"/>
              <a:gd name="connsiteY5" fmla="*/ 0 h 4232550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710 w 5551215"/>
              <a:gd name="connsiteY3" fmla="*/ 4220095 h 4232550"/>
              <a:gd name="connsiteX4" fmla="*/ 709 w 5551215"/>
              <a:gd name="connsiteY4" fmla="*/ 0 h 4232550"/>
              <a:gd name="connsiteX0" fmla="*/ 709 w 5551215"/>
              <a:gd name="connsiteY0" fmla="*/ 0 h 4224599"/>
              <a:gd name="connsiteX1" fmla="*/ 1485014 w 5551215"/>
              <a:gd name="connsiteY1" fmla="*/ 185 h 4224599"/>
              <a:gd name="connsiteX2" fmla="*/ 5551215 w 5551215"/>
              <a:gd name="connsiteY2" fmla="*/ 4224599 h 4224599"/>
              <a:gd name="connsiteX3" fmla="*/ 710 w 5551215"/>
              <a:gd name="connsiteY3" fmla="*/ 4220095 h 4224599"/>
              <a:gd name="connsiteX4" fmla="*/ 709 w 5551215"/>
              <a:gd name="connsiteY4" fmla="*/ 0 h 42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1215" h="4224599">
                <a:moveTo>
                  <a:pt x="709" y="0"/>
                </a:moveTo>
                <a:lnTo>
                  <a:pt x="1485014" y="185"/>
                </a:lnTo>
                <a:lnTo>
                  <a:pt x="5551215" y="4224599"/>
                </a:lnTo>
                <a:lnTo>
                  <a:pt x="710" y="4220095"/>
                </a:lnTo>
                <a:cubicBezTo>
                  <a:pt x="-1748" y="2818313"/>
                  <a:pt x="3167" y="1401782"/>
                  <a:pt x="709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21" name="Grafik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0292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152000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808599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5"/>
          </p:nvPr>
        </p:nvSpPr>
        <p:spPr>
          <a:xfrm>
            <a:off x="6267450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740419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5601561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3384549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70266041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4101152"/>
            <a:ext cx="12191999" cy="202818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10580687" cy="23984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1745109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4121151" cy="4645024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84732260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874713" y="1481138"/>
            <a:ext cx="339883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4"/>
          </p:nvPr>
        </p:nvSpPr>
        <p:spPr>
          <a:xfrm>
            <a:off x="4457699" y="1481138"/>
            <a:ext cx="3416301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quarter" idx="15"/>
          </p:nvPr>
        </p:nvSpPr>
        <p:spPr>
          <a:xfrm>
            <a:off x="8070850" y="1481138"/>
            <a:ext cx="3384550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1461922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6"/>
          </p:nvPr>
        </p:nvSpPr>
        <p:spPr>
          <a:xfrm>
            <a:off x="5365750" y="1484313"/>
            <a:ext cx="6089650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72904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4" name="Grafik 3" descr="Logo. Acht unregelmäßige Dreiecksflächen sind, im Uhrzeigersinn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94" y="329323"/>
            <a:ext cx="1463906" cy="543600"/>
          </a:xfrm>
          <a:prstGeom prst="rect">
            <a:avLst/>
          </a:prstGeom>
        </p:spPr>
      </p:pic>
      <p:pic>
        <p:nvPicPr>
          <p:cNvPr id="3" name="Grafik 2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2285394244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2400" dirty="0">
                <a:solidFill>
                  <a:schemeClr val="accent1"/>
                </a:solidFill>
              </a:rPr>
              <a:t>Titelmasterformat durch Klicken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67507"/>
            <a:ext cx="5195887" cy="66278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quarter" idx="13"/>
          </p:nvPr>
        </p:nvSpPr>
        <p:spPr>
          <a:xfrm>
            <a:off x="6273895" y="1486586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53267728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1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9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579023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12"/>
          </p:nvPr>
        </p:nvSpPr>
        <p:spPr>
          <a:xfrm>
            <a:off x="4278261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2" name="Bildplatzhalter 2"/>
          <p:cNvSpPr>
            <a:spLocks noGrp="1"/>
          </p:cNvSpPr>
          <p:nvPr>
            <p:ph type="pic" sz="quarter" idx="13"/>
          </p:nvPr>
        </p:nvSpPr>
        <p:spPr>
          <a:xfrm>
            <a:off x="5977499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7676735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15"/>
          </p:nvPr>
        </p:nvSpPr>
        <p:spPr>
          <a:xfrm>
            <a:off x="887333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5" name="Bildplatzhalter 2"/>
          <p:cNvSpPr>
            <a:spLocks noGrp="1"/>
          </p:cNvSpPr>
          <p:nvPr>
            <p:ph type="pic" sz="quarter" idx="16"/>
          </p:nvPr>
        </p:nvSpPr>
        <p:spPr>
          <a:xfrm>
            <a:off x="2586571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6" name="Bildplatzhalter 2"/>
          <p:cNvSpPr>
            <a:spLocks noGrp="1"/>
          </p:cNvSpPr>
          <p:nvPr>
            <p:ph type="pic" sz="quarter" idx="17"/>
          </p:nvPr>
        </p:nvSpPr>
        <p:spPr>
          <a:xfrm>
            <a:off x="4285809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7" name="Bildplatzhalter 2"/>
          <p:cNvSpPr>
            <a:spLocks noGrp="1"/>
          </p:cNvSpPr>
          <p:nvPr>
            <p:ph type="pic" sz="quarter" idx="18"/>
          </p:nvPr>
        </p:nvSpPr>
        <p:spPr>
          <a:xfrm>
            <a:off x="5985047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8" name="Bildplatzhalter 2"/>
          <p:cNvSpPr>
            <a:spLocks noGrp="1"/>
          </p:cNvSpPr>
          <p:nvPr>
            <p:ph type="pic" sz="quarter" idx="19"/>
          </p:nvPr>
        </p:nvSpPr>
        <p:spPr>
          <a:xfrm>
            <a:off x="7684283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9" name="Bildplatzhalter 2"/>
          <p:cNvSpPr>
            <a:spLocks noGrp="1"/>
          </p:cNvSpPr>
          <p:nvPr>
            <p:ph type="pic" sz="quarter" idx="20"/>
          </p:nvPr>
        </p:nvSpPr>
        <p:spPr>
          <a:xfrm>
            <a:off x="885829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0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585067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1" name="Bildplatzhalter 2"/>
          <p:cNvSpPr>
            <a:spLocks noGrp="1"/>
          </p:cNvSpPr>
          <p:nvPr>
            <p:ph type="pic" sz="quarter" idx="22"/>
          </p:nvPr>
        </p:nvSpPr>
        <p:spPr>
          <a:xfrm>
            <a:off x="4284305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2" name="Bildplatzhalter 2"/>
          <p:cNvSpPr>
            <a:spLocks noGrp="1"/>
          </p:cNvSpPr>
          <p:nvPr>
            <p:ph type="pic" sz="quarter" idx="23"/>
          </p:nvPr>
        </p:nvSpPr>
        <p:spPr>
          <a:xfrm>
            <a:off x="5983543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24"/>
          </p:nvPr>
        </p:nvSpPr>
        <p:spPr>
          <a:xfrm>
            <a:off x="7682779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4" name="Bildplatzhalter 2"/>
          <p:cNvSpPr>
            <a:spLocks noGrp="1"/>
          </p:cNvSpPr>
          <p:nvPr>
            <p:ph type="pic" sz="quarter" idx="25"/>
          </p:nvPr>
        </p:nvSpPr>
        <p:spPr>
          <a:xfrm>
            <a:off x="9385079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26"/>
          </p:nvPr>
        </p:nvSpPr>
        <p:spPr>
          <a:xfrm>
            <a:off x="9385079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7"/>
          </p:nvPr>
        </p:nvSpPr>
        <p:spPr>
          <a:xfrm>
            <a:off x="9383575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0432544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1"/>
          </p:nvPr>
        </p:nvSpPr>
        <p:spPr>
          <a:xfrm>
            <a:off x="3575257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70729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3"/>
          </p:nvPr>
        </p:nvSpPr>
        <p:spPr>
          <a:xfrm>
            <a:off x="8966200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80142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575614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6"/>
          </p:nvPr>
        </p:nvSpPr>
        <p:spPr>
          <a:xfrm>
            <a:off x="6271086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966557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046371656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6 Bilder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9703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3"/>
          </p:nvPr>
        </p:nvSpPr>
        <p:spPr>
          <a:xfrm>
            <a:off x="4081331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152960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5"/>
          </p:nvPr>
        </p:nvSpPr>
        <p:spPr>
          <a:xfrm>
            <a:off x="5151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076779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148408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5404375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8846441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527797347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4971205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50675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94828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1336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9" name="Grafik 18" descr="Logo. Acht unregelmäßige Dreiecksflächen sind, im Uhrzeigersinn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94" y="329323"/>
            <a:ext cx="1463906" cy="543600"/>
          </a:xfrm>
          <a:prstGeom prst="rect">
            <a:avLst/>
          </a:prstGeom>
        </p:spPr>
      </p:pic>
      <p:pic>
        <p:nvPicPr>
          <p:cNvPr id="20" name="Grafik 19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82528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293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88611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66917162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0" name="Grafik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5124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0" name="Bildplatzhalter 9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SpPr>
            <a:spLocks noGrp="1"/>
          </p:cNvSpPr>
          <p:nvPr>
            <p:ph type="pic" sz="quarter" idx="16"/>
          </p:nvPr>
        </p:nvSpPr>
        <p:spPr>
          <a:xfrm>
            <a:off x="10405594" y="327901"/>
            <a:ext cx="1468800" cy="550800"/>
          </a:xfrm>
          <a:blipFill>
            <a:blip r:embed="rId2"/>
            <a:srcRect/>
            <a:stretch>
              <a:fillRect l="-493" r="-493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sp>
        <p:nvSpPr>
          <p:cNvPr id="5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86458" y="346075"/>
            <a:ext cx="1764000" cy="514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186027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9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SpPr>
            <a:spLocks noGrp="1"/>
          </p:cNvSpPr>
          <p:nvPr>
            <p:ph type="pic" sz="quarter" idx="16"/>
          </p:nvPr>
        </p:nvSpPr>
        <p:spPr>
          <a:xfrm>
            <a:off x="10442465" y="328249"/>
            <a:ext cx="1468800" cy="550800"/>
          </a:xfrm>
          <a:blipFill>
            <a:blip r:embed="rId2"/>
            <a:srcRect/>
            <a:stretch>
              <a:fillRect l="-493" r="-493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sz="300" b="0" dirty="0"/>
          </a:p>
          <a:p>
            <a:endParaRPr lang="de-DE" sz="300" b="0" dirty="0"/>
          </a:p>
          <a:p>
            <a:endParaRPr lang="de-DE" dirty="0"/>
          </a:p>
        </p:txBody>
      </p:sp>
      <p:sp>
        <p:nvSpPr>
          <p:cNvPr id="17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90304" y="349731"/>
            <a:ext cx="1764000" cy="514800"/>
          </a:xfrm>
          <a:blipFill dpi="0" rotWithShape="1">
            <a:blip r:embed="rId3"/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282492985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1204913"/>
            <a:ext cx="12192000" cy="56530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9" name="Grafik 1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0234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0989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951B81"/>
              </a:gs>
              <a:gs pos="100000">
                <a:srgbClr val="59358C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9196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3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 bis Ebene 4)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 (nachfolgend alles 14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lvl="5"/>
            <a:r>
              <a:rPr lang="de-DE" dirty="0"/>
              <a:t>Sechste Textebene für Aufzählungen bei viel Text</a:t>
            </a:r>
          </a:p>
          <a:p>
            <a:pPr lvl="6"/>
            <a:r>
              <a:rPr lang="de-DE" dirty="0"/>
              <a:t>Siebte Textebene für Aufzählungen bei viel Text</a:t>
            </a:r>
          </a:p>
          <a:p>
            <a:pPr lvl="7"/>
            <a:r>
              <a:rPr lang="de-DE" dirty="0"/>
              <a:t>Achte Textebene für Aufzählungen bei viel Text</a:t>
            </a:r>
          </a:p>
          <a:p>
            <a:pPr lvl="8"/>
            <a:r>
              <a:rPr lang="de-DE" dirty="0"/>
              <a:t>Neunte Textebene für Aufzählungen bei viel Text</a:t>
            </a:r>
          </a:p>
          <a:p>
            <a:pPr lvl="5"/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2477770" y="6319797"/>
            <a:ext cx="4485005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>
                <a:solidFill>
                  <a:schemeClr val="tx2"/>
                </a:solidFill>
              </a:rPr>
              <a:t>PMN IT Information Event</a:t>
            </a: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Chair of Materials Science and Nanotechnology / Steffen </a:t>
            </a:r>
            <a:r>
              <a:rPr lang="en-US" sz="800" noProof="0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Kampmann</a:t>
            </a:r>
            <a:r>
              <a:rPr lang="en-US" sz="800" noProof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and Li Chen</a:t>
            </a:r>
            <a:endParaRPr lang="en-US" sz="800" baseline="0" noProof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US" sz="800" baseline="0" noProof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Dresden, 24.10.2024</a:t>
            </a:r>
            <a:endParaRPr lang="en-US" sz="800" noProof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727469" y="6314871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800" noProof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800" noProof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</a:t>
            </a:r>
            <a:r>
              <a:rPr lang="en-US" sz="800" baseline="0" noProof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en-US" sz="800" baseline="0" noProof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l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800" baseline="0" noProof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noProof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334183"/>
            <a:ext cx="1116268" cy="32373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106" y="6315776"/>
            <a:ext cx="969464" cy="360000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AF4F78A9-4E22-46AF-8616-C52C5BD0B515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714" y="6265536"/>
            <a:ext cx="1415597" cy="36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1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269" rtl="0" eaLnBrk="1" latinLnBrk="0" hangingPunct="1">
        <a:spcBef>
          <a:spcPts val="600"/>
        </a:spcBef>
        <a:buFont typeface="Open Sans" panose="020B0606030504020204" pitchFamily="34" charset="0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252000" indent="-252000" algn="l" defTabSz="914269" rtl="0" eaLnBrk="1" latinLnBrk="0" hangingPunct="1">
        <a:spcBef>
          <a:spcPts val="0"/>
        </a:spcBef>
        <a:buFont typeface="Arial" panose="020B0604020202020204" pitchFamily="34" charset="0"/>
        <a:buChar char="—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52000" indent="-144000" algn="l" defTabSz="914269" rtl="0" eaLnBrk="1" latinLnBrk="0" hangingPunct="1">
        <a:spcBef>
          <a:spcPts val="0"/>
        </a:spcBef>
        <a:buFont typeface="Open Sans" panose="020B0606030504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269" rtl="0" eaLnBrk="1" latinLnBrk="0" hangingPunct="1">
        <a:spcBef>
          <a:spcPts val="600"/>
        </a:spcBef>
        <a:spcAft>
          <a:spcPts val="0"/>
        </a:spcAft>
        <a:buFont typeface="Symbol" panose="05050102010706020507" pitchFamily="18" charset="2"/>
        <a:buNone/>
        <a:defRPr sz="1400" b="1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0" marR="0" indent="0" algn="l" defTabSz="914269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52000" marR="0" indent="-252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—"/>
        <a:tabLst/>
        <a:defRPr lang="de-DE" sz="1400" kern="1200" dirty="0" smtClean="0">
          <a:solidFill>
            <a:schemeClr val="accent1"/>
          </a:solidFill>
          <a:latin typeface="+mn-lt"/>
          <a:ea typeface="+mn-ea"/>
          <a:cs typeface="+mn-cs"/>
        </a:defRPr>
      </a:lvl7pPr>
      <a:lvl8pPr marL="252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Open Sans" panose="020B0606030504020204" pitchFamily="34" charset="0"/>
        <a:buChar char="–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96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8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85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jpeg"/><Relationship Id="rId16" Type="http://schemas.openxmlformats.org/officeDocument/2006/relationships/hyperlink" Target="https://tud.link/y72uz6" TargetMode="Externa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hyperlink" Target="https://tud.link/k48k1a" TargetMode="External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hyperlink" Target="https://opara.zih.tu-dresden.d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\\vs-grp08.zih.tu-dresden.de\pmnnano" TargetMode="External"/><Relationship Id="rId2" Type="http://schemas.openxmlformats.org/officeDocument/2006/relationships/hyperlink" Target="file:///\\vs-grp02.zih.tu-dresden.de\pmana" TargetMode="External"/><Relationship Id="rId1" Type="http://schemas.openxmlformats.org/officeDocument/2006/relationships/slideLayout" Target="../slideLayouts/slideLayout31.xml"/><Relationship Id="rId6" Type="http://schemas.openxmlformats.org/officeDocument/2006/relationships/hyperlink" Target="file:///\\vs-grp07.zih.tu-dresden.de\pmnraw" TargetMode="External"/><Relationship Id="rId5" Type="http://schemas.openxmlformats.org/officeDocument/2006/relationships/hyperlink" Target="file:///\\vs-grp08.zih.tu-dresden.de\pmnnst" TargetMode="External"/><Relationship Id="rId4" Type="http://schemas.openxmlformats.org/officeDocument/2006/relationships/hyperlink" Target="file:///\\vs-sec-smb3.zih.tu-dresden.de\pmnent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https://nextcloud.com/de/install/#install-clients" TargetMode="External"/><Relationship Id="rId7" Type="http://schemas.openxmlformats.org/officeDocument/2006/relationships/image" Target="../media/image39.png"/><Relationship Id="rId2" Type="http://schemas.openxmlformats.org/officeDocument/2006/relationships/hyperlink" Target="https://datashare.tu-dresden.de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hyperlink" Target="https://selfservice.tu-dresden.de/services/2250335/" TargetMode="External"/><Relationship Id="rId4" Type="http://schemas.openxmlformats.org/officeDocument/2006/relationships/hyperlink" Target="https://tud.link/fsv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home.sophos.com/en-us/employee" TargetMode="External"/><Relationship Id="rId13" Type="http://schemas.openxmlformats.org/officeDocument/2006/relationships/hyperlink" Target="https://tud.link/xn1o" TargetMode="External"/><Relationship Id="rId3" Type="http://schemas.openxmlformats.org/officeDocument/2006/relationships/hyperlink" Target="https://campussachsen.tu-dresden.de/" TargetMode="External"/><Relationship Id="rId7" Type="http://schemas.openxmlformats.org/officeDocument/2006/relationships/hyperlink" Target="https://de.mathworks.com/academia/tah-portal/tu-dresden-40758619.html" TargetMode="External"/><Relationship Id="rId12" Type="http://schemas.openxmlformats.org/officeDocument/2006/relationships/image" Target="../media/image41.png"/><Relationship Id="rId2" Type="http://schemas.openxmlformats.org/officeDocument/2006/relationships/hyperlink" Target="https://tud.link/9nl1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ud.link/h928" TargetMode="External"/><Relationship Id="rId11" Type="http://schemas.openxmlformats.org/officeDocument/2006/relationships/hyperlink" Target="https://tud.link/jrqhvw" TargetMode="External"/><Relationship Id="rId5" Type="http://schemas.openxmlformats.org/officeDocument/2006/relationships/hyperlink" Target="mailto:steffen.kampmann@tu-dresden.de" TargetMode="External"/><Relationship Id="rId15" Type="http://schemas.openxmlformats.org/officeDocument/2006/relationships/image" Target="../media/image43.png"/><Relationship Id="rId10" Type="http://schemas.openxmlformats.org/officeDocument/2006/relationships/hyperlink" Target="https://tud.link/7u6kbt" TargetMode="External"/><Relationship Id="rId4" Type="http://schemas.openxmlformats.org/officeDocument/2006/relationships/hyperlink" Target="mailto:stephanie.klinghammer@tu-dresden.de" TargetMode="External"/><Relationship Id="rId9" Type="http://schemas.openxmlformats.org/officeDocument/2006/relationships/hyperlink" Target="https://tud.link/pmx21m" TargetMode="External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ise.de/download/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s://doc.zih.tu-dresden.de/" TargetMode="External"/><Relationship Id="rId7" Type="http://schemas.openxmlformats.org/officeDocument/2006/relationships/image" Target="../media/image44.jpeg"/><Relationship Id="rId2" Type="http://schemas.openxmlformats.org/officeDocument/2006/relationships/hyperlink" Target="https://selfservice.tu-dresden.de/services/research-cloud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u-dresden.de/" TargetMode="External"/><Relationship Id="rId5" Type="http://schemas.openxmlformats.org/officeDocument/2006/relationships/hyperlink" Target="https://chat.openai.com/" TargetMode="External"/><Relationship Id="rId4" Type="http://schemas.openxmlformats.org/officeDocument/2006/relationships/hyperlink" Target="mailto:rafael.gutierrez@tu-dresden.d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support.zih.tu-dresden.de/users/main/downloads.html" TargetMode="External"/><Relationship Id="rId2" Type="http://schemas.openxmlformats.org/officeDocument/2006/relationships/hyperlink" Target="https://rds.zih.tu-dresden.de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hyperlink" Target="https://nano.tu-dresden.de/shared/1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hyperlink" Target="https://tud.link/35d7" TargetMode="External"/><Relationship Id="rId4" Type="http://schemas.openxmlformats.org/officeDocument/2006/relationships/image" Target="../media/image4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elfservice.tu-dresden.de/services/vpn/openvpn" TargetMode="External"/><Relationship Id="rId7" Type="http://schemas.openxmlformats.org/officeDocument/2006/relationships/image" Target="../media/image53.png"/><Relationship Id="rId2" Type="http://schemas.openxmlformats.org/officeDocument/2006/relationships/hyperlink" Target="https://openvpn.net/vpn-client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hyperlink" Target="https://tud.link/d4s7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aq.tickets.tu-dresden.de/otrs/public.pl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hyperlink" Target="mailto:servicedesk@tu-dresden.d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no-tud.de/" TargetMode="External"/><Relationship Id="rId2" Type="http://schemas.openxmlformats.org/officeDocument/2006/relationships/hyperlink" Target="https://nano.tu-dresden.de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nano.tu-dresden.de/team/" TargetMode="External"/><Relationship Id="rId5" Type="http://schemas.openxmlformats.org/officeDocument/2006/relationships/hyperlink" Target="https://nano-tud.de/shared/" TargetMode="External"/><Relationship Id="rId4" Type="http://schemas.openxmlformats.org/officeDocument/2006/relationships/hyperlink" Target="https://nano.tu-dresden.de/shared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elfservice.tu-dresden.de/" TargetMode="Externa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ud.link/wtvyx5" TargetMode="External"/><Relationship Id="rId2" Type="http://schemas.openxmlformats.org/officeDocument/2006/relationships/hyperlink" Target="https://navigator.tu-dresden.de/etplan/apb/00/raum/542100.2480?language=en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ud.link/m7xx9k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tud.link/eb25ta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ud.link/15t4" TargetMode="External"/><Relationship Id="rId3" Type="http://schemas.openxmlformats.org/officeDocument/2006/relationships/hyperlink" Target="https://tud.link/k43h" TargetMode="External"/><Relationship Id="rId7" Type="http://schemas.openxmlformats.org/officeDocument/2006/relationships/hyperlink" Target="https://tud.link/nhcq" TargetMode="External"/><Relationship Id="rId2" Type="http://schemas.openxmlformats.org/officeDocument/2006/relationships/hyperlink" Target="https://msx.tu-dresden.de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ud.link/7jpf" TargetMode="External"/><Relationship Id="rId5" Type="http://schemas.openxmlformats.org/officeDocument/2006/relationships/hyperlink" Target="https://tud.link/8wpk" TargetMode="External"/><Relationship Id="rId4" Type="http://schemas.openxmlformats.org/officeDocument/2006/relationships/hyperlink" Target="https://tud.link/8gfu" TargetMode="Externa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u-dresden.zoom-x.de/my/Your_Name" TargetMode="External"/><Relationship Id="rId2" Type="http://schemas.openxmlformats.org/officeDocument/2006/relationships/hyperlink" Target="https://tu-dresden.zoom.us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hyperlink" Target="https://matrix.tu-dresden.de/" TargetMode="External"/><Relationship Id="rId4" Type="http://schemas.openxmlformats.org/officeDocument/2006/relationships/hyperlink" Target="https://bbb.tu-dresden.de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tex.zih.tu-dresden.de/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s://selfservice.tu-dresden.de/services/258944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82808" y="2852116"/>
            <a:ext cx="4770537" cy="246221"/>
          </a:xfrm>
        </p:spPr>
        <p:txBody>
          <a:bodyPr/>
          <a:lstStyle/>
          <a:p>
            <a:r>
              <a:rPr lang="de-DE" dirty="0"/>
              <a:t>Dipl.-Ing. Steffen Kampmann, Dipl.-Ing. Li Chen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82771" y="3835706"/>
            <a:ext cx="5309146" cy="492443"/>
          </a:xfrm>
        </p:spPr>
        <p:txBody>
          <a:bodyPr/>
          <a:lstStyle/>
          <a:p>
            <a:r>
              <a:rPr lang="en-US" dirty="0"/>
              <a:t>PMN IT Information Event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882808" y="3138045"/>
            <a:ext cx="5803384" cy="246221"/>
          </a:xfrm>
        </p:spPr>
        <p:txBody>
          <a:bodyPr/>
          <a:lstStyle/>
          <a:p>
            <a:r>
              <a:rPr lang="de-DE" dirty="0"/>
              <a:t>Chair </a:t>
            </a:r>
            <a:r>
              <a:rPr lang="de-DE" dirty="0" err="1"/>
              <a:t>of</a:t>
            </a:r>
            <a:r>
              <a:rPr lang="de-DE" dirty="0"/>
              <a:t> Materials Science and Nanotechnology</a:t>
            </a:r>
            <a:r>
              <a:rPr lang="en-US" dirty="0"/>
              <a:t>, TU Dresden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882808" y="5312641"/>
            <a:ext cx="6628225" cy="892552"/>
          </a:xfrm>
        </p:spPr>
        <p:txBody>
          <a:bodyPr/>
          <a:lstStyle/>
          <a:p>
            <a:r>
              <a:rPr lang="de-DE" dirty="0"/>
              <a:t>Dresden, 24.10.2024, </a:t>
            </a:r>
            <a:r>
              <a:rPr lang="en-US" dirty="0"/>
              <a:t>Biannual</a:t>
            </a:r>
            <a:r>
              <a:rPr lang="de-DE" dirty="0"/>
              <a:t> Chair Information Event</a:t>
            </a:r>
          </a:p>
          <a:p>
            <a:endParaRPr lang="de-DE" dirty="0"/>
          </a:p>
          <a:p>
            <a:r>
              <a:rPr lang="de-DE" b="1" dirty="0"/>
              <a:t>Contact:</a:t>
            </a:r>
            <a:r>
              <a:rPr lang="de-DE" dirty="0"/>
              <a:t> steffen.kampmann@tu-dresden.de, li.chen2@tu-dresden.de</a:t>
            </a:r>
          </a:p>
        </p:txBody>
      </p:sp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Data storage – Overview</a:t>
            </a:r>
            <a:endParaRPr lang="de-DE" noProof="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28" y="867054"/>
            <a:ext cx="9241744" cy="5199406"/>
          </a:xfr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C5454ABA-8222-9D4F-9154-7272EE5AD6EF}"/>
              </a:ext>
            </a:extLst>
          </p:cNvPr>
          <p:cNvSpPr txBox="1"/>
          <p:nvPr/>
        </p:nvSpPr>
        <p:spPr>
          <a:xfrm>
            <a:off x="4210957" y="3195044"/>
            <a:ext cx="1943049" cy="523220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Research Group data</a:t>
            </a:r>
          </a:p>
        </p:txBody>
      </p:sp>
      <p:sp>
        <p:nvSpPr>
          <p:cNvPr id="18" name="Ellipse 17"/>
          <p:cNvSpPr/>
          <p:nvPr/>
        </p:nvSpPr>
        <p:spPr>
          <a:xfrm>
            <a:off x="4207020" y="1494482"/>
            <a:ext cx="1946988" cy="113211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Group drive</a:t>
            </a:r>
          </a:p>
        </p:txBody>
      </p:sp>
      <p:sp>
        <p:nvSpPr>
          <p:cNvPr id="19" name="Ellipse 18"/>
          <p:cNvSpPr/>
          <p:nvPr/>
        </p:nvSpPr>
        <p:spPr>
          <a:xfrm>
            <a:off x="1799782" y="1529076"/>
            <a:ext cx="1946988" cy="113211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Home drive</a:t>
            </a:r>
          </a:p>
        </p:txBody>
      </p:sp>
      <p:pic>
        <p:nvPicPr>
          <p:cNvPr id="24" name="Graphic 23" descr="Man with solid fill">
            <a:extLst>
              <a:ext uri="{FF2B5EF4-FFF2-40B4-BE49-F238E27FC236}">
                <a16:creationId xmlns:a16="http://schemas.microsoft.com/office/drawing/2014/main" id="{C3C60E58-470B-465F-8FBC-974FC8060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5634" y="3636907"/>
            <a:ext cx="824930" cy="824930"/>
          </a:xfrm>
          <a:prstGeom prst="rect">
            <a:avLst/>
          </a:prstGeom>
        </p:spPr>
      </p:pic>
      <p:cxnSp>
        <p:nvCxnSpPr>
          <p:cNvPr id="25" name="Straight Arrow Connector 16">
            <a:extLst>
              <a:ext uri="{FF2B5EF4-FFF2-40B4-BE49-F238E27FC236}">
                <a16:creationId xmlns:a16="http://schemas.microsoft.com/office/drawing/2014/main" id="{7F942437-9EED-4205-BFC8-3C297C34CF45}"/>
              </a:ext>
            </a:extLst>
          </p:cNvPr>
          <p:cNvCxnSpPr>
            <a:cxnSpLocks/>
          </p:cNvCxnSpPr>
          <p:nvPr/>
        </p:nvCxnSpPr>
        <p:spPr>
          <a:xfrm flipH="1">
            <a:off x="5177413" y="2687935"/>
            <a:ext cx="1" cy="429207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A086803-CAE6-47DC-A256-9434C55F30E0}"/>
              </a:ext>
            </a:extLst>
          </p:cNvPr>
          <p:cNvGrpSpPr/>
          <p:nvPr/>
        </p:nvGrpSpPr>
        <p:grpSpPr>
          <a:xfrm>
            <a:off x="3038207" y="3856008"/>
            <a:ext cx="4567768" cy="1151399"/>
            <a:chOff x="4305299" y="3833878"/>
            <a:chExt cx="4567768" cy="1151399"/>
          </a:xfrm>
        </p:grpSpPr>
        <p:cxnSp>
          <p:nvCxnSpPr>
            <p:cNvPr id="31" name="Straight Arrow Connector 16">
              <a:extLst>
                <a:ext uri="{FF2B5EF4-FFF2-40B4-BE49-F238E27FC236}">
                  <a16:creationId xmlns:a16="http://schemas.microsoft.com/office/drawing/2014/main" id="{D7363F3C-C981-4657-95F0-A7CC126053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5299" y="4964405"/>
              <a:ext cx="4567768" cy="0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16">
              <a:extLst>
                <a:ext uri="{FF2B5EF4-FFF2-40B4-BE49-F238E27FC236}">
                  <a16:creationId xmlns:a16="http://schemas.microsoft.com/office/drawing/2014/main" id="{40663E11-791C-4EBC-B199-2C92F72B11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44505" y="3833878"/>
              <a:ext cx="1" cy="1151399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Ellipse 17">
            <a:extLst>
              <a:ext uri="{FF2B5EF4-FFF2-40B4-BE49-F238E27FC236}">
                <a16:creationId xmlns:a16="http://schemas.microsoft.com/office/drawing/2014/main" id="{E79FEDC4-BC4C-4132-91FD-9689D343802D}"/>
              </a:ext>
            </a:extLst>
          </p:cNvPr>
          <p:cNvSpPr/>
          <p:nvPr/>
        </p:nvSpPr>
        <p:spPr>
          <a:xfrm>
            <a:off x="6614259" y="1504410"/>
            <a:ext cx="1946988" cy="113211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Datashare</a:t>
            </a:r>
            <a:endParaRPr lang="en-US" sz="1400" b="1" dirty="0"/>
          </a:p>
        </p:txBody>
      </p:sp>
      <p:pic>
        <p:nvPicPr>
          <p:cNvPr id="53" name="Graphic 52" descr="Computer with solid fill">
            <a:extLst>
              <a:ext uri="{FF2B5EF4-FFF2-40B4-BE49-F238E27FC236}">
                <a16:creationId xmlns:a16="http://schemas.microsoft.com/office/drawing/2014/main" id="{78298B6E-87F6-4DC9-9375-448F99967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44843" y="4602356"/>
            <a:ext cx="687808" cy="68780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B5B36A5-01F4-11DD-779E-54A1C387971E}"/>
              </a:ext>
            </a:extLst>
          </p:cNvPr>
          <p:cNvSpPr txBox="1"/>
          <p:nvPr/>
        </p:nvSpPr>
        <p:spPr>
          <a:xfrm>
            <a:off x="5673945" y="6657954"/>
            <a:ext cx="65180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noProof="0" dirty="0"/>
              <a:t>https://media-exp1.licdn.com/dms/image/C4D1BAQGhuHkHrK9Otw/company-background_10000/0?e=2159024400&amp;v=beta&amp;t=1cL7tUnH5XYVw6DOfbIjkskihQl2pmXPHu1d7SLXnzs</a:t>
            </a:r>
          </a:p>
          <a:p>
            <a:endParaRPr lang="de-DE" sz="600" dirty="0"/>
          </a:p>
        </p:txBody>
      </p:sp>
      <p:pic>
        <p:nvPicPr>
          <p:cNvPr id="6" name="Grafik 5" descr="Zielgruppe mit einfarbiger Füllung">
            <a:extLst>
              <a:ext uri="{FF2B5EF4-FFF2-40B4-BE49-F238E27FC236}">
                <a16:creationId xmlns:a16="http://schemas.microsoft.com/office/drawing/2014/main" id="{84EB5201-94A2-6B19-6417-3A7097C8B0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27782" y="3833312"/>
            <a:ext cx="914400" cy="914400"/>
          </a:xfrm>
          <a:prstGeom prst="rect">
            <a:avLst/>
          </a:prstGeom>
        </p:spPr>
      </p:pic>
      <p:pic>
        <p:nvPicPr>
          <p:cNvPr id="8" name="Grafik 7" descr="Freigeben mit einfarbiger Füllung">
            <a:extLst>
              <a:ext uri="{FF2B5EF4-FFF2-40B4-BE49-F238E27FC236}">
                <a16:creationId xmlns:a16="http://schemas.microsoft.com/office/drawing/2014/main" id="{C100405F-CB60-A239-59F3-9DB395DB92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75915" y="3347613"/>
            <a:ext cx="1403518" cy="1403518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37CCB381-055F-6B0E-4B16-1B3AA8A86D7E}"/>
              </a:ext>
            </a:extLst>
          </p:cNvPr>
          <p:cNvSpPr txBox="1"/>
          <p:nvPr/>
        </p:nvSpPr>
        <p:spPr>
          <a:xfrm>
            <a:off x="1799921" y="3210492"/>
            <a:ext cx="1946847" cy="307777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Your data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9EA7CF2F-D720-98A0-B8F9-25DCBEC29BFD}"/>
              </a:ext>
            </a:extLst>
          </p:cNvPr>
          <p:cNvSpPr txBox="1"/>
          <p:nvPr/>
        </p:nvSpPr>
        <p:spPr>
          <a:xfrm>
            <a:off x="6614258" y="3195044"/>
            <a:ext cx="1943048" cy="307777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Share data</a:t>
            </a:r>
          </a:p>
        </p:txBody>
      </p:sp>
      <p:cxnSp>
        <p:nvCxnSpPr>
          <p:cNvPr id="12" name="Straight Arrow Connector 16">
            <a:extLst>
              <a:ext uri="{FF2B5EF4-FFF2-40B4-BE49-F238E27FC236}">
                <a16:creationId xmlns:a16="http://schemas.microsoft.com/office/drawing/2014/main" id="{153E4D3D-9392-CF42-7617-E7F2378DCC51}"/>
              </a:ext>
            </a:extLst>
          </p:cNvPr>
          <p:cNvCxnSpPr>
            <a:cxnSpLocks/>
          </p:cNvCxnSpPr>
          <p:nvPr/>
        </p:nvCxnSpPr>
        <p:spPr>
          <a:xfrm flipH="1" flipV="1">
            <a:off x="2766755" y="3607941"/>
            <a:ext cx="6520" cy="1044000"/>
          </a:xfrm>
          <a:prstGeom prst="straightConnector1">
            <a:avLst/>
          </a:prstGeom>
          <a:ln w="57150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6">
            <a:extLst>
              <a:ext uri="{FF2B5EF4-FFF2-40B4-BE49-F238E27FC236}">
                <a16:creationId xmlns:a16="http://schemas.microsoft.com/office/drawing/2014/main" id="{2E1836A6-E562-9B0B-4735-450685E49F4C}"/>
              </a:ext>
            </a:extLst>
          </p:cNvPr>
          <p:cNvCxnSpPr>
            <a:cxnSpLocks/>
          </p:cNvCxnSpPr>
          <p:nvPr/>
        </p:nvCxnSpPr>
        <p:spPr>
          <a:xfrm flipH="1">
            <a:off x="2773275" y="2720830"/>
            <a:ext cx="1" cy="429207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6">
            <a:extLst>
              <a:ext uri="{FF2B5EF4-FFF2-40B4-BE49-F238E27FC236}">
                <a16:creationId xmlns:a16="http://schemas.microsoft.com/office/drawing/2014/main" id="{BD52418F-DB3E-F6C6-5829-AF5F4819BF62}"/>
              </a:ext>
            </a:extLst>
          </p:cNvPr>
          <p:cNvCxnSpPr>
            <a:cxnSpLocks/>
          </p:cNvCxnSpPr>
          <p:nvPr/>
        </p:nvCxnSpPr>
        <p:spPr>
          <a:xfrm flipH="1" flipV="1">
            <a:off x="7599455" y="3603234"/>
            <a:ext cx="6520" cy="1412781"/>
          </a:xfrm>
          <a:prstGeom prst="straightConnector1">
            <a:avLst/>
          </a:prstGeom>
          <a:ln w="57150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6">
            <a:extLst>
              <a:ext uri="{FF2B5EF4-FFF2-40B4-BE49-F238E27FC236}">
                <a16:creationId xmlns:a16="http://schemas.microsoft.com/office/drawing/2014/main" id="{9CD3A087-30C1-9977-5BDF-7A84157A905D}"/>
              </a:ext>
            </a:extLst>
          </p:cNvPr>
          <p:cNvCxnSpPr>
            <a:cxnSpLocks/>
          </p:cNvCxnSpPr>
          <p:nvPr/>
        </p:nvCxnSpPr>
        <p:spPr>
          <a:xfrm flipH="1">
            <a:off x="7605975" y="2687935"/>
            <a:ext cx="1" cy="429207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8B567815-4A7F-85D6-160D-F1AB553E9815}"/>
              </a:ext>
            </a:extLst>
          </p:cNvPr>
          <p:cNvSpPr txBox="1"/>
          <p:nvPr/>
        </p:nvSpPr>
        <p:spPr>
          <a:xfrm>
            <a:off x="852911" y="5140879"/>
            <a:ext cx="347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Your PC/Mac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No backed up data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52DB641D-5E9E-3431-C1DC-D661DDBCD008}"/>
              </a:ext>
            </a:extLst>
          </p:cNvPr>
          <p:cNvSpPr txBox="1"/>
          <p:nvPr/>
        </p:nvSpPr>
        <p:spPr>
          <a:xfrm>
            <a:off x="1793120" y="1105480"/>
            <a:ext cx="1953650" cy="307777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</a:rPr>
              <a:t>Backed up data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3A52869D-4716-FC3D-A3A4-137106C5E5AE}"/>
              </a:ext>
            </a:extLst>
          </p:cNvPr>
          <p:cNvSpPr txBox="1"/>
          <p:nvPr/>
        </p:nvSpPr>
        <p:spPr>
          <a:xfrm>
            <a:off x="4193698" y="1109675"/>
            <a:ext cx="1960310" cy="307777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</a:rPr>
              <a:t>Backed up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D4D554-5C11-01D5-B6CA-AD650FEF03C5}"/>
              </a:ext>
            </a:extLst>
          </p:cNvPr>
          <p:cNvSpPr txBox="1"/>
          <p:nvPr/>
        </p:nvSpPr>
        <p:spPr>
          <a:xfrm>
            <a:off x="6614258" y="1108190"/>
            <a:ext cx="1960310" cy="307777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Not backed up data</a:t>
            </a:r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DF69A88A-47D9-5BE5-71FD-74138BF2DE31}"/>
              </a:ext>
            </a:extLst>
          </p:cNvPr>
          <p:cNvCxnSpPr>
            <a:cxnSpLocks/>
          </p:cNvCxnSpPr>
          <p:nvPr/>
        </p:nvCxnSpPr>
        <p:spPr>
          <a:xfrm flipH="1">
            <a:off x="8999674" y="937319"/>
            <a:ext cx="9826" cy="4008941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85E5BEB7-9527-F26D-4BA3-30A4EF6F50D8}"/>
              </a:ext>
            </a:extLst>
          </p:cNvPr>
          <p:cNvCxnSpPr>
            <a:cxnSpLocks/>
          </p:cNvCxnSpPr>
          <p:nvPr/>
        </p:nvCxnSpPr>
        <p:spPr>
          <a:xfrm flipH="1">
            <a:off x="9004431" y="5632174"/>
            <a:ext cx="3890" cy="358772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>
            <a:extLst>
              <a:ext uri="{FF2B5EF4-FFF2-40B4-BE49-F238E27FC236}">
                <a16:creationId xmlns:a16="http://schemas.microsoft.com/office/drawing/2014/main" id="{0DDF89C0-AB58-4410-AEDC-0C76828386A5}"/>
              </a:ext>
            </a:extLst>
          </p:cNvPr>
          <p:cNvSpPr/>
          <p:nvPr/>
        </p:nvSpPr>
        <p:spPr>
          <a:xfrm>
            <a:off x="9047957" y="937319"/>
            <a:ext cx="1580566" cy="5092420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Grafik 38" descr="Kreis mit Pfeil nach links Silhouette">
            <a:extLst>
              <a:ext uri="{FF2B5EF4-FFF2-40B4-BE49-F238E27FC236}">
                <a16:creationId xmlns:a16="http://schemas.microsoft.com/office/drawing/2014/main" id="{547AFEDA-B83A-D7F1-FD0B-F5DE9C6FF0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38074" y="4837022"/>
            <a:ext cx="914400" cy="914400"/>
          </a:xfrm>
          <a:prstGeom prst="rect">
            <a:avLst/>
          </a:prstGeom>
        </p:spPr>
      </p:pic>
      <p:pic>
        <p:nvPicPr>
          <p:cNvPr id="41" name="Grafik 40" descr="Ein Bild, das Symbol, Grafiken, Grün, Logo enthält.&#10;&#10;Automatisch generierte Beschreibung">
            <a:extLst>
              <a:ext uri="{FF2B5EF4-FFF2-40B4-BE49-F238E27FC236}">
                <a16:creationId xmlns:a16="http://schemas.microsoft.com/office/drawing/2014/main" id="{B5B9649E-0E8E-69E3-2D00-481D415853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663" y="1888410"/>
            <a:ext cx="1332452" cy="344258"/>
          </a:xfrm>
          <a:prstGeom prst="rect">
            <a:avLst/>
          </a:prstGeom>
        </p:spPr>
      </p:pic>
      <p:sp>
        <p:nvSpPr>
          <p:cNvPr id="42" name="TextBox 12">
            <a:extLst>
              <a:ext uri="{FF2B5EF4-FFF2-40B4-BE49-F238E27FC236}">
                <a16:creationId xmlns:a16="http://schemas.microsoft.com/office/drawing/2014/main" id="{00A493A2-E85D-B346-D64D-0FC5EFC5C148}"/>
              </a:ext>
            </a:extLst>
          </p:cNvPr>
          <p:cNvSpPr txBox="1"/>
          <p:nvPr/>
        </p:nvSpPr>
        <p:spPr>
          <a:xfrm>
            <a:off x="9118469" y="3195044"/>
            <a:ext cx="1454915" cy="738664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Archive your completed  project data!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13A4FBD6-8C6A-F917-48D7-CF2A1C7B14E1}"/>
              </a:ext>
            </a:extLst>
          </p:cNvPr>
          <p:cNvSpPr txBox="1"/>
          <p:nvPr/>
        </p:nvSpPr>
        <p:spPr>
          <a:xfrm>
            <a:off x="8977441" y="2256767"/>
            <a:ext cx="172159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hlinkClick r:id="rId14"/>
              </a:rPr>
              <a:t>https://opara.zih.tu-dresden.de/</a:t>
            </a:r>
            <a:r>
              <a:rPr lang="en-US" sz="800" dirty="0"/>
              <a:t> </a:t>
            </a:r>
            <a:endParaRPr lang="de-DE" sz="800" dirty="0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976152B0-922F-D957-1719-91E47C58382C}"/>
              </a:ext>
            </a:extLst>
          </p:cNvPr>
          <p:cNvSpPr txBox="1"/>
          <p:nvPr/>
        </p:nvSpPr>
        <p:spPr>
          <a:xfrm>
            <a:off x="2097101" y="2189463"/>
            <a:ext cx="1352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hlinkClick r:id="rId15"/>
              </a:rPr>
              <a:t>https://tud.link/k48k1a</a:t>
            </a:r>
            <a:endParaRPr lang="de-DE" sz="800" dirty="0"/>
          </a:p>
          <a:p>
            <a:pPr algn="ctr"/>
            <a:endParaRPr lang="de-DE" sz="800" dirty="0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84F7DAEF-E99E-C5B9-4E3A-5919525D51E3}"/>
              </a:ext>
            </a:extLst>
          </p:cNvPr>
          <p:cNvSpPr txBox="1"/>
          <p:nvPr/>
        </p:nvSpPr>
        <p:spPr>
          <a:xfrm>
            <a:off x="4504339" y="2164467"/>
            <a:ext cx="1352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hlinkClick r:id="rId15"/>
              </a:rPr>
              <a:t>https://tud.link/k48k1a</a:t>
            </a:r>
            <a:endParaRPr lang="de-DE" sz="800" dirty="0"/>
          </a:p>
          <a:p>
            <a:pPr algn="ctr"/>
            <a:endParaRPr lang="de-DE" sz="800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FD1C9637-5AF0-70AC-B825-E960D725ADC9}"/>
              </a:ext>
            </a:extLst>
          </p:cNvPr>
          <p:cNvSpPr txBox="1"/>
          <p:nvPr/>
        </p:nvSpPr>
        <p:spPr>
          <a:xfrm>
            <a:off x="6963390" y="2168411"/>
            <a:ext cx="12786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hlinkClick r:id="rId16"/>
              </a:rPr>
              <a:t>https://tud.link/y72uz6</a:t>
            </a:r>
            <a:endParaRPr lang="de-DE" sz="800" dirty="0"/>
          </a:p>
          <a:p>
            <a:pPr algn="ctr"/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132653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C85EF-424E-4344-A56B-04F3BDBB6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Data storage – Which group drives are available at the chair?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0FC0D-4903-4680-BCCF-19CB744336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0" y="1036321"/>
            <a:ext cx="10661969" cy="4344987"/>
          </a:xfrm>
        </p:spPr>
        <p:txBody>
          <a:bodyPr/>
          <a:lstStyle/>
          <a:p>
            <a:r>
              <a:rPr lang="en-US" sz="1400" b="1" dirty="0" err="1"/>
              <a:t>pmana</a:t>
            </a:r>
            <a:r>
              <a:rPr lang="en-US" sz="1400" b="1" dirty="0"/>
              <a:t> </a:t>
            </a:r>
            <a:r>
              <a:rPr lang="en-US" sz="1400" dirty="0"/>
              <a:t>(10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Contains any chair related data</a:t>
            </a:r>
            <a:br>
              <a:rPr lang="en-US" sz="1400" b="0" dirty="0"/>
            </a:br>
            <a:r>
              <a:rPr lang="en-US" sz="1400" b="0" dirty="0">
                <a:sym typeface="Wingdings" panose="05000000000000000000" pitchFamily="2" charset="2"/>
              </a:rPr>
              <a:t></a:t>
            </a:r>
            <a:r>
              <a:rPr lang="en-US" sz="1400" b="0" dirty="0"/>
              <a:t> Win: </a:t>
            </a:r>
            <a:r>
              <a:rPr lang="en-US" sz="1400" b="0" dirty="0">
                <a:solidFill>
                  <a:schemeClr val="tx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\\vs-grp02.zih.tu-dresden.de\pmana</a:t>
            </a:r>
            <a:r>
              <a:rPr lang="en-US" sz="1400" b="0" dirty="0">
                <a:solidFill>
                  <a:schemeClr val="tx1"/>
                </a:solidFill>
              </a:rPr>
              <a:t>	</a:t>
            </a:r>
            <a:r>
              <a:rPr lang="en-US" sz="1400" b="0" dirty="0"/>
              <a:t>Mac: </a:t>
            </a:r>
            <a:r>
              <a:rPr lang="en-US" sz="1400" b="0" u="sng" dirty="0">
                <a:solidFill>
                  <a:schemeClr val="tx1"/>
                </a:solidFill>
              </a:rPr>
              <a:t>smb://</a:t>
            </a:r>
            <a:r>
              <a:rPr lang="en-US" sz="1400" b="0" u="sng" dirty="0">
                <a:solidFill>
                  <a:schemeClr val="tx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vs-grp02.zih.tu-dresden.de/pmana</a:t>
            </a:r>
            <a:r>
              <a:rPr lang="en-US" sz="1400" b="0" dirty="0"/>
              <a:t> </a:t>
            </a:r>
          </a:p>
          <a:p>
            <a:r>
              <a:rPr lang="en-US" sz="1400" b="1" dirty="0" err="1"/>
              <a:t>pmnnano</a:t>
            </a:r>
            <a:r>
              <a:rPr lang="en-US" sz="1400" b="1" dirty="0"/>
              <a:t> </a:t>
            </a:r>
            <a:r>
              <a:rPr lang="en-US" sz="1400" dirty="0"/>
              <a:t>(5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Contains project and administrative related data of Theory group</a:t>
            </a:r>
            <a:br>
              <a:rPr lang="en-US" sz="1400" b="0" dirty="0"/>
            </a:br>
            <a:r>
              <a:rPr lang="en-US" sz="1400" b="0" dirty="0">
                <a:sym typeface="Wingdings" panose="05000000000000000000" pitchFamily="2" charset="2"/>
              </a:rPr>
              <a:t></a:t>
            </a:r>
            <a:r>
              <a:rPr lang="en-US" sz="1400" b="0" dirty="0"/>
              <a:t> Win: </a:t>
            </a:r>
            <a:r>
              <a:rPr lang="en-US" sz="1400" b="0" dirty="0">
                <a:solidFill>
                  <a:schemeClr val="tx1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\\vs-grp08.zih.tu-dresden.de\pmnnano</a:t>
            </a:r>
            <a:r>
              <a:rPr lang="en-US" sz="1400" b="0" dirty="0">
                <a:solidFill>
                  <a:schemeClr val="tx1"/>
                </a:solidFill>
              </a:rPr>
              <a:t>	</a:t>
            </a:r>
            <a:r>
              <a:rPr lang="en-US" sz="1400" b="0" dirty="0"/>
              <a:t>Mac: </a:t>
            </a:r>
            <a:r>
              <a:rPr lang="en-US" sz="1400" b="0" u="sng" dirty="0">
                <a:solidFill>
                  <a:schemeClr val="tx1"/>
                </a:solidFill>
              </a:rPr>
              <a:t>smb://</a:t>
            </a:r>
            <a:r>
              <a:rPr lang="en-US" sz="1400" b="0" u="sng" dirty="0">
                <a:solidFill>
                  <a:schemeClr val="tx1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vs-grp08.zih.tu-dresden.de/pmnnano</a:t>
            </a:r>
            <a:endParaRPr lang="en-US" sz="1400" b="0" u="sng" dirty="0">
              <a:solidFill>
                <a:schemeClr val="tx1"/>
              </a:solidFill>
            </a:endParaRPr>
          </a:p>
          <a:p>
            <a:r>
              <a:rPr lang="en-US" sz="1400" b="1" dirty="0" err="1"/>
              <a:t>pmnent</a:t>
            </a:r>
            <a:r>
              <a:rPr lang="en-US" sz="1400" b="1" dirty="0"/>
              <a:t> </a:t>
            </a:r>
            <a:r>
              <a:rPr lang="en-US" sz="1400" dirty="0"/>
              <a:t>(5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Contains project and administrative related data of Environmental nanotechnology group</a:t>
            </a:r>
            <a:br>
              <a:rPr lang="en-US" sz="1400" b="0" dirty="0"/>
            </a:br>
            <a:r>
              <a:rPr lang="en-US" sz="1400" b="0" dirty="0">
                <a:sym typeface="Wingdings" panose="05000000000000000000" pitchFamily="2" charset="2"/>
              </a:rPr>
              <a:t></a:t>
            </a:r>
            <a:r>
              <a:rPr lang="en-US" sz="1400" b="0" dirty="0"/>
              <a:t> Win: </a:t>
            </a:r>
            <a:r>
              <a:rPr lang="en-US" sz="1400" b="0" dirty="0">
                <a:solidFill>
                  <a:schemeClr val="tx1"/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\\vs-sec-smb3.zih.tu-dresden.de\pmnent</a:t>
            </a:r>
            <a:r>
              <a:rPr lang="en-US" sz="1400" b="0" dirty="0">
                <a:solidFill>
                  <a:schemeClr val="tx1"/>
                </a:solidFill>
              </a:rPr>
              <a:t>	</a:t>
            </a:r>
            <a:r>
              <a:rPr lang="en-US" sz="1400" b="0" dirty="0"/>
              <a:t>Mac: </a:t>
            </a:r>
            <a:r>
              <a:rPr lang="en-US" sz="1400" b="0" u="sng" dirty="0"/>
              <a:t>smb://vs-sec-smb3.zih.tu-dresden.de/pmnent</a:t>
            </a:r>
          </a:p>
          <a:p>
            <a:r>
              <a:rPr lang="en-US" sz="1400" b="1" dirty="0" err="1"/>
              <a:t>pmnnst</a:t>
            </a:r>
            <a:r>
              <a:rPr lang="en-US" sz="1400" b="1" dirty="0"/>
              <a:t> </a:t>
            </a:r>
            <a:r>
              <a:rPr lang="en-US" sz="1400" dirty="0"/>
              <a:t>(5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Contains project and administrative related data of Nanoelectronics for sensor technologies group</a:t>
            </a:r>
            <a:br>
              <a:rPr lang="en-US" sz="1400" b="0" dirty="0"/>
            </a:br>
            <a:r>
              <a:rPr lang="en-US" sz="1400" b="0" dirty="0">
                <a:sym typeface="Wingdings" panose="05000000000000000000" pitchFamily="2" charset="2"/>
              </a:rPr>
              <a:t></a:t>
            </a:r>
            <a:r>
              <a:rPr lang="en-US" sz="1400" b="0" dirty="0"/>
              <a:t> </a:t>
            </a:r>
            <a:r>
              <a:rPr lang="en-US" sz="1400" b="0" dirty="0">
                <a:solidFill>
                  <a:schemeClr val="tx1"/>
                </a:solidFill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\\vs-grp08.zih.tu-dresden.de\pmnnst</a:t>
            </a:r>
            <a:r>
              <a:rPr lang="en-US" sz="1400" b="0" dirty="0">
                <a:solidFill>
                  <a:schemeClr val="tx1"/>
                </a:solidFill>
              </a:rPr>
              <a:t>		</a:t>
            </a:r>
            <a:r>
              <a:rPr lang="en-US" sz="1400" b="0" dirty="0"/>
              <a:t>Mac: </a:t>
            </a:r>
            <a:r>
              <a:rPr lang="en-US" sz="1400" b="0" u="sng" dirty="0"/>
              <a:t>smb://vs-grp08.zih.tu-dresden.de/pmnnst</a:t>
            </a:r>
          </a:p>
          <a:p>
            <a:r>
              <a:rPr lang="en-US" sz="1400" b="1" dirty="0" err="1"/>
              <a:t>pmnraw</a:t>
            </a:r>
            <a:r>
              <a:rPr lang="en-US" sz="1400" dirty="0"/>
              <a:t> (50 TB) (only Snapshots, no backup, no mirror)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Contains raw research data of every group</a:t>
            </a:r>
            <a:br>
              <a:rPr lang="en-US" sz="1400" b="0" dirty="0"/>
            </a:br>
            <a:r>
              <a:rPr lang="en-US" sz="1400" b="0" dirty="0">
                <a:sym typeface="Wingdings" panose="05000000000000000000" pitchFamily="2" charset="2"/>
              </a:rPr>
              <a:t></a:t>
            </a:r>
            <a:r>
              <a:rPr lang="en-US" sz="1400" b="0" dirty="0"/>
              <a:t> </a:t>
            </a:r>
            <a:r>
              <a:rPr lang="en-US" sz="1400" b="0" dirty="0">
                <a:solidFill>
                  <a:schemeClr val="tx1"/>
                </a:solidFill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\\vs-grp07.zih.tu-dresden.de\pmnraw</a:t>
            </a:r>
            <a:r>
              <a:rPr lang="en-US" sz="1400" b="0" dirty="0">
                <a:solidFill>
                  <a:schemeClr val="tx1"/>
                </a:solidFill>
              </a:rPr>
              <a:t>		</a:t>
            </a:r>
            <a:r>
              <a:rPr lang="en-US" sz="1400" b="0" dirty="0"/>
              <a:t>Mac: </a:t>
            </a:r>
            <a:r>
              <a:rPr lang="en-US" sz="1400" b="0" u="sng" dirty="0"/>
              <a:t>smb://vs-grp07.zih.tu-dresden.de/pmnraw</a:t>
            </a:r>
            <a:endParaRPr lang="en-US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279753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415480-8934-CB8D-44CC-C37103829F3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Datashare</a:t>
            </a:r>
            <a:r>
              <a:rPr lang="en-US" sz="1200" dirty="0"/>
              <a:t> </a:t>
            </a:r>
            <a:r>
              <a:rPr lang="en-US" sz="1200" b="0" i="1" dirty="0"/>
              <a:t>based on </a:t>
            </a:r>
            <a:r>
              <a:rPr lang="en-US" sz="1200" b="0" i="1" dirty="0" err="1"/>
              <a:t>Nextcloud</a:t>
            </a:r>
            <a:r>
              <a:rPr lang="en-US" sz="1200" b="0" i="1" dirty="0"/>
              <a:t> environment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2"/>
              </a:rPr>
              <a:t>https://datashare.tu-dresden.de/</a:t>
            </a:r>
            <a:endParaRPr lang="en-US" sz="12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You can upload, download and share Data with internal and </a:t>
            </a:r>
            <a:r>
              <a:rPr lang="en-US" sz="1200" b="1" dirty="0"/>
              <a:t>external people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b="1" dirty="0"/>
              <a:t>App</a:t>
            </a:r>
            <a:r>
              <a:rPr lang="en-US" sz="1200" dirty="0"/>
              <a:t> for Windows, Mac, iOS and Android</a:t>
            </a:r>
          </a:p>
          <a:p>
            <a:pPr lvl="2" indent="0">
              <a:buNone/>
            </a:pPr>
            <a:r>
              <a:rPr lang="en-US" sz="1200" dirty="0">
                <a:sym typeface="Wingdings" panose="05000000000000000000" pitchFamily="2" charset="2"/>
              </a:rPr>
              <a:t>	 </a:t>
            </a:r>
            <a:r>
              <a:rPr lang="en-US" sz="1200" dirty="0">
                <a:sym typeface="Wingdings" panose="05000000000000000000" pitchFamily="2" charset="2"/>
                <a:hlinkClick r:id="rId3"/>
              </a:rPr>
              <a:t>https://nextcloud.com/de/install/#install-clients</a:t>
            </a:r>
            <a:endParaRPr lang="en-US" sz="1200" dirty="0">
              <a:sym typeface="Wingdings" panose="05000000000000000000" pitchFamily="2" charset="2"/>
            </a:endParaRPr>
          </a:p>
          <a:p>
            <a:pPr lvl="2" indent="0">
              <a:buNone/>
            </a:pPr>
            <a:r>
              <a:rPr lang="en-US" sz="1200" dirty="0">
                <a:sym typeface="Wingdings" panose="05000000000000000000" pitchFamily="2" charset="2"/>
              </a:rPr>
              <a:t>	 Installation and setup manual: </a:t>
            </a:r>
            <a:r>
              <a:rPr lang="en-US" sz="1200" dirty="0">
                <a:hlinkClick r:id="rId4"/>
              </a:rPr>
              <a:t>https://tud.link/fsvs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Gigamove</a:t>
            </a:r>
            <a:r>
              <a:rPr lang="en-US" sz="1200" dirty="0"/>
              <a:t> 2.0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Share of large data until 100 GB ( </a:t>
            </a:r>
            <a:r>
              <a:rPr lang="en-US" sz="1200" i="1" dirty="0"/>
              <a:t>Hint: Zip data to one file and then share it</a:t>
            </a:r>
            <a:r>
              <a:rPr lang="en-US" sz="1200" dirty="0"/>
              <a:t> )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5"/>
              </a:rPr>
              <a:t>https://selfservice.tu-dresden.de/services/2250335/</a:t>
            </a:r>
            <a:endParaRPr lang="en-US" sz="12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lvl="2" indent="0">
              <a:buNone/>
            </a:pPr>
            <a:endParaRPr lang="en-US" sz="12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9B42D8-ADBA-3D57-9383-06BA7219B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Data storages – Share your data easily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D5201A0-9253-6CF2-F27A-6807955C42C6}"/>
              </a:ext>
            </a:extLst>
          </p:cNvPr>
          <p:cNvSpPr txBox="1"/>
          <p:nvPr/>
        </p:nvSpPr>
        <p:spPr>
          <a:xfrm>
            <a:off x="9555932" y="5705782"/>
            <a:ext cx="22142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 https://de.wikipedia.org/</a:t>
            </a:r>
          </a:p>
          <a:p>
            <a:r>
              <a:rPr lang="de-DE" sz="800" dirty="0"/>
              <a:t>[2] https://gigamove.rwth-aachen.de/en</a:t>
            </a:r>
          </a:p>
          <a:p>
            <a:r>
              <a:rPr lang="it-IT" sz="800" dirty="0"/>
              <a:t>[3] DALL-E: https://chat.openai.com</a:t>
            </a:r>
            <a:endParaRPr lang="de-DE" sz="8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67383BE-1487-C8CE-8EC4-E891A5FF5B7E}"/>
              </a:ext>
            </a:extLst>
          </p:cNvPr>
          <p:cNvGrpSpPr/>
          <p:nvPr/>
        </p:nvGrpSpPr>
        <p:grpSpPr>
          <a:xfrm>
            <a:off x="1325279" y="4205792"/>
            <a:ext cx="7322068" cy="1904396"/>
            <a:chOff x="2723054" y="4603549"/>
            <a:chExt cx="7322068" cy="1904396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51AE62E4-C8CE-DB6A-740F-109D03B5BDE9}"/>
                </a:ext>
              </a:extLst>
            </p:cNvPr>
            <p:cNvSpPr txBox="1"/>
            <p:nvPr/>
          </p:nvSpPr>
          <p:spPr>
            <a:xfrm>
              <a:off x="9646680" y="6292501"/>
              <a:ext cx="398442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800" dirty="0"/>
                <a:t>[2]</a:t>
              </a: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1D75014F-A082-7CE3-ADD5-FE8BDC0D7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23054" y="4603549"/>
              <a:ext cx="7215838" cy="1731560"/>
            </a:xfrm>
            <a:prstGeom prst="rect">
              <a:avLst/>
            </a:prstGeom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D8C4648-3163-A028-18F4-C56CC44A8F7A}"/>
              </a:ext>
            </a:extLst>
          </p:cNvPr>
          <p:cNvGrpSpPr/>
          <p:nvPr/>
        </p:nvGrpSpPr>
        <p:grpSpPr>
          <a:xfrm>
            <a:off x="6758484" y="2097898"/>
            <a:ext cx="1587848" cy="1248090"/>
            <a:chOff x="5986756" y="2070456"/>
            <a:chExt cx="1587848" cy="1248090"/>
          </a:xfrm>
        </p:grpSpPr>
        <p:pic>
          <p:nvPicPr>
            <p:cNvPr id="5" name="Grafik 4" descr="Ein Bild, das Logo enthält.&#10;&#10;Automatisch generierte Beschreibung">
              <a:extLst>
                <a:ext uri="{FF2B5EF4-FFF2-40B4-BE49-F238E27FC236}">
                  <a16:creationId xmlns:a16="http://schemas.microsoft.com/office/drawing/2014/main" id="{35032C0B-8244-839F-2D92-47E306CF9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6756" y="2070456"/>
              <a:ext cx="1587848" cy="1126378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2EB5501D-F74D-8EA4-CB3A-DAB5A872E207}"/>
                </a:ext>
              </a:extLst>
            </p:cNvPr>
            <p:cNvSpPr txBox="1"/>
            <p:nvPr/>
          </p:nvSpPr>
          <p:spPr>
            <a:xfrm>
              <a:off x="7190410" y="3103102"/>
              <a:ext cx="31401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800" dirty="0"/>
                <a:t>[1]</a:t>
              </a:r>
            </a:p>
          </p:txBody>
        </p:sp>
      </p:grpSp>
      <p:pic>
        <p:nvPicPr>
          <p:cNvPr id="13" name="Grafik 12" descr="Ein Bild, das Plastik, Im Haus enthält.&#10;&#10;Automatisch generierte Beschreibung">
            <a:extLst>
              <a:ext uri="{FF2B5EF4-FFF2-40B4-BE49-F238E27FC236}">
                <a16:creationId xmlns:a16="http://schemas.microsoft.com/office/drawing/2014/main" id="{C8E8C710-7C7D-1E1D-6EBB-3819C0138A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58" y="1152000"/>
            <a:ext cx="2516222" cy="2516222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892B6A4-6A13-FF34-6771-9899597B277F}"/>
              </a:ext>
            </a:extLst>
          </p:cNvPr>
          <p:cNvSpPr txBox="1"/>
          <p:nvPr/>
        </p:nvSpPr>
        <p:spPr>
          <a:xfrm>
            <a:off x="11003276" y="3682212"/>
            <a:ext cx="31401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1375910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B62D3F-8FA7-0AA5-F6FD-8944ECBB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Software – Useful Tools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69A8D2-72DD-0475-E4B7-D35238C0A7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2" y="1152000"/>
            <a:ext cx="11133334" cy="43449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Microsoft Office </a:t>
            </a:r>
            <a:endParaRPr lang="en-US" sz="1200" b="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b="0" dirty="0"/>
              <a:t>Microsoft Office 365 is also available for </a:t>
            </a:r>
            <a:r>
              <a:rPr lang="en-US" sz="1200" b="1" dirty="0"/>
              <a:t>private</a:t>
            </a:r>
            <a:r>
              <a:rPr lang="en-US" sz="1200" b="0" dirty="0"/>
              <a:t> PC/Laptop</a:t>
            </a:r>
            <a:endParaRPr lang="en-US" sz="1200" dirty="0"/>
          </a:p>
          <a:p>
            <a:pPr lvl="3" indent="0">
              <a:buNone/>
            </a:pPr>
            <a:r>
              <a:rPr lang="en-US" sz="1200" dirty="0"/>
              <a:t>	</a:t>
            </a:r>
            <a:r>
              <a:rPr lang="en-US" sz="1200" dirty="0">
                <a:sym typeface="Wingdings" panose="05000000000000000000" pitchFamily="2" charset="2"/>
              </a:rPr>
              <a:t> </a:t>
            </a:r>
            <a:r>
              <a:rPr lang="en-US" sz="1200" dirty="0"/>
              <a:t>For employees: </a:t>
            </a:r>
            <a:r>
              <a:rPr lang="en-US" sz="1200" dirty="0">
                <a:hlinkClick r:id="rId2"/>
              </a:rPr>
              <a:t>https://tud.link/9nl1</a:t>
            </a:r>
            <a:r>
              <a:rPr lang="en-US" sz="1200" dirty="0"/>
              <a:t>	</a:t>
            </a:r>
            <a:r>
              <a:rPr lang="en-US" sz="1200" dirty="0">
                <a:sym typeface="Wingdings" panose="05000000000000000000" pitchFamily="2" charset="2"/>
              </a:rPr>
              <a:t> </a:t>
            </a:r>
            <a:r>
              <a:rPr lang="en-US" sz="1200" dirty="0"/>
              <a:t>For students: </a:t>
            </a:r>
            <a:r>
              <a:rPr lang="en-US" sz="1200" dirty="0">
                <a:hlinkClick r:id="rId3"/>
              </a:rPr>
              <a:t>https://campussachsen.tu-dresden.de/</a:t>
            </a: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b="1" dirty="0"/>
              <a:t>Origin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b="0" dirty="0"/>
              <a:t>License of chair available  (</a:t>
            </a:r>
            <a:r>
              <a:rPr lang="en-US" sz="1200" b="0" i="1" dirty="0"/>
              <a:t>Version 2024, </a:t>
            </a:r>
            <a:r>
              <a:rPr lang="en-US" sz="1200" b="1" i="1" dirty="0"/>
              <a:t>also usable in VPN of TU Dresden</a:t>
            </a:r>
            <a:r>
              <a:rPr lang="en-US" sz="1200" b="0" dirty="0"/>
              <a:t>)</a:t>
            </a:r>
          </a:p>
          <a:p>
            <a:pPr lvl="3" indent="0">
              <a:buNone/>
            </a:pPr>
            <a:r>
              <a:rPr lang="en-US" sz="1200" b="0" dirty="0">
                <a:sym typeface="Wingdings" panose="05000000000000000000" pitchFamily="2" charset="2"/>
              </a:rPr>
              <a:t>	 please contact </a:t>
            </a:r>
            <a:r>
              <a:rPr lang="de-DE" sz="1200" dirty="0">
                <a:hlinkClick r:id="rId4"/>
              </a:rPr>
              <a:t>stephanie.klinghammer@tu-dresden.de</a:t>
            </a:r>
            <a:r>
              <a:rPr lang="de-DE" sz="1200" dirty="0"/>
              <a:t> </a:t>
            </a:r>
            <a:r>
              <a:rPr lang="de-DE" sz="1200" dirty="0" err="1"/>
              <a:t>or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b="0" dirty="0">
                <a:sym typeface="Wingdings" panose="05000000000000000000" pitchFamily="2" charset="2"/>
                <a:hlinkClick r:id="rId5"/>
              </a:rPr>
              <a:t>steffen.kampmann@tu-dresden.de</a:t>
            </a:r>
            <a:endParaRPr lang="en-US" sz="1200" b="0" dirty="0">
              <a:sym typeface="Wingdings" panose="05000000000000000000" pitchFamily="2" charset="2"/>
            </a:endParaRP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b="0" dirty="0"/>
              <a:t>For students </a:t>
            </a:r>
            <a:r>
              <a:rPr lang="en-US" sz="1200" b="1" dirty="0"/>
              <a:t>private</a:t>
            </a:r>
            <a:r>
              <a:rPr lang="en-US" sz="1200" b="0" dirty="0"/>
              <a:t> PC/Laptop: </a:t>
            </a:r>
            <a:r>
              <a:rPr lang="en-US" sz="1200" b="0" dirty="0">
                <a:hlinkClick r:id="rId6"/>
              </a:rPr>
              <a:t>https://tud.link/h928</a:t>
            </a: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b="1" dirty="0" err="1"/>
              <a:t>Matlab</a:t>
            </a:r>
            <a:endParaRPr lang="en-US" sz="1200" b="1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For students and employees </a:t>
            </a:r>
            <a:r>
              <a:rPr lang="en-US" sz="1200" b="1" dirty="0"/>
              <a:t>office/private</a:t>
            </a:r>
            <a:r>
              <a:rPr lang="en-US" sz="1200" dirty="0"/>
              <a:t> PC/laptop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7"/>
              </a:rPr>
              <a:t>https://de.mathworks.com/academia/tah-portal/tu-dresden-40758619.html</a:t>
            </a: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b="1" dirty="0" err="1"/>
              <a:t>Solidworks</a:t>
            </a:r>
            <a:endParaRPr lang="en-US" sz="1200" b="1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b="0" dirty="0"/>
              <a:t>License of chair available</a:t>
            </a:r>
            <a:r>
              <a:rPr lang="en-US" sz="1200" b="0" dirty="0">
                <a:sym typeface="Wingdings" panose="05000000000000000000" pitchFamily="2" charset="2"/>
              </a:rPr>
              <a:t>	 please contact </a:t>
            </a:r>
            <a:r>
              <a:rPr lang="en-US" sz="1200" b="0" dirty="0">
                <a:sym typeface="Wingdings" panose="05000000000000000000" pitchFamily="2" charset="2"/>
                <a:hlinkClick r:id="rId5"/>
              </a:rPr>
              <a:t>steffen.kampmann@tu-dresden.de</a:t>
            </a:r>
            <a:r>
              <a:rPr lang="en-US" sz="1200" b="0" dirty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Sophos 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b="0" dirty="0"/>
              <a:t>Anti Virus for </a:t>
            </a:r>
            <a:r>
              <a:rPr lang="en-US" sz="1200" b="1" dirty="0"/>
              <a:t>private</a:t>
            </a:r>
            <a:r>
              <a:rPr lang="en-US" sz="1200" b="0" dirty="0"/>
              <a:t> Laptop </a:t>
            </a:r>
            <a:r>
              <a:rPr lang="en-US" sz="1200" b="0" dirty="0">
                <a:sym typeface="Wingdings" panose="05000000000000000000" pitchFamily="2" charset="2"/>
              </a:rPr>
              <a:t></a:t>
            </a:r>
            <a:r>
              <a:rPr lang="en-US" sz="1200" b="0" dirty="0"/>
              <a:t> </a:t>
            </a:r>
            <a:r>
              <a:rPr lang="en-US" sz="1200" b="0" dirty="0">
                <a:hlinkClick r:id="rId8"/>
              </a:rPr>
              <a:t>https://home.sophos.com/en-us/employee</a:t>
            </a:r>
            <a:endParaRPr lang="en-US" sz="1200" b="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b="1" dirty="0"/>
              <a:t>Alternatives for Adobe Products: </a:t>
            </a:r>
            <a:r>
              <a:rPr lang="de-DE" sz="1200" dirty="0">
                <a:hlinkClick r:id="rId9"/>
              </a:rPr>
              <a:t>https://tud.link/pmx21m</a:t>
            </a:r>
            <a:r>
              <a:rPr lang="de-DE" sz="1200" dirty="0"/>
              <a:t> (Affinity Designer), </a:t>
            </a:r>
            <a:r>
              <a:rPr lang="de-DE" sz="1200" dirty="0">
                <a:hlinkClick r:id="rId10"/>
              </a:rPr>
              <a:t>https://tud.link/7u6kbt</a:t>
            </a:r>
            <a:r>
              <a:rPr lang="de-DE" sz="1200" dirty="0"/>
              <a:t> (PDF Studio Pro), </a:t>
            </a:r>
            <a:r>
              <a:rPr lang="de-DE" sz="1200" dirty="0">
                <a:hlinkClick r:id="rId11"/>
              </a:rPr>
              <a:t>https://tud.link/jrqhvw</a:t>
            </a:r>
            <a:r>
              <a:rPr lang="de-DE" sz="1200" dirty="0"/>
              <a:t> CorelDRAW Technical Suite</a:t>
            </a:r>
            <a:r>
              <a:rPr lang="de-DE" sz="1400" dirty="0"/>
              <a:t>  </a:t>
            </a:r>
            <a:endParaRPr lang="en-US" sz="12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5" name="Grafik 4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D78A8D1F-A51A-49F3-A51B-B73745FA25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773" y="2022714"/>
            <a:ext cx="2094602" cy="64529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D7BBE37-FFA1-83C1-13CA-315EB2E02F43}"/>
              </a:ext>
            </a:extLst>
          </p:cNvPr>
          <p:cNvSpPr/>
          <p:nvPr/>
        </p:nvSpPr>
        <p:spPr>
          <a:xfrm>
            <a:off x="-44310" y="5706000"/>
            <a:ext cx="12280620" cy="3786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2000" lvl="2" algn="ctr"/>
            <a:r>
              <a:rPr lang="en-US" sz="1800" b="1" dirty="0">
                <a:solidFill>
                  <a:schemeClr val="bg2"/>
                </a:solidFill>
              </a:rPr>
              <a:t>Full software list: </a:t>
            </a:r>
            <a:r>
              <a:rPr lang="en-US" sz="1800" dirty="0">
                <a:solidFill>
                  <a:schemeClr val="bg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https://tud.link/xn1o</a:t>
            </a:r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10" name="Grafik 9" descr="Ein Bild, das Grafikdesign, Grafiken, Design enthält.&#10;&#10;Automatisch generierte Beschreibung">
            <a:extLst>
              <a:ext uri="{FF2B5EF4-FFF2-40B4-BE49-F238E27FC236}">
                <a16:creationId xmlns:a16="http://schemas.microsoft.com/office/drawing/2014/main" id="{6D5C49BF-78F5-1143-E3D5-B5479B4065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623" y="2877019"/>
            <a:ext cx="1678110" cy="1230614"/>
          </a:xfrm>
          <a:prstGeom prst="rect">
            <a:avLst/>
          </a:prstGeom>
        </p:spPr>
      </p:pic>
      <p:pic>
        <p:nvPicPr>
          <p:cNvPr id="12" name="Grafik 11" descr="Ein Bild, das Schrift, Text, Grafiken, Grafikdesign enthält.&#10;&#10;Automatisch generierte Beschreibung">
            <a:extLst>
              <a:ext uri="{FF2B5EF4-FFF2-40B4-BE49-F238E27FC236}">
                <a16:creationId xmlns:a16="http://schemas.microsoft.com/office/drawing/2014/main" id="{A558A9A4-5B34-7E70-3B0F-EA0D5EF17F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551" y="3751121"/>
            <a:ext cx="2144824" cy="13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79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15DF3-5F71-0CC0-2202-E5FAEFBFF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Software – Be Careful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764FC52-A43B-C744-A9A8-E8A7506766BB}"/>
              </a:ext>
            </a:extLst>
          </p:cNvPr>
          <p:cNvSpPr/>
          <p:nvPr/>
        </p:nvSpPr>
        <p:spPr>
          <a:xfrm>
            <a:off x="603114" y="1511030"/>
            <a:ext cx="1098577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45BA926-F962-3503-C237-83332280BA21}"/>
              </a:ext>
            </a:extLst>
          </p:cNvPr>
          <p:cNvSpPr/>
          <p:nvPr/>
        </p:nvSpPr>
        <p:spPr>
          <a:xfrm>
            <a:off x="603114" y="2918914"/>
            <a:ext cx="10985771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4EA2A17-B8C2-DA68-9873-4D26C26797C5}"/>
              </a:ext>
            </a:extLst>
          </p:cNvPr>
          <p:cNvSpPr/>
          <p:nvPr/>
        </p:nvSpPr>
        <p:spPr>
          <a:xfrm>
            <a:off x="603113" y="1116377"/>
            <a:ext cx="10985771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3D66E1-8508-B7F3-4944-A7E6DDE02F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152000"/>
            <a:ext cx="5221289" cy="4344987"/>
          </a:xfrm>
        </p:spPr>
        <p:txBody>
          <a:bodyPr/>
          <a:lstStyle/>
          <a:p>
            <a:r>
              <a:rPr lang="en-US" dirty="0"/>
              <a:t>Please do not use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External cloud services </a:t>
            </a:r>
            <a:r>
              <a:rPr lang="en-US" b="0" dirty="0">
                <a:solidFill>
                  <a:srgbClr val="FF0000"/>
                </a:solidFill>
              </a:rPr>
              <a:t>like:</a:t>
            </a:r>
          </a:p>
          <a:p>
            <a:r>
              <a:rPr lang="en-US" b="0" dirty="0">
                <a:solidFill>
                  <a:srgbClr val="FF0000"/>
                </a:solidFill>
              </a:rPr>
              <a:t>	Dropbox, iCloud, Google Drive, OneDrive etc.</a:t>
            </a:r>
          </a:p>
          <a:p>
            <a:r>
              <a:rPr lang="en-US" b="0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</a:rPr>
              <a:t>Do not </a:t>
            </a:r>
            <a:r>
              <a:rPr lang="en-US" b="0" dirty="0">
                <a:solidFill>
                  <a:srgbClr val="FF0000"/>
                </a:solidFill>
              </a:rPr>
              <a:t>save your research data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Software with illegal license</a:t>
            </a:r>
            <a:br>
              <a:rPr lang="en-US" b="0" dirty="0">
                <a:solidFill>
                  <a:schemeClr val="bg1"/>
                </a:solidFill>
              </a:rPr>
            </a:br>
            <a:endParaRPr lang="en-US" b="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Software from Kaspersky Lab</a:t>
            </a:r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1397F3F0-6507-C365-18EA-8D8D3E633C11}"/>
              </a:ext>
            </a:extLst>
          </p:cNvPr>
          <p:cNvSpPr txBox="1">
            <a:spLocks/>
          </p:cNvSpPr>
          <p:nvPr/>
        </p:nvSpPr>
        <p:spPr>
          <a:xfrm>
            <a:off x="6353596" y="1152000"/>
            <a:ext cx="5733907" cy="434498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69" rtl="0" eaLnBrk="1" latinLnBrk="0" hangingPunct="1">
              <a:spcBef>
                <a:spcPts val="600"/>
              </a:spcBef>
              <a:buFont typeface="Open Sans" panose="020B0606030504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Char char="—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52000" indent="-144000" algn="l" defTabSz="914269" rtl="0" eaLnBrk="1" latinLnBrk="0" hangingPunct="1">
              <a:spcBef>
                <a:spcPts val="0"/>
              </a:spcBef>
              <a:buFont typeface="Open Sans" panose="020B0606030504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269" rtl="0" eaLnBrk="1" latinLnBrk="0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marR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52000" marR="0" indent="-252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 lang="de-DE" sz="14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52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–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96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use following services of TU Dresden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Home and Group drives</a:t>
            </a:r>
            <a:endParaRPr lang="en-US" b="0" dirty="0">
              <a:solidFill>
                <a:srgbClr val="00B050"/>
              </a:solidFill>
            </a:endParaRPr>
          </a:p>
          <a:p>
            <a:r>
              <a:rPr lang="en-US" b="0" dirty="0">
                <a:solidFill>
                  <a:srgbClr val="00B050"/>
                </a:solidFill>
                <a:sym typeface="Wingdings" panose="05000000000000000000" pitchFamily="2" charset="2"/>
              </a:rPr>
              <a:t>	</a:t>
            </a:r>
            <a:br>
              <a:rPr lang="en-US" b="0" dirty="0">
                <a:solidFill>
                  <a:srgbClr val="00B050"/>
                </a:solidFill>
                <a:sym typeface="Wingdings" panose="05000000000000000000" pitchFamily="2" charset="2"/>
              </a:rPr>
            </a:br>
            <a:r>
              <a:rPr lang="en-US" b="0" dirty="0">
                <a:solidFill>
                  <a:srgbClr val="00B050"/>
                </a:solidFill>
                <a:sym typeface="Wingdings" panose="05000000000000000000" pitchFamily="2" charset="2"/>
              </a:rPr>
              <a:t>	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 S</a:t>
            </a:r>
            <a:r>
              <a:rPr lang="en-US" dirty="0">
                <a:solidFill>
                  <a:srgbClr val="00B050"/>
                </a:solidFill>
              </a:rPr>
              <a:t>ave your research data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B050"/>
                </a:solidFill>
              </a:rPr>
              <a:t>Software list of TU Dresden or ask colleagues for alternatives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B050"/>
                </a:solidFill>
              </a:rPr>
              <a:t>Sophos (already installed)</a:t>
            </a:r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C4E9C9A-C128-7B3B-5415-90D662AB8F73}"/>
              </a:ext>
            </a:extLst>
          </p:cNvPr>
          <p:cNvSpPr txBox="1"/>
          <p:nvPr/>
        </p:nvSpPr>
        <p:spPr>
          <a:xfrm>
            <a:off x="603114" y="5382834"/>
            <a:ext cx="1098577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Please only install software from trustworthy sources</a:t>
            </a:r>
          </a:p>
          <a:p>
            <a:pPr marL="252000" lvl="2" algn="ctr"/>
            <a:r>
              <a:rPr lang="en-US" dirty="0">
                <a:solidFill>
                  <a:schemeClr val="accent1"/>
                </a:solidFill>
              </a:rPr>
              <a:t>E. g. for open source software: </a:t>
            </a:r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https://www.heise.de/download/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95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4A85D-60A6-9E29-8D07-2627AEBF6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Workstations and Server – Powerful Hardware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99A0A5-FB28-C89F-41F9-B228A4F3697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 your calculations on specialized Hardware that is available 24/7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Remote workstations for computing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https://selfservice.tu-dresden.de/services/research-cloud/</a:t>
            </a: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Preinstalled (Ubuntu, Windows …)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Easy installation of software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No waiting times</a:t>
            </a:r>
            <a:br>
              <a:rPr lang="en-US" dirty="0"/>
            </a:b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High Performance Computing (HPC)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https://doc.zih.tu-dresden.de/</a:t>
            </a: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To get access please contact</a:t>
            </a:r>
            <a:r>
              <a:rPr lang="en-US" b="1" dirty="0"/>
              <a:t> Dr. Rafael Gutierrez</a:t>
            </a:r>
            <a:br>
              <a:rPr lang="en-US" b="1" dirty="0"/>
            </a:br>
            <a:r>
              <a:rPr lang="en-US" dirty="0"/>
              <a:t>( </a:t>
            </a:r>
            <a:r>
              <a:rPr lang="en-US" dirty="0">
                <a:hlinkClick r:id="rId4"/>
              </a:rPr>
              <a:t>rafael.gutierrez@tu-dresden.de</a:t>
            </a:r>
            <a:r>
              <a:rPr lang="en-US" dirty="0"/>
              <a:t> )</a:t>
            </a:r>
            <a:endParaRPr lang="en-US" b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5A1B0A8-04DE-89CE-65A5-7073FC3F0153}"/>
              </a:ext>
            </a:extLst>
          </p:cNvPr>
          <p:cNvSpPr txBox="1"/>
          <p:nvPr/>
        </p:nvSpPr>
        <p:spPr>
          <a:xfrm>
            <a:off x="9875520" y="5894744"/>
            <a:ext cx="21151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 DALL-E: </a:t>
            </a:r>
            <a:r>
              <a:rPr lang="de-DE" sz="800" dirty="0">
                <a:hlinkClick r:id="rId5"/>
              </a:rPr>
              <a:t>https://chat.openai.com</a:t>
            </a:r>
            <a:endParaRPr lang="de-DE" sz="800" dirty="0"/>
          </a:p>
          <a:p>
            <a:r>
              <a:rPr lang="de-DE" sz="800" dirty="0"/>
              <a:t>[2] </a:t>
            </a:r>
            <a:r>
              <a:rPr lang="de-DE" sz="800" dirty="0">
                <a:hlinkClick r:id="rId6"/>
              </a:rPr>
              <a:t>https://tu-dresden.de/</a:t>
            </a:r>
            <a:endParaRPr lang="de-DE" sz="800" dirty="0"/>
          </a:p>
        </p:txBody>
      </p:sp>
      <p:pic>
        <p:nvPicPr>
          <p:cNvPr id="10" name="Grafik 9" descr="Ein Bild, das Gras, Himmel, draußen, Gebäude enthält.&#10;&#10;Automatisch generierte Beschreibung">
            <a:extLst>
              <a:ext uri="{FF2B5EF4-FFF2-40B4-BE49-F238E27FC236}">
                <a16:creationId xmlns:a16="http://schemas.microsoft.com/office/drawing/2014/main" id="{4C5DDB74-737C-D11C-D330-52279D29BC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777" y="3615501"/>
            <a:ext cx="2672622" cy="178174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16515C3-0DDF-CF24-4344-EF037E04A58D}"/>
              </a:ext>
            </a:extLst>
          </p:cNvPr>
          <p:cNvSpPr txBox="1"/>
          <p:nvPr/>
        </p:nvSpPr>
        <p:spPr>
          <a:xfrm>
            <a:off x="11212627" y="5397249"/>
            <a:ext cx="3691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[2]</a:t>
            </a:r>
          </a:p>
        </p:txBody>
      </p:sp>
      <p:pic>
        <p:nvPicPr>
          <p:cNvPr id="6" name="Grafik 5" descr="Ein Bild, das Wirbellose, Insekt, Fenster, Gras enthält.&#10;&#10;Automatisch generierte Beschreibung">
            <a:extLst>
              <a:ext uri="{FF2B5EF4-FFF2-40B4-BE49-F238E27FC236}">
                <a16:creationId xmlns:a16="http://schemas.microsoft.com/office/drawing/2014/main" id="{E66CB5F9-B8C8-71F5-0219-DD0C93004C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651" y="1067092"/>
            <a:ext cx="1781748" cy="178174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F51826B-18C6-03BB-B1DF-3E2BE62FFD85}"/>
              </a:ext>
            </a:extLst>
          </p:cNvPr>
          <p:cNvSpPr txBox="1"/>
          <p:nvPr/>
        </p:nvSpPr>
        <p:spPr>
          <a:xfrm>
            <a:off x="11212627" y="2862830"/>
            <a:ext cx="3691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1895935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4A85D-60A6-9E29-8D07-2627AEBF6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Workstations and Server – First Steps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99A0A5-FB28-C89F-41F9-B228A4F3697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Remote PC </a:t>
            </a:r>
            <a:r>
              <a:rPr lang="en-US" dirty="0"/>
              <a:t>(Windows) </a:t>
            </a:r>
            <a:r>
              <a:rPr lang="en-US" b="1" dirty="0"/>
              <a:t>hosted by TU Dresden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https://rds.zih.tu-dresden.de/</a:t>
            </a: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As student </a:t>
            </a:r>
            <a:r>
              <a:rPr lang="en-US" b="1" dirty="0"/>
              <a:t>choose</a:t>
            </a:r>
            <a:r>
              <a:rPr lang="en-US" dirty="0"/>
              <a:t> “Office Collection”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Many preinstalled software like Origin, COMSOL Multiphysics, Microsoft Office, Python, SPSS, Maple etc.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Your home drive is already mounted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You have access to your data on your local PC too</a:t>
            </a:r>
          </a:p>
          <a:p>
            <a:pPr lvl="1"/>
            <a:endParaRPr lang="en-US" b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Control your office or lab PC remotely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You can control your </a:t>
            </a:r>
            <a:r>
              <a:rPr lang="en-US" b="1" dirty="0"/>
              <a:t>office or lab PC </a:t>
            </a:r>
            <a:r>
              <a:rPr lang="en-US" dirty="0"/>
              <a:t>from everywhere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https://rsupport.zih.tu-dresden.de/users/main/downloads.html</a:t>
            </a: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You can find a simple manual in following document</a:t>
            </a:r>
            <a:br>
              <a:rPr lang="en-US" dirty="0"/>
            </a:br>
            <a:r>
              <a:rPr lang="en-US" dirty="0">
                <a:hlinkClick r:id="rId4"/>
              </a:rPr>
              <a:t>https://nano.tu-dresden.de/shared/16</a:t>
            </a:r>
            <a:br>
              <a:rPr lang="en-US" dirty="0"/>
            </a:b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5A1B0A8-04DE-89CE-65A5-7073FC3F0153}"/>
              </a:ext>
            </a:extLst>
          </p:cNvPr>
          <p:cNvSpPr txBox="1"/>
          <p:nvPr/>
        </p:nvSpPr>
        <p:spPr>
          <a:xfrm>
            <a:off x="10426483" y="6007533"/>
            <a:ext cx="155617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 https://lb.islonline.com/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0636D75-50C7-AD63-B4FC-B14E281D1B88}"/>
              </a:ext>
            </a:extLst>
          </p:cNvPr>
          <p:cNvGrpSpPr/>
          <p:nvPr/>
        </p:nvGrpSpPr>
        <p:grpSpPr>
          <a:xfrm>
            <a:off x="8214704" y="3794495"/>
            <a:ext cx="2828666" cy="1585700"/>
            <a:chOff x="8488622" y="1152000"/>
            <a:chExt cx="2828666" cy="158570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6DE465AA-44D8-6597-A0E6-9C6476DC4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622" y="1152000"/>
              <a:ext cx="2828666" cy="1477978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A54ADA0F-350E-D776-FBAD-601F866992A3}"/>
                </a:ext>
              </a:extLst>
            </p:cNvPr>
            <p:cNvSpPr txBox="1"/>
            <p:nvPr/>
          </p:nvSpPr>
          <p:spPr>
            <a:xfrm>
              <a:off x="10948132" y="2522256"/>
              <a:ext cx="369156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800" dirty="0"/>
                <a:t>[1]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7777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1364E-0BD7-C189-FE15-167514ED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6. Security and Network</a:t>
            </a:r>
            <a:r>
              <a:rPr lang="en-US" dirty="0"/>
              <a:t> –</a:t>
            </a:r>
            <a:r>
              <a:rPr lang="de-DE" dirty="0"/>
              <a:t> Scam</a:t>
            </a:r>
            <a:r>
              <a:rPr lang="de-DE" b="1" dirty="0"/>
              <a:t> </a:t>
            </a:r>
            <a:r>
              <a:rPr lang="de-DE" dirty="0"/>
              <a:t>E</a:t>
            </a:r>
            <a:r>
              <a:rPr lang="de-DE" b="1" dirty="0"/>
              <a:t>mails </a:t>
            </a:r>
            <a:br>
              <a:rPr lang="de-DE" b="1" dirty="0"/>
            </a:b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2742442-7971-216D-048D-D74405823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26" y="1214917"/>
            <a:ext cx="4007056" cy="22289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CDB5A64-EADE-06E3-1B0B-0B09990AE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607" y="2681028"/>
            <a:ext cx="4483330" cy="1682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CAD8AC3-2E83-40BC-9DCA-5AFDF832D337}"/>
              </a:ext>
            </a:extLst>
          </p:cNvPr>
          <p:cNvGrpSpPr/>
          <p:nvPr/>
        </p:nvGrpSpPr>
        <p:grpSpPr>
          <a:xfrm>
            <a:off x="8330232" y="2335141"/>
            <a:ext cx="3477702" cy="3080288"/>
            <a:chOff x="4345067" y="2313122"/>
            <a:chExt cx="3477702" cy="30802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C00B5E-E07F-40C0-A753-1CA6E8D468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729" r="691" b="21356"/>
            <a:stretch/>
          </p:blipFill>
          <p:spPr>
            <a:xfrm>
              <a:off x="4345067" y="2313122"/>
              <a:ext cx="3477702" cy="308028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F23A4EB-9F74-4418-9B4C-FA12E1DFD5FA}"/>
                </a:ext>
              </a:extLst>
            </p:cNvPr>
            <p:cNvSpPr/>
            <p:nvPr/>
          </p:nvSpPr>
          <p:spPr>
            <a:xfrm>
              <a:off x="4706919" y="3492426"/>
              <a:ext cx="1460715" cy="196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094CB7C-B1D7-4455-AF4E-57788D671613}"/>
              </a:ext>
            </a:extLst>
          </p:cNvPr>
          <p:cNvSpPr txBox="1"/>
          <p:nvPr/>
        </p:nvSpPr>
        <p:spPr>
          <a:xfrm>
            <a:off x="849525" y="4706381"/>
            <a:ext cx="74807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You will </a:t>
            </a:r>
            <a:r>
              <a:rPr lang="en-US" sz="1600" b="1" dirty="0">
                <a:solidFill>
                  <a:srgbClr val="FF0000"/>
                </a:solidFill>
              </a:rPr>
              <a:t>NEVER</a:t>
            </a:r>
            <a:r>
              <a:rPr lang="en-US" sz="1600" b="1" dirty="0">
                <a:solidFill>
                  <a:schemeClr val="accent1"/>
                </a:solidFill>
              </a:rPr>
              <a:t> be asked for your password or for money and vouchers</a:t>
            </a:r>
            <a:endParaRPr lang="de-DE" sz="1600" b="1" dirty="0">
              <a:solidFill>
                <a:schemeClr val="accent1"/>
              </a:solidFill>
            </a:endParaRPr>
          </a:p>
          <a:p>
            <a:endParaRPr lang="de-DE" sz="1600" b="1" dirty="0">
              <a:solidFill>
                <a:schemeClr val="accent1"/>
              </a:solidFill>
            </a:endParaRPr>
          </a:p>
          <a:p>
            <a:r>
              <a:rPr lang="de-DE" sz="1600" dirty="0">
                <a:solidFill>
                  <a:schemeClr val="accent1"/>
                </a:solidFill>
              </a:rPr>
              <a:t>Report Scam email </a:t>
            </a:r>
            <a:r>
              <a:rPr lang="de-DE" sz="1600" dirty="0" err="1">
                <a:solidFill>
                  <a:schemeClr val="accent1"/>
                </a:solidFill>
              </a:rPr>
              <a:t>to</a:t>
            </a:r>
            <a:r>
              <a:rPr lang="de-DE" sz="1600" dirty="0">
                <a:solidFill>
                  <a:schemeClr val="accent1"/>
                </a:solidFill>
              </a:rPr>
              <a:t> TU Dresden (ZIH)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https://tud.link/35d7</a:t>
            </a:r>
            <a:endParaRPr lang="de-DE" sz="1600" b="0" dirty="0">
              <a:solidFill>
                <a:schemeClr val="accent1"/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3BF3302-B708-99A8-8E32-AC9B2F59DA8B}"/>
              </a:ext>
            </a:extLst>
          </p:cNvPr>
          <p:cNvGrpSpPr/>
          <p:nvPr/>
        </p:nvGrpSpPr>
        <p:grpSpPr>
          <a:xfrm>
            <a:off x="6215457" y="725511"/>
            <a:ext cx="4953255" cy="2438525"/>
            <a:chOff x="6215457" y="725511"/>
            <a:chExt cx="4953255" cy="2438525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E322072F-FB12-0746-420E-1A9CAF08B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15457" y="725511"/>
              <a:ext cx="4953255" cy="243852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3" name="Rectangle 7">
              <a:extLst>
                <a:ext uri="{FF2B5EF4-FFF2-40B4-BE49-F238E27FC236}">
                  <a16:creationId xmlns:a16="http://schemas.microsoft.com/office/drawing/2014/main" id="{C72CB313-D094-C676-3DE5-27BA488A7A18}"/>
                </a:ext>
              </a:extLst>
            </p:cNvPr>
            <p:cNvSpPr/>
            <p:nvPr/>
          </p:nvSpPr>
          <p:spPr>
            <a:xfrm>
              <a:off x="7093709" y="1400232"/>
              <a:ext cx="1598375" cy="214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</p:spTree>
    <p:extLst>
      <p:ext uri="{BB962C8B-B14F-4D97-AF65-F5344CB8AC3E}">
        <p14:creationId xmlns:p14="http://schemas.microsoft.com/office/powerpoint/2010/main" val="2218718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91B4FF-37B5-AB22-25FD-D43A84AC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Security and Network –</a:t>
            </a:r>
            <a:r>
              <a:rPr lang="de-DE" dirty="0"/>
              <a:t> </a:t>
            </a:r>
            <a:r>
              <a:rPr lang="en-US" dirty="0"/>
              <a:t>Stay connected with TU Dresden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2D240F-307D-B177-4A5D-27F7D68D45E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To have full access to all </a:t>
            </a:r>
            <a:r>
              <a:rPr lang="en-US" dirty="0"/>
              <a:t>services</a:t>
            </a:r>
            <a:r>
              <a:rPr lang="en-US" b="0" dirty="0"/>
              <a:t> stay in the TU network with VPN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4"/>
                </a:solidFill>
              </a:rPr>
              <a:t>Secured connection in public Wi-Fi networks </a:t>
            </a:r>
            <a:r>
              <a:rPr lang="en-US" b="0" dirty="0"/>
              <a:t>e. g. on conferences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Required for accessing the home and group drives</a:t>
            </a:r>
          </a:p>
          <a:p>
            <a:pPr lvl="1"/>
            <a:r>
              <a:rPr lang="en-US" b="1" dirty="0"/>
              <a:t>VPN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Install OpenVPN software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b="0" dirty="0">
                <a:hlinkClick r:id="rId2"/>
              </a:rPr>
              <a:t>https://openvpn.net/vpn-client/</a:t>
            </a: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Download</a:t>
            </a:r>
            <a:r>
              <a:rPr lang="en-US" b="0" dirty="0"/>
              <a:t> your TU Dresden profile file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b="0" dirty="0">
                <a:hlinkClick r:id="rId3"/>
              </a:rPr>
              <a:t>https://selfservice.tu-dresden.de/services/vpn/openvpn</a:t>
            </a: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Execute this file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Done!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0" i="1" dirty="0"/>
              <a:t>Detailed documentation: </a:t>
            </a:r>
            <a:r>
              <a:rPr lang="de-DE" i="1" dirty="0">
                <a:hlinkClick r:id="rId4"/>
              </a:rPr>
              <a:t>https://tud.link/d4s7</a:t>
            </a:r>
            <a:endParaRPr lang="de-DE" i="1" dirty="0"/>
          </a:p>
        </p:txBody>
      </p:sp>
      <p:pic>
        <p:nvPicPr>
          <p:cNvPr id="4" name="Grafik 3" descr="Ein Bild, das Logo enthält.">
            <a:extLst>
              <a:ext uri="{FF2B5EF4-FFF2-40B4-BE49-F238E27FC236}">
                <a16:creationId xmlns:a16="http://schemas.microsoft.com/office/drawing/2014/main" id="{93F2E697-8DC4-EE43-A90D-CE35B9736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141" y="1095873"/>
            <a:ext cx="3145766" cy="57836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D445B19-8F1D-7730-565C-33D6875D29CD}"/>
              </a:ext>
            </a:extLst>
          </p:cNvPr>
          <p:cNvSpPr txBox="1"/>
          <p:nvPr/>
        </p:nvSpPr>
        <p:spPr>
          <a:xfrm>
            <a:off x="8245141" y="5766651"/>
            <a:ext cx="38706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 https://de.wikipedia.org/wiki/OpenVPN#/media/Datei:OpenVPN_logo.svg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84FCFCF-8CE5-0848-4930-F371485CABEE}"/>
              </a:ext>
            </a:extLst>
          </p:cNvPr>
          <p:cNvSpPr txBox="1"/>
          <p:nvPr/>
        </p:nvSpPr>
        <p:spPr>
          <a:xfrm>
            <a:off x="11390907" y="1458791"/>
            <a:ext cx="3691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EC14202-AFF5-10BD-7BF2-D5DF803473B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2821"/>
          <a:stretch/>
        </p:blipFill>
        <p:spPr>
          <a:xfrm>
            <a:off x="9391429" y="1981026"/>
            <a:ext cx="1999478" cy="301728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828BF4E-E8C7-B6E0-A129-22901E002C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813" y="4171623"/>
            <a:ext cx="1881428" cy="826688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F5823FD0-61D1-99DF-1DAF-5E9510FC6060}"/>
              </a:ext>
            </a:extLst>
          </p:cNvPr>
          <p:cNvCxnSpPr>
            <a:cxnSpLocks/>
          </p:cNvCxnSpPr>
          <p:nvPr/>
        </p:nvCxnSpPr>
        <p:spPr>
          <a:xfrm flipV="1">
            <a:off x="7756939" y="3644348"/>
            <a:ext cx="1537252" cy="649356"/>
          </a:xfrm>
          <a:prstGeom prst="straightConnector1">
            <a:avLst/>
          </a:prstGeom>
          <a:ln w="31750">
            <a:solidFill>
              <a:srgbClr val="EA7D1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FB40DA9C-500C-223F-A882-80A50C8B9A44}"/>
              </a:ext>
            </a:extLst>
          </p:cNvPr>
          <p:cNvSpPr/>
          <p:nvPr/>
        </p:nvSpPr>
        <p:spPr>
          <a:xfrm>
            <a:off x="-44310" y="5706000"/>
            <a:ext cx="12280620" cy="3786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2000" lvl="2" algn="ctr"/>
            <a:r>
              <a:rPr lang="en-US" b="1" dirty="0">
                <a:solidFill>
                  <a:schemeClr val="bg2"/>
                </a:solidFill>
              </a:rPr>
              <a:t>You can install on your private and office laptop/PC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32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8B3E65E-F5D7-5FB5-A814-6944DDF187C1}"/>
              </a:ext>
            </a:extLst>
          </p:cNvPr>
          <p:cNvSpPr txBox="1"/>
          <p:nvPr/>
        </p:nvSpPr>
        <p:spPr>
          <a:xfrm>
            <a:off x="2754086" y="2514822"/>
            <a:ext cx="668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418521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 </a:t>
            </a:r>
            <a:r>
              <a:rPr lang="de-DE" dirty="0" err="1"/>
              <a:t>information</a:t>
            </a:r>
            <a:r>
              <a:rPr lang="de-DE" dirty="0"/>
              <a:t> – IT </a:t>
            </a:r>
            <a:r>
              <a:rPr lang="de-DE" dirty="0" err="1"/>
              <a:t>administration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ZIH</a:t>
            </a:r>
            <a:r>
              <a:rPr lang="en-US" dirty="0"/>
              <a:t> is IT administration unit of TU Dresden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Therefore, you can write to ZIH if you have any problems with IT services</a:t>
            </a:r>
          </a:p>
          <a:p>
            <a:pPr lvl="1"/>
            <a:endParaRPr lang="de-DE" dirty="0"/>
          </a:p>
          <a:p>
            <a:pPr lvl="1" algn="ctr"/>
            <a:r>
              <a:rPr lang="de-DE" dirty="0">
                <a:hlinkClick r:id="rId3"/>
              </a:rPr>
              <a:t>https://faq.tickets.tu-dresden.de/otrs/public.pl</a:t>
            </a:r>
            <a:endParaRPr lang="en-US" dirty="0"/>
          </a:p>
          <a:p>
            <a:pPr lvl="1" algn="ctr"/>
            <a:r>
              <a:rPr lang="en-US" dirty="0">
                <a:hlinkClick r:id="rId4"/>
              </a:rPr>
              <a:t>servicedesk@tu-dresden.de</a:t>
            </a:r>
            <a:endParaRPr lang="en-US" dirty="0"/>
          </a:p>
          <a:p>
            <a:pPr lvl="1" algn="ctr"/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We are only contact persons for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Your office PC/laptop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Software like Microsoft Office, Origin etc.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Network printer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Presentation support </a:t>
            </a:r>
            <a:r>
              <a:rPr lang="en-US" dirty="0">
                <a:sym typeface="Wingdings" panose="05000000000000000000" pitchFamily="2" charset="2"/>
              </a:rPr>
              <a:t> Laptop, Microphones, Webcams, Presenter etc.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123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DA953-5A72-21D7-3D7B-1CC417E4B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 - Website of our Chair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EB4673-EED4-22CE-A79D-8A763C5FFED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Public website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https://nano.tu-dresden.de/</a:t>
            </a:r>
            <a:r>
              <a:rPr lang="en-US" dirty="0"/>
              <a:t> or </a:t>
            </a:r>
            <a:r>
              <a:rPr lang="en-US" dirty="0">
                <a:hlinkClick r:id="rId3"/>
              </a:rPr>
              <a:t>https://nano-tud.de/</a:t>
            </a: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Internal area on website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https://nano.tu-dresden.de/shared/</a:t>
            </a:r>
            <a:r>
              <a:rPr lang="en-US" dirty="0"/>
              <a:t> or </a:t>
            </a:r>
            <a:r>
              <a:rPr lang="en-US" dirty="0">
                <a:hlinkClick r:id="rId5"/>
              </a:rPr>
              <a:t>https://nano-tud.de/shared/</a:t>
            </a: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b="1" dirty="0"/>
              <a:t>User:</a:t>
            </a:r>
            <a:r>
              <a:rPr lang="en-US" dirty="0"/>
              <a:t> nano</a:t>
            </a:r>
            <a:br>
              <a:rPr lang="en-US" dirty="0"/>
            </a:br>
            <a:r>
              <a:rPr lang="en-US" b="1" dirty="0"/>
              <a:t>Password:</a:t>
            </a:r>
            <a:r>
              <a:rPr lang="en-US" dirty="0"/>
              <a:t> nano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Here we share helpful documents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Please check if your profile information is up to date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https://nano.tu-dresden.de/team/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3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AC4F9356-375B-BD2B-51C7-DE69D4248C51}"/>
              </a:ext>
            </a:extLst>
          </p:cNvPr>
          <p:cNvSpPr txBox="1"/>
          <p:nvPr/>
        </p:nvSpPr>
        <p:spPr>
          <a:xfrm>
            <a:off x="874800" y="345600"/>
            <a:ext cx="8936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What does the IT infrastructure look like?</a:t>
            </a:r>
            <a:endParaRPr lang="de-DE" sz="2400" b="1" dirty="0">
              <a:solidFill>
                <a:schemeClr val="bg2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E894EE6-CB7B-96C7-C985-BC5303A7BECF}"/>
              </a:ext>
            </a:extLst>
          </p:cNvPr>
          <p:cNvSpPr txBox="1"/>
          <p:nvPr/>
        </p:nvSpPr>
        <p:spPr>
          <a:xfrm>
            <a:off x="940904" y="1226690"/>
            <a:ext cx="5804733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Basics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</a:rPr>
              <a:t>What do I definitely need for my digital workplace?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Communication &amp; Collaboration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</a:rPr>
              <a:t>How can we work efficient in a team?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Data storage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</a:rPr>
              <a:t>Where can I save my data</a:t>
            </a:r>
            <a:r>
              <a:rPr lang="en-US" sz="1400" dirty="0">
                <a:solidFill>
                  <a:schemeClr val="bg1"/>
                </a:solidFill>
              </a:rPr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</a:rPr>
              <a:t>How can I share my data?</a:t>
            </a: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Software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</a:rPr>
              <a:t>How can I get helpful licensed software for my work?</a:t>
            </a:r>
          </a:p>
          <a:p>
            <a:pPr marL="342900" indent="-342900">
              <a:buFont typeface="+mj-lt"/>
              <a:buAutoNum type="arabicPeriod"/>
            </a:pPr>
            <a:endParaRPr lang="en-US" sz="1400" i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Workstations and Server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</a:rPr>
              <a:t>Where can I run hardware resource-hungry software?</a:t>
            </a:r>
          </a:p>
          <a:p>
            <a:pPr marL="342900" indent="-342900">
              <a:buFont typeface="+mj-lt"/>
              <a:buAutoNum type="arabicPeriod"/>
            </a:pPr>
            <a:endParaRPr lang="en-US" sz="1400" i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Security and Network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</a:rPr>
              <a:t>What do I need to do to protect my data and the data of my colleagues?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10AAA3FB-BAE7-B256-D51A-8AF3AFB16856}"/>
              </a:ext>
            </a:extLst>
          </p:cNvPr>
          <p:cNvCxnSpPr/>
          <p:nvPr/>
        </p:nvCxnSpPr>
        <p:spPr>
          <a:xfrm>
            <a:off x="6780696" y="909983"/>
            <a:ext cx="0" cy="50093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0DC7175C-9082-D99C-7227-7AC93164A05F}"/>
              </a:ext>
            </a:extLst>
          </p:cNvPr>
          <p:cNvSpPr txBox="1"/>
          <p:nvPr/>
        </p:nvSpPr>
        <p:spPr>
          <a:xfrm>
            <a:off x="7036904" y="1226690"/>
            <a:ext cx="50890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</a:rPr>
              <a:t>What do I need to have access to all of that?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0" dirty="0">
                <a:solidFill>
                  <a:schemeClr val="bg1"/>
                </a:solidFill>
                <a:sym typeface="Wingdings" panose="05000000000000000000" pitchFamily="2" charset="2"/>
              </a:rPr>
              <a:t>	            </a:t>
            </a:r>
            <a:r>
              <a:rPr lang="en-US" sz="1400" b="1" dirty="0">
                <a:solidFill>
                  <a:schemeClr val="bg1"/>
                </a:solidFill>
              </a:rPr>
              <a:t>Your ZIH login </a:t>
            </a:r>
            <a:r>
              <a:rPr lang="en-US" sz="1400" b="0" dirty="0">
                <a:solidFill>
                  <a:schemeClr val="bg1"/>
                </a:solidFill>
                <a:sym typeface="Wingdings" panose="05000000000000000000" pitchFamily="2" charset="2"/>
              </a:rPr>
              <a:t> </a:t>
            </a:r>
            <a:endParaRPr lang="en-US" sz="1400" b="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</a:rPr>
              <a:t>To manage your </a:t>
            </a:r>
            <a:r>
              <a:rPr lang="en-US" sz="1400" b="0" i="1" dirty="0">
                <a:solidFill>
                  <a:schemeClr val="bg1"/>
                </a:solidFill>
              </a:rPr>
              <a:t>passwords</a:t>
            </a:r>
            <a:r>
              <a:rPr lang="en-US" sz="1400" b="0" dirty="0">
                <a:solidFill>
                  <a:schemeClr val="bg1"/>
                </a:solidFill>
              </a:rPr>
              <a:t> and </a:t>
            </a:r>
            <a:r>
              <a:rPr lang="en-US" sz="1400" b="0" i="1" dirty="0">
                <a:solidFill>
                  <a:schemeClr val="bg1"/>
                </a:solidFill>
              </a:rPr>
              <a:t>personal informatio</a:t>
            </a:r>
            <a:r>
              <a:rPr lang="en-US" sz="1400" b="0" dirty="0">
                <a:solidFill>
                  <a:schemeClr val="bg1"/>
                </a:solidFill>
              </a:rPr>
              <a:t>n go to</a:t>
            </a:r>
            <a:br>
              <a:rPr lang="en-US" sz="1400" b="0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https://selfservice.tu-dresden.de/</a:t>
            </a:r>
            <a:endParaRPr lang="en-US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</a:rPr>
              <a:t>See all services at glance in Self-Service Portal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73060F6-280A-D681-A9F1-EBB4AA484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512" y="3901851"/>
            <a:ext cx="4305784" cy="11239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21AF847-BF68-060C-316B-0304C8113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696" y="5146367"/>
            <a:ext cx="4305600" cy="54997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8C81030-C821-EA17-D67E-DF366119E5CF}"/>
              </a:ext>
            </a:extLst>
          </p:cNvPr>
          <p:cNvSpPr/>
          <p:nvPr/>
        </p:nvSpPr>
        <p:spPr>
          <a:xfrm>
            <a:off x="10873740" y="3928110"/>
            <a:ext cx="320036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9618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AE46F0-F78A-36BA-F35C-6607C188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Basics - Your digital ID at TU Dresden (user certificate)</a:t>
            </a:r>
            <a:endParaRPr lang="en-DE" dirty="0"/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EE9CF96B-1DF9-78CE-DF58-2EE9FA212036}"/>
              </a:ext>
            </a:extLst>
          </p:cNvPr>
          <p:cNvSpPr txBox="1">
            <a:spLocks/>
          </p:cNvSpPr>
          <p:nvPr/>
        </p:nvSpPr>
        <p:spPr>
          <a:xfrm>
            <a:off x="874711" y="1152000"/>
            <a:ext cx="10580688" cy="4344987"/>
          </a:xfrm>
          <a:prstGeom prst="rect">
            <a:avLst/>
          </a:prstGeom>
        </p:spPr>
        <p:txBody>
          <a:bodyPr/>
          <a:lstStyle>
            <a:lvl1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69" rtl="0" eaLnBrk="1" latinLnBrk="0" hangingPunct="1">
              <a:spcBef>
                <a:spcPts val="600"/>
              </a:spcBef>
              <a:buFont typeface="Open Sans" panose="020B0606030504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Char char="—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52000" indent="-144000" algn="l" defTabSz="914269" rtl="0" eaLnBrk="1" latinLnBrk="0" hangingPunct="1">
              <a:spcBef>
                <a:spcPts val="0"/>
              </a:spcBef>
              <a:buFont typeface="Open Sans" panose="020B0606030504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269" rtl="0" eaLnBrk="1" latinLnBrk="0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marR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52000" marR="0" indent="-252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 lang="de-DE" sz="14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52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–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96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b="1" dirty="0"/>
              <a:t>Signing documents digitally (next slide), encrypt and decrypt</a:t>
            </a: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Type “certificate” into the search field of the self-service portal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lvl="1"/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Request certificate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Service-Desk visitor address: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Andreas-</a:t>
            </a:r>
            <a:r>
              <a:rPr lang="en-US" sz="1200" dirty="0" err="1"/>
              <a:t>Pfitzmann</a:t>
            </a:r>
            <a:r>
              <a:rPr lang="en-US" sz="1200" dirty="0"/>
              <a:t>-</a:t>
            </a:r>
            <a:r>
              <a:rPr lang="en-US" sz="1200" dirty="0" err="1"/>
              <a:t>Bau</a:t>
            </a:r>
            <a:r>
              <a:rPr lang="en-US" sz="1200" dirty="0"/>
              <a:t>, Room E036 </a:t>
            </a:r>
            <a:r>
              <a:rPr lang="en-US" sz="1200" dirty="0" err="1"/>
              <a:t>Nöthnitzer</a:t>
            </a:r>
            <a:r>
              <a:rPr lang="en-US" sz="1200" dirty="0"/>
              <a:t> </a:t>
            </a:r>
            <a:r>
              <a:rPr lang="en-US" sz="1200" dirty="0" err="1"/>
              <a:t>Straße</a:t>
            </a:r>
            <a:r>
              <a:rPr lang="en-US" sz="1200" dirty="0"/>
              <a:t> 46, 01187 Dresden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2"/>
              </a:rPr>
              <a:t>https://navigator.tu-dresden.de/etplan/apb/00/raum/542100.2480?language=en</a:t>
            </a:r>
            <a:r>
              <a:rPr lang="en-US" sz="1200" dirty="0"/>
              <a:t> 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Opening hours: Monday – Friday </a:t>
            </a:r>
            <a:r>
              <a:rPr lang="en-US" sz="1200" dirty="0">
                <a:sym typeface="Wingdings" panose="05000000000000000000" pitchFamily="2" charset="2"/>
              </a:rPr>
              <a:t></a:t>
            </a:r>
            <a:r>
              <a:rPr lang="en-US" sz="1200" dirty="0"/>
              <a:t> 08:00 – 19:00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Full documentation: </a:t>
            </a:r>
            <a:r>
              <a:rPr lang="en-US" sz="1200" dirty="0">
                <a:hlinkClick r:id="rId3"/>
              </a:rPr>
              <a:t>https://tud.link/wtvyx5</a:t>
            </a:r>
            <a:endParaRPr lang="en-US" sz="12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de-DE" sz="12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DF68877-3845-AB7D-EBBD-590BC0566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07" y="1795546"/>
            <a:ext cx="7362132" cy="27342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105127E-67C7-0D0B-1546-B61A6038D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7492" y="982312"/>
            <a:ext cx="2755736" cy="1794314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3C5D038E-F48F-9B2B-2F3B-B78604C961FE}"/>
              </a:ext>
            </a:extLst>
          </p:cNvPr>
          <p:cNvCxnSpPr>
            <a:cxnSpLocks/>
          </p:cNvCxnSpPr>
          <p:nvPr/>
        </p:nvCxnSpPr>
        <p:spPr>
          <a:xfrm>
            <a:off x="5992434" y="1547118"/>
            <a:ext cx="2868853" cy="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ogen 10">
            <a:extLst>
              <a:ext uri="{FF2B5EF4-FFF2-40B4-BE49-F238E27FC236}">
                <a16:creationId xmlns:a16="http://schemas.microsoft.com/office/drawing/2014/main" id="{F7AC53BA-925D-4F44-B011-69AC003BCD9B}"/>
              </a:ext>
            </a:extLst>
          </p:cNvPr>
          <p:cNvSpPr/>
          <p:nvPr/>
        </p:nvSpPr>
        <p:spPr>
          <a:xfrm rot="5735233">
            <a:off x="7900456" y="2003964"/>
            <a:ext cx="1698536" cy="1736035"/>
          </a:xfrm>
          <a:prstGeom prst="arc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86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80CC1-EC63-ACC5-48B9-E82EA16E9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Basics - Use your user certificate for your emails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88D5F7C-F6A7-9222-ECF4-D3D7F9EDBA4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60" y="2896311"/>
            <a:ext cx="4717202" cy="1929534"/>
          </a:xfr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9175E8EB-6401-F49A-54C8-0C103B0B7238}"/>
              </a:ext>
            </a:extLst>
          </p:cNvPr>
          <p:cNvSpPr/>
          <p:nvPr/>
        </p:nvSpPr>
        <p:spPr>
          <a:xfrm>
            <a:off x="3031248" y="4690673"/>
            <a:ext cx="2163140" cy="1772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B4329EF6-67EB-0728-1837-2F77013395CE}"/>
              </a:ext>
            </a:extLst>
          </p:cNvPr>
          <p:cNvSpPr txBox="1">
            <a:spLocks/>
          </p:cNvSpPr>
          <p:nvPr/>
        </p:nvSpPr>
        <p:spPr>
          <a:xfrm>
            <a:off x="874711" y="1152000"/>
            <a:ext cx="10580688" cy="4344987"/>
          </a:xfrm>
          <a:prstGeom prst="rect">
            <a:avLst/>
          </a:prstGeom>
        </p:spPr>
        <p:txBody>
          <a:bodyPr/>
          <a:lstStyle>
            <a:lvl1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69" rtl="0" eaLnBrk="1" latinLnBrk="0" hangingPunct="1">
              <a:spcBef>
                <a:spcPts val="600"/>
              </a:spcBef>
              <a:buFont typeface="Open Sans" panose="020B0606030504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Char char="—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52000" indent="-144000" algn="l" defTabSz="914269" rtl="0" eaLnBrk="1" latinLnBrk="0" hangingPunct="1">
              <a:spcBef>
                <a:spcPts val="0"/>
              </a:spcBef>
              <a:buFont typeface="Open Sans" panose="020B0606030504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269" rtl="0" eaLnBrk="1" latinLnBrk="0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marR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52000" marR="0" indent="-252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 lang="de-DE" sz="14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52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–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96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After you have installed the certificate, you can select the certificate in your mail program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Importing the user certificate into: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Outlook: </a:t>
            </a:r>
            <a:r>
              <a:rPr lang="de-DE" sz="1400" dirty="0">
                <a:hlinkClick r:id="rId3"/>
              </a:rPr>
              <a:t>https://tud.link/m7xx9k</a:t>
            </a:r>
            <a:endParaRPr lang="en-US" sz="14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Thunderbird: </a:t>
            </a:r>
            <a:r>
              <a:rPr lang="de-DE" sz="1400" dirty="0">
                <a:hlinkClick r:id="rId4"/>
              </a:rPr>
              <a:t>https://tud.link/eb25ta</a:t>
            </a:r>
            <a:endParaRPr lang="de-DE" sz="1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Sets the e-mails to be signed automatically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The digital signature is displayed for the recipient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D499311-D2C1-A9AC-6D07-5ECA9D9C6A92}"/>
              </a:ext>
            </a:extLst>
          </p:cNvPr>
          <p:cNvSpPr txBox="1"/>
          <p:nvPr/>
        </p:nvSpPr>
        <p:spPr>
          <a:xfrm>
            <a:off x="8397135" y="5017916"/>
            <a:ext cx="1687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Thunderbird</a:t>
            </a:r>
            <a:endParaRPr lang="de-DE" sz="1400" dirty="0">
              <a:solidFill>
                <a:schemeClr val="accent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419EF6D-694A-84F9-44DD-1A306499FF9B}"/>
              </a:ext>
            </a:extLst>
          </p:cNvPr>
          <p:cNvSpPr txBox="1"/>
          <p:nvPr/>
        </p:nvSpPr>
        <p:spPr>
          <a:xfrm>
            <a:off x="2260503" y="5017916"/>
            <a:ext cx="1687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Outlook</a:t>
            </a:r>
            <a:endParaRPr lang="de-DE" sz="1400" dirty="0">
              <a:solidFill>
                <a:schemeClr val="accent1"/>
              </a:solidFill>
            </a:endParaRP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4D8E272-A65E-7273-895B-3AB67C797EBE}"/>
              </a:ext>
            </a:extLst>
          </p:cNvPr>
          <p:cNvGrpSpPr/>
          <p:nvPr/>
        </p:nvGrpSpPr>
        <p:grpSpPr>
          <a:xfrm>
            <a:off x="7438713" y="3435373"/>
            <a:ext cx="3604658" cy="1289022"/>
            <a:chOff x="7438713" y="2242683"/>
            <a:chExt cx="3604658" cy="1289022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ABB4489B-3D17-4EBE-E132-C3F1DDAFA5AD}"/>
                </a:ext>
              </a:extLst>
            </p:cNvPr>
            <p:cNvGrpSpPr/>
            <p:nvPr/>
          </p:nvGrpSpPr>
          <p:grpSpPr>
            <a:xfrm>
              <a:off x="7438713" y="2242683"/>
              <a:ext cx="3604658" cy="1289022"/>
              <a:chOff x="6291655" y="2417923"/>
              <a:chExt cx="3604658" cy="1289022"/>
            </a:xfrm>
          </p:grpSpPr>
          <p:pic>
            <p:nvPicPr>
              <p:cNvPr id="11" name="Grafik 10">
                <a:extLst>
                  <a:ext uri="{FF2B5EF4-FFF2-40B4-BE49-F238E27FC236}">
                    <a16:creationId xmlns:a16="http://schemas.microsoft.com/office/drawing/2014/main" id="{357962F9-5816-A723-51C9-6AA30962E4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1655" y="2417923"/>
                <a:ext cx="3604658" cy="1289022"/>
              </a:xfrm>
              <a:prstGeom prst="rect">
                <a:avLst/>
              </a:prstGeom>
            </p:spPr>
          </p:pic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0BB029E8-3ACC-7BD4-CFA6-51AB3D68CFE9}"/>
                  </a:ext>
                </a:extLst>
              </p:cNvPr>
              <p:cNvSpPr/>
              <p:nvPr/>
            </p:nvSpPr>
            <p:spPr>
              <a:xfrm>
                <a:off x="6323593" y="3291034"/>
                <a:ext cx="1620005" cy="137966"/>
              </a:xfrm>
              <a:prstGeom prst="rect">
                <a:avLst/>
              </a:prstGeom>
              <a:solidFill>
                <a:srgbClr val="27272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35DF262B-4F58-B6D6-043B-20F85699414A}"/>
                </a:ext>
              </a:extLst>
            </p:cNvPr>
            <p:cNvSpPr/>
            <p:nvPr/>
          </p:nvSpPr>
          <p:spPr>
            <a:xfrm>
              <a:off x="7655277" y="3360017"/>
              <a:ext cx="1620005" cy="137966"/>
            </a:xfrm>
            <a:prstGeom prst="rect">
              <a:avLst/>
            </a:prstGeom>
            <a:solidFill>
              <a:srgbClr val="27272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3" name="Ellipse 22">
            <a:extLst>
              <a:ext uri="{FF2B5EF4-FFF2-40B4-BE49-F238E27FC236}">
                <a16:creationId xmlns:a16="http://schemas.microsoft.com/office/drawing/2014/main" id="{DC54110C-C66F-507E-5299-723E8FE6FD49}"/>
              </a:ext>
            </a:extLst>
          </p:cNvPr>
          <p:cNvSpPr/>
          <p:nvPr/>
        </p:nvSpPr>
        <p:spPr>
          <a:xfrm>
            <a:off x="5062525" y="3075373"/>
            <a:ext cx="720000" cy="7200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253D9D0B-A017-8869-49E7-E4CE575399AC}"/>
              </a:ext>
            </a:extLst>
          </p:cNvPr>
          <p:cNvSpPr/>
          <p:nvPr/>
        </p:nvSpPr>
        <p:spPr>
          <a:xfrm>
            <a:off x="10323371" y="4261690"/>
            <a:ext cx="720000" cy="7200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28AE81FA-F692-B126-56CE-1FD1DA960129}"/>
              </a:ext>
            </a:extLst>
          </p:cNvPr>
          <p:cNvSpPr/>
          <p:nvPr/>
        </p:nvSpPr>
        <p:spPr>
          <a:xfrm>
            <a:off x="-44310" y="5706000"/>
            <a:ext cx="12280620" cy="3786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2000" lvl="2" algn="ctr"/>
            <a:r>
              <a:rPr lang="en-US" dirty="0">
                <a:solidFill>
                  <a:schemeClr val="bg2"/>
                </a:solidFill>
              </a:rPr>
              <a:t>Everybody should use the digital signature!</a:t>
            </a:r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569B9E42-F995-6D62-B091-D3BFA860AD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3829" y="1495318"/>
            <a:ext cx="3459542" cy="1304608"/>
          </a:xfrm>
          <a:prstGeom prst="rect">
            <a:avLst/>
          </a:prstGeom>
        </p:spPr>
      </p:pic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D4C4FA2A-324D-74BC-3768-AE87D5482D9E}"/>
              </a:ext>
            </a:extLst>
          </p:cNvPr>
          <p:cNvCxnSpPr>
            <a:cxnSpLocks/>
          </p:cNvCxnSpPr>
          <p:nvPr/>
        </p:nvCxnSpPr>
        <p:spPr>
          <a:xfrm>
            <a:off x="4879252" y="2311327"/>
            <a:ext cx="2515461" cy="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DD6925A9-CB7C-3D3A-F248-8A479E390BBC}"/>
              </a:ext>
            </a:extLst>
          </p:cNvPr>
          <p:cNvSpPr/>
          <p:nvPr/>
        </p:nvSpPr>
        <p:spPr>
          <a:xfrm>
            <a:off x="8715513" y="2398643"/>
            <a:ext cx="852557" cy="2341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02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DB324B-7B4E-E54C-92CC-98E361A30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Basics – Email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9ACEED-F9E0-FB07-6EFC-1A9DC1EF9E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152000"/>
            <a:ext cx="9598593" cy="43449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Email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In Browser: </a:t>
            </a:r>
            <a:r>
              <a:rPr lang="en-US" sz="1400" dirty="0">
                <a:hlinkClick r:id="rId2"/>
              </a:rPr>
              <a:t>https://msx.tu-dresden.de</a:t>
            </a:r>
            <a:endParaRPr lang="en-US" sz="14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Setup instructions for email clients:</a:t>
            </a:r>
          </a:p>
          <a:p>
            <a:pPr lvl="2" indent="0">
              <a:buNone/>
            </a:pPr>
            <a:r>
              <a:rPr lang="en-US" sz="1400" dirty="0">
                <a:sym typeface="Wingdings" panose="05000000000000000000" pitchFamily="2" charset="2"/>
              </a:rPr>
              <a:t>	 Outlook: </a:t>
            </a:r>
            <a:r>
              <a:rPr lang="de-DE" sz="1400" dirty="0">
                <a:hlinkClick r:id="rId3"/>
              </a:rPr>
              <a:t>https://tud.link/k43h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b="1" dirty="0"/>
              <a:t>Windows</a:t>
            </a:r>
            <a:r>
              <a:rPr lang="de-DE" sz="1400" dirty="0"/>
              <a:t> and </a:t>
            </a:r>
            <a:r>
              <a:rPr lang="de-DE" sz="1400" dirty="0">
                <a:hlinkClick r:id="rId4"/>
              </a:rPr>
              <a:t>https://tud.link/8gfu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b="1" dirty="0"/>
              <a:t>MacOS</a:t>
            </a:r>
          </a:p>
          <a:p>
            <a:pPr lvl="2" indent="0">
              <a:buNone/>
            </a:pPr>
            <a:r>
              <a:rPr lang="de-DE" sz="1400" dirty="0">
                <a:sym typeface="Wingdings" panose="05000000000000000000" pitchFamily="2" charset="2"/>
              </a:rPr>
              <a:t>	 Thunderbird: </a:t>
            </a:r>
            <a:r>
              <a:rPr lang="de-DE" sz="1400" dirty="0">
                <a:hlinkClick r:id="rId5"/>
              </a:rPr>
              <a:t>https://tud.link/8wpk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b="1" dirty="0"/>
              <a:t>Windows, MacOS, Linux</a:t>
            </a:r>
          </a:p>
          <a:p>
            <a:pPr lvl="2" indent="0">
              <a:buNone/>
            </a:pPr>
            <a:r>
              <a:rPr lang="de-DE" sz="1400" dirty="0"/>
              <a:t>	</a:t>
            </a:r>
            <a:r>
              <a:rPr lang="de-DE" sz="1400" dirty="0">
                <a:sym typeface="Wingdings" panose="05000000000000000000" pitchFamily="2" charset="2"/>
              </a:rPr>
              <a:t> Apple Mail: </a:t>
            </a:r>
            <a:r>
              <a:rPr lang="de-DE" sz="1400" dirty="0">
                <a:hlinkClick r:id="rId6"/>
              </a:rPr>
              <a:t>https://tud.link/7jpf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b="1" dirty="0"/>
              <a:t>MacOS</a:t>
            </a:r>
            <a:r>
              <a:rPr lang="de-DE" sz="1400" dirty="0"/>
              <a:t> and </a:t>
            </a:r>
            <a:r>
              <a:rPr lang="de-DE" sz="1400" dirty="0">
                <a:hlinkClick r:id="rId7"/>
              </a:rPr>
              <a:t>https://tud.link/nhcq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b="1" dirty="0"/>
              <a:t>iOS/</a:t>
            </a:r>
            <a:r>
              <a:rPr lang="de-DE" sz="1400" b="1" dirty="0" err="1"/>
              <a:t>iPadOS</a:t>
            </a:r>
            <a:endParaRPr lang="de-DE" sz="1400" b="1" dirty="0"/>
          </a:p>
          <a:p>
            <a:pPr lvl="2" indent="0">
              <a:buNone/>
            </a:pPr>
            <a:r>
              <a:rPr lang="de-DE" sz="1400" dirty="0">
                <a:sym typeface="Wingdings" panose="05000000000000000000" pitchFamily="2" charset="2"/>
              </a:rPr>
              <a:t>	 Gmail: </a:t>
            </a:r>
            <a:r>
              <a:rPr lang="de-DE" sz="1400" dirty="0">
                <a:hlinkClick r:id="rId8"/>
              </a:rPr>
              <a:t>https://tud.link/15t4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for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b="1" dirty="0">
                <a:sym typeface="Wingdings" panose="05000000000000000000" pitchFamily="2" charset="2"/>
              </a:rPr>
              <a:t>Android</a:t>
            </a:r>
            <a:endParaRPr lang="de-DE" sz="14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Please setup your signature according to your affiliation</a:t>
            </a:r>
          </a:p>
          <a:p>
            <a:pPr lvl="2" indent="0">
              <a:buNone/>
            </a:pPr>
            <a:r>
              <a:rPr lang="en-US" sz="1400" dirty="0">
                <a:sym typeface="Wingdings" panose="05000000000000000000" pitchFamily="2" charset="2"/>
              </a:rPr>
              <a:t>	 Template example:</a:t>
            </a:r>
          </a:p>
          <a:p>
            <a:pPr lvl="2" indent="0">
              <a:buNone/>
            </a:pPr>
            <a:r>
              <a:rPr lang="en-US" sz="1400" dirty="0">
                <a:sym typeface="Wingdings" panose="05000000000000000000" pitchFamily="2" charset="2"/>
              </a:rPr>
              <a:t>		</a:t>
            </a:r>
            <a:r>
              <a:rPr lang="en-US" sz="1400" dirty="0" err="1">
                <a:sym typeface="Wingdings" panose="05000000000000000000" pitchFamily="2" charset="2"/>
              </a:rPr>
              <a:t>Your_title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Your_name</a:t>
            </a:r>
            <a:endParaRPr lang="en-US" sz="1400" dirty="0">
              <a:sym typeface="Wingdings" panose="05000000000000000000" pitchFamily="2" charset="2"/>
            </a:endParaRPr>
          </a:p>
          <a:p>
            <a:pPr lvl="1"/>
            <a:r>
              <a:rPr lang="en-US" sz="1400" dirty="0"/>
              <a:t>		TUD Dresden University of Technology</a:t>
            </a:r>
            <a:br>
              <a:rPr lang="en-US" sz="1400" dirty="0"/>
            </a:br>
            <a:r>
              <a:rPr lang="en-US" sz="1400" dirty="0"/>
              <a:t>		Faculty of Mechanical Science and Engineering</a:t>
            </a:r>
            <a:br>
              <a:rPr lang="en-US" sz="1400" dirty="0"/>
            </a:br>
            <a:r>
              <a:rPr lang="en-US" sz="1400" dirty="0"/>
              <a:t>		Institute of Materials Science</a:t>
            </a:r>
            <a:br>
              <a:rPr lang="en-US" sz="1400" dirty="0"/>
            </a:br>
            <a:r>
              <a:rPr lang="en-US" sz="1400" dirty="0"/>
              <a:t>		Chair of Materials Science and Nanotechnology</a:t>
            </a:r>
          </a:p>
          <a:p>
            <a:pPr lvl="1"/>
            <a:r>
              <a:rPr lang="en-US" sz="1400" dirty="0"/>
              <a:t>		Phone: +49 (0) 351 463-XYZ</a:t>
            </a:r>
            <a:br>
              <a:rPr lang="en-US" sz="1400" dirty="0"/>
            </a:br>
            <a:r>
              <a:rPr lang="en-US" sz="1400" dirty="0"/>
              <a:t>		www.nano.tu-dresden.de </a:t>
            </a:r>
          </a:p>
          <a:p>
            <a:pPr lvl="1"/>
            <a:endParaRPr lang="en-US" sz="1400" i="1" dirty="0"/>
          </a:p>
        </p:txBody>
      </p:sp>
      <p:pic>
        <p:nvPicPr>
          <p:cNvPr id="5" name="Grafik 4" descr="Ein Bild, das Schuhwerk, Kleidung, Screenshot, Person enthält.&#10;&#10;Automatisch generierte Beschreibung">
            <a:extLst>
              <a:ext uri="{FF2B5EF4-FFF2-40B4-BE49-F238E27FC236}">
                <a16:creationId xmlns:a16="http://schemas.microsoft.com/office/drawing/2014/main" id="{3BA242DC-D3F2-9E68-950A-6E209BDF2C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597" y="1030288"/>
            <a:ext cx="2471414" cy="247141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DB25C46-5504-9376-E969-5857893797F7}"/>
              </a:ext>
            </a:extLst>
          </p:cNvPr>
          <p:cNvSpPr txBox="1"/>
          <p:nvPr/>
        </p:nvSpPr>
        <p:spPr>
          <a:xfrm>
            <a:off x="9725745" y="5900794"/>
            <a:ext cx="276253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 </a:t>
            </a:r>
            <a:r>
              <a:rPr lang="it-IT" sz="800" dirty="0"/>
              <a:t>DALL-E: https://chat.openai.com</a:t>
            </a:r>
            <a:endParaRPr lang="de-DE" sz="8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98804D-8878-DE6F-FE75-6D2478981128}"/>
              </a:ext>
            </a:extLst>
          </p:cNvPr>
          <p:cNvSpPr txBox="1"/>
          <p:nvPr/>
        </p:nvSpPr>
        <p:spPr>
          <a:xfrm>
            <a:off x="11455399" y="3501702"/>
            <a:ext cx="39844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1951240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DB324B-7B4E-E54C-92CC-98E361A30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Communication and collaboration – Video Calls and Chats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9ACEED-F9E0-FB07-6EFC-1A9DC1EF9E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152000"/>
            <a:ext cx="5655791" cy="43449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Zoom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Click „Sign in“ at </a:t>
            </a:r>
            <a:r>
              <a:rPr lang="en-US" sz="1400" dirty="0">
                <a:hlinkClick r:id="rId2"/>
              </a:rPr>
              <a:t>https://tu-dresden.zoom.us/</a:t>
            </a:r>
            <a:endParaRPr lang="en-US" sz="14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Create your personal link for your own Zoom room</a:t>
            </a:r>
          </a:p>
          <a:p>
            <a:pPr lvl="2" indent="0">
              <a:buNone/>
            </a:pPr>
            <a:r>
              <a:rPr lang="en-US" sz="1400" dirty="0"/>
              <a:t>	 </a:t>
            </a:r>
            <a:r>
              <a:rPr lang="en-US" sz="1400" b="1" dirty="0">
                <a:hlinkClick r:id="rId3"/>
              </a:rPr>
              <a:t>https://tu-dresden.zoom-x.de/my/</a:t>
            </a:r>
            <a:r>
              <a:rPr lang="en-US" sz="1400" b="1" i="1" dirty="0">
                <a:hlinkClick r:id="rId3"/>
              </a:rPr>
              <a:t>Your_Name</a:t>
            </a:r>
            <a:br>
              <a:rPr lang="en-US" sz="1400" i="1" dirty="0"/>
            </a:br>
            <a:r>
              <a:rPr lang="en-US" sz="1400" i="1" dirty="0"/>
              <a:t>	(Left menu on „Meetings“ </a:t>
            </a:r>
            <a:r>
              <a:rPr lang="en-US" sz="1400" i="1" dirty="0">
                <a:sym typeface="Wingdings" panose="05000000000000000000" pitchFamily="2" charset="2"/>
              </a:rPr>
              <a:t> „Private room“)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You can sign in with your ZIH-Login if you click on</a:t>
            </a:r>
            <a:r>
              <a:rPr lang="en-US" sz="1400" i="1" dirty="0">
                <a:sym typeface="Wingdings" panose="05000000000000000000" pitchFamily="2" charset="2"/>
              </a:rPr>
              <a:t> SSO </a:t>
            </a:r>
            <a:r>
              <a:rPr lang="en-US" sz="1400" dirty="0">
                <a:sym typeface="Wingdings" panose="05000000000000000000" pitchFamily="2" charset="2"/>
              </a:rPr>
              <a:t>and type</a:t>
            </a:r>
            <a:r>
              <a:rPr lang="en-US" sz="1400" i="1" dirty="0">
                <a:sym typeface="Wingdings" panose="05000000000000000000" pitchFamily="2" charset="2"/>
              </a:rPr>
              <a:t> </a:t>
            </a:r>
            <a:r>
              <a:rPr lang="en-US" sz="1400" i="1" dirty="0" err="1">
                <a:sym typeface="Wingdings" panose="05000000000000000000" pitchFamily="2" charset="2"/>
              </a:rPr>
              <a:t>tu-dresden</a:t>
            </a:r>
            <a:r>
              <a:rPr lang="en-US" sz="1400" dirty="0">
                <a:sym typeface="Wingdings" panose="05000000000000000000" pitchFamily="2" charset="2"/>
              </a:rPr>
              <a:t> in the appeared text field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400" dirty="0">
              <a:sym typeface="Wingdings" panose="05000000000000000000" pitchFamily="2" charset="2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ym typeface="Wingdings" panose="05000000000000000000" pitchFamily="2" charset="2"/>
              </a:rPr>
              <a:t>BigBlueButton</a:t>
            </a:r>
            <a:endParaRPr lang="en-US" sz="1400" b="1" dirty="0">
              <a:sym typeface="Wingdings" panose="05000000000000000000" pitchFamily="2" charset="2"/>
            </a:endParaRP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  <a:hlinkClick r:id="rId4"/>
              </a:rPr>
              <a:t>https://bbb.tu-dresden.de/</a:t>
            </a:r>
            <a:endParaRPr lang="en-US" sz="1400" dirty="0">
              <a:sym typeface="Wingdings" panose="05000000000000000000" pitchFamily="2" charset="2"/>
            </a:endParaRPr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400" i="1" dirty="0">
              <a:sym typeface="Wingdings" panose="05000000000000000000" pitchFamily="2" charset="2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Matrix-Chat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Chat for internal communication with students or colleagues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Chat rooms, personal chats etc.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hlinkClick r:id="rId5"/>
              </a:rPr>
              <a:t>https://matrix.tu-dresden.de</a:t>
            </a:r>
            <a:endParaRPr lang="en-US" sz="1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400" i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7276098-186E-447D-8096-6ED05E5729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9647" y="1030288"/>
            <a:ext cx="5014194" cy="37672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9421A08B-F2DA-030A-E334-C357777AD164}"/>
              </a:ext>
            </a:extLst>
          </p:cNvPr>
          <p:cNvSpPr/>
          <p:nvPr/>
        </p:nvSpPr>
        <p:spPr>
          <a:xfrm>
            <a:off x="7907735" y="3508295"/>
            <a:ext cx="720000" cy="720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E68B9EB7-2E9C-EFE0-C445-A249DE973B2C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5943600" y="3168316"/>
            <a:ext cx="2069577" cy="445421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73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DEE5E-87E5-AF9F-BD27-5AB8B7668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en-US" dirty="0"/>
              <a:t>Communication and collaboration</a:t>
            </a:r>
            <a:r>
              <a:rPr lang="de-DE" dirty="0"/>
              <a:t> – Writing </a:t>
            </a:r>
            <a:r>
              <a:rPr lang="de-DE" dirty="0" err="1"/>
              <a:t>article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EFB8B32-DEDF-BD74-1AB0-94ECCD70BFE6}"/>
              </a:ext>
            </a:extLst>
          </p:cNvPr>
          <p:cNvSpPr/>
          <p:nvPr/>
        </p:nvSpPr>
        <p:spPr>
          <a:xfrm>
            <a:off x="7033225" y="3787627"/>
            <a:ext cx="2139041" cy="208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4865795-B08E-555D-1A09-62751E3ADB54}"/>
              </a:ext>
            </a:extLst>
          </p:cNvPr>
          <p:cNvSpPr txBox="1">
            <a:spLocks/>
          </p:cNvSpPr>
          <p:nvPr/>
        </p:nvSpPr>
        <p:spPr>
          <a:xfrm>
            <a:off x="874711" y="1152000"/>
            <a:ext cx="10580688" cy="434498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69" rtl="0" eaLnBrk="1" latinLnBrk="0" hangingPunct="1">
              <a:spcBef>
                <a:spcPts val="600"/>
              </a:spcBef>
              <a:buFont typeface="Open Sans" panose="020B0606030504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Char char="—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52000" indent="-144000" algn="l" defTabSz="914269" rtl="0" eaLnBrk="1" latinLnBrk="0" hangingPunct="1">
              <a:spcBef>
                <a:spcPts val="0"/>
              </a:spcBef>
              <a:buFont typeface="Open Sans" panose="020B0606030504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269" rtl="0" eaLnBrk="1" latinLnBrk="0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marR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52000" marR="0" indent="-252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 lang="de-DE" sz="14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52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–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96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 err="1"/>
              <a:t>Sharepoint</a:t>
            </a:r>
            <a:r>
              <a:rPr lang="de-DE" sz="1400" dirty="0"/>
              <a:t> (Word, </a:t>
            </a:r>
            <a:r>
              <a:rPr lang="de-DE" sz="1400" dirty="0" err="1"/>
              <a:t>Powerpoint</a:t>
            </a:r>
            <a:r>
              <a:rPr lang="de-DE" sz="1400" dirty="0"/>
              <a:t> etc.):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https://selfservice.tu-dresden.de/services/258944/</a:t>
            </a:r>
            <a:endParaRPr lang="de-DE" sz="1400" b="0" dirty="0"/>
          </a:p>
          <a:p>
            <a:r>
              <a:rPr lang="de-DE" sz="1400" dirty="0" err="1"/>
              <a:t>ShareLatex</a:t>
            </a:r>
            <a:r>
              <a:rPr lang="de-DE" sz="1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equivalent to Overleaf, but can be used without restrictions</a:t>
            </a:r>
            <a:endParaRPr lang="de-DE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hlinkClick r:id="rId3"/>
              </a:rPr>
              <a:t>https://tex.zih.tu-dresden.de/</a:t>
            </a:r>
            <a:endParaRPr lang="de-DE" sz="1400" b="0" dirty="0"/>
          </a:p>
          <a:p>
            <a:endParaRPr lang="de-DE" b="0" dirty="0"/>
          </a:p>
          <a:p>
            <a:endParaRPr lang="de-DE" b="0" dirty="0"/>
          </a:p>
          <a:p>
            <a:endParaRPr lang="de-DE" b="0" dirty="0"/>
          </a:p>
        </p:txBody>
      </p:sp>
      <p:pic>
        <p:nvPicPr>
          <p:cNvPr id="9" name="Grafik 8" descr="Ein Bild, das Rechteck, Symbol, Grafiken, Screenshot enthält.&#10;&#10;Automatisch generierte Beschreibung">
            <a:extLst>
              <a:ext uri="{FF2B5EF4-FFF2-40B4-BE49-F238E27FC236}">
                <a16:creationId xmlns:a16="http://schemas.microsoft.com/office/drawing/2014/main" id="{0FB52EE3-E65F-564A-3EFD-38DFB7C62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831" y="934699"/>
            <a:ext cx="511336" cy="511336"/>
          </a:xfrm>
          <a:prstGeom prst="rect">
            <a:avLst/>
          </a:prstGeom>
        </p:spPr>
      </p:pic>
      <p:pic>
        <p:nvPicPr>
          <p:cNvPr id="11" name="Grafik 10" descr="Ein Bild, das Screenshot, Grafiken, Schrift, Logo enthält.&#10;&#10;Automatisch generierte Beschreibung">
            <a:extLst>
              <a:ext uri="{FF2B5EF4-FFF2-40B4-BE49-F238E27FC236}">
                <a16:creationId xmlns:a16="http://schemas.microsoft.com/office/drawing/2014/main" id="{09EA7EC2-57F0-B41A-E486-669CFED01F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101" y="931930"/>
            <a:ext cx="541798" cy="511336"/>
          </a:xfrm>
          <a:prstGeom prst="rect">
            <a:avLst/>
          </a:prstGeom>
        </p:spPr>
      </p:pic>
      <p:pic>
        <p:nvPicPr>
          <p:cNvPr id="13" name="Grafik 12" descr="Ein Bild, das Grafiken, Schrift, Symbol, Logo enthält.&#10;&#10;Automatisch generierte Beschreibung">
            <a:extLst>
              <a:ext uri="{FF2B5EF4-FFF2-40B4-BE49-F238E27FC236}">
                <a16:creationId xmlns:a16="http://schemas.microsoft.com/office/drawing/2014/main" id="{B4C97F12-A64B-1E2F-7BD5-1924E1DEE3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98" y="931930"/>
            <a:ext cx="563270" cy="511336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82172983-C4C8-197C-A8EB-991F7E312B86}"/>
              </a:ext>
            </a:extLst>
          </p:cNvPr>
          <p:cNvSpPr txBox="1"/>
          <p:nvPr/>
        </p:nvSpPr>
        <p:spPr>
          <a:xfrm>
            <a:off x="6393122" y="1253291"/>
            <a:ext cx="39844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B173C5A-6912-3C05-B7AE-5F9B5652C4EE}"/>
              </a:ext>
            </a:extLst>
          </p:cNvPr>
          <p:cNvSpPr txBox="1"/>
          <p:nvPr/>
        </p:nvSpPr>
        <p:spPr>
          <a:xfrm>
            <a:off x="10495722" y="5947126"/>
            <a:ext cx="16635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 https://de.wikipedia.org/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A5A960E-7B70-EDA8-FEE9-1E91794E2E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34972"/>
          <a:stretch/>
        </p:blipFill>
        <p:spPr>
          <a:xfrm>
            <a:off x="810452" y="3234523"/>
            <a:ext cx="3866338" cy="216353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D8B5780-1DD2-D491-0B12-068A4BC3F4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7896" y="3226576"/>
            <a:ext cx="3189356" cy="224504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F5606AC-C9FE-84A9-C28B-509CF92B683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16353"/>
          <a:stretch/>
        </p:blipFill>
        <p:spPr>
          <a:xfrm>
            <a:off x="4676790" y="3226576"/>
            <a:ext cx="3831106" cy="206513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7A29408-7248-E602-F7A8-DEA3890E4F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9742" y="701861"/>
            <a:ext cx="2191960" cy="23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596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heme/theme1.xml><?xml version="1.0" encoding="utf-8"?>
<a:theme xmlns:a="http://schemas.openxmlformats.org/drawingml/2006/main" name="TUD_2018_16zu9">
  <a:themeElements>
    <a:clrScheme name="TUD_2021-08_grün">
      <a:dk1>
        <a:srgbClr val="000000"/>
      </a:dk1>
      <a:lt1>
        <a:sysClr val="window" lastClr="FFFFFF"/>
      </a:lt1>
      <a:dk2>
        <a:srgbClr val="727277"/>
      </a:dk2>
      <a:lt2>
        <a:srgbClr val="FFFFFF"/>
      </a:lt2>
      <a:accent1>
        <a:srgbClr val="00305D"/>
      </a:accent1>
      <a:accent2>
        <a:srgbClr val="0069B4"/>
      </a:accent2>
      <a:accent3>
        <a:srgbClr val="009FE3"/>
      </a:accent3>
      <a:accent4>
        <a:srgbClr val="008244"/>
      </a:accent4>
      <a:accent5>
        <a:srgbClr val="65B32E"/>
      </a:accent5>
      <a:accent6>
        <a:srgbClr val="94C356"/>
      </a:accent6>
      <a:hlink>
        <a:srgbClr val="0069B4"/>
      </a:hlink>
      <a:folHlink>
        <a:srgbClr val="009FE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.06_TUD_PPT_16zu9_Vorlage.potx" id="{294745C1-E1BC-44C1-8C9D-B4CB23BDF171}" vid="{41010231-A741-4371-A565-9EF1890B637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2094</Words>
  <Application>Microsoft Office PowerPoint</Application>
  <PresentationFormat>Breitbild</PresentationFormat>
  <Paragraphs>270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Open Sans</vt:lpstr>
      <vt:lpstr>Symbol</vt:lpstr>
      <vt:lpstr>Wingdings</vt:lpstr>
      <vt:lpstr>TUD_2018_16zu9</vt:lpstr>
      <vt:lpstr>PMN IT Information Event</vt:lpstr>
      <vt:lpstr>General information – IT administration</vt:lpstr>
      <vt:lpstr>General information - Website of our Chair</vt:lpstr>
      <vt:lpstr>PowerPoint-Präsentation</vt:lpstr>
      <vt:lpstr>1. Basics - Your digital ID at TU Dresden (user certificate)</vt:lpstr>
      <vt:lpstr>1. Basics - Use your user certificate for your emails</vt:lpstr>
      <vt:lpstr>1. Basics – Email</vt:lpstr>
      <vt:lpstr>2. Communication and collaboration – Video Calls and Chats</vt:lpstr>
      <vt:lpstr>2. Communication and collaboration – Writing article</vt:lpstr>
      <vt:lpstr>3. Data storage – Overview</vt:lpstr>
      <vt:lpstr>3. Data storage – Which group drives are available at the chair?</vt:lpstr>
      <vt:lpstr>3. Data storages – Share your data easily</vt:lpstr>
      <vt:lpstr>4. Software – Useful Tools</vt:lpstr>
      <vt:lpstr>4. Software – Be Careful</vt:lpstr>
      <vt:lpstr>5. Workstations and Server – Powerful Hardware</vt:lpstr>
      <vt:lpstr>5. Workstations and Server – First Steps</vt:lpstr>
      <vt:lpstr>6. Security and Network – Scam Emails  </vt:lpstr>
      <vt:lpstr>6. Security and Network – Stay connected with TU Dresden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Steffen Kampmann</dc:creator>
  <cp:lastModifiedBy>766797db, a88f8cc2</cp:lastModifiedBy>
  <cp:revision>378</cp:revision>
  <dcterms:created xsi:type="dcterms:W3CDTF">2023-03-09T12:02:13Z</dcterms:created>
  <dcterms:modified xsi:type="dcterms:W3CDTF">2024-10-24T14:27:54Z</dcterms:modified>
</cp:coreProperties>
</file>