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1" r:id="rId3"/>
    <p:sldId id="303" r:id="rId4"/>
    <p:sldId id="312" r:id="rId5"/>
    <p:sldId id="324" r:id="rId6"/>
    <p:sldId id="317" r:id="rId7"/>
    <p:sldId id="320" r:id="rId8"/>
    <p:sldId id="297" r:id="rId9"/>
    <p:sldId id="308" r:id="rId10"/>
    <p:sldId id="328" r:id="rId11"/>
    <p:sldId id="329" r:id="rId12"/>
    <p:sldId id="330" r:id="rId13"/>
    <p:sldId id="310" r:id="rId14"/>
    <p:sldId id="321" r:id="rId15"/>
    <p:sldId id="291" r:id="rId16"/>
    <p:sldId id="319" r:id="rId17"/>
    <p:sldId id="325" r:id="rId18"/>
    <p:sldId id="311" r:id="rId19"/>
    <p:sldId id="299" r:id="rId20"/>
    <p:sldId id="306" r:id="rId21"/>
    <p:sldId id="307" r:id="rId22"/>
    <p:sldId id="326" r:id="rId23"/>
    <p:sldId id="301" r:id="rId24"/>
    <p:sldId id="327" r:id="rId25"/>
    <p:sldId id="309" r:id="rId26"/>
    <p:sldId id="305" r:id="rId27"/>
    <p:sldId id="322" r:id="rId28"/>
    <p:sldId id="332" r:id="rId29"/>
    <p:sldId id="30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7272A"/>
    <a:srgbClr val="FFFFFF"/>
    <a:srgbClr val="EA7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Information Event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</a:t>
            </a:r>
            <a:r>
              <a:rPr lang="en-US" sz="800" noProof="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Kampmann</a:t>
            </a: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Li Chen, Lukas </a:t>
            </a:r>
            <a:r>
              <a:rPr lang="en-US" sz="800" noProof="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Volkmer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17.04.2025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432319" y="6311110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otrs/public.pl?Action=PublicFAQZoom;ItemID=1056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selfservice.tu-dresden.de/services/telephone/telephone-number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tud.link/kv5vk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software-licenses/microsoft-365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microsoft.com/de-de/microsoft-teams/download-app?market=d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selfservice.tu-dresden.de/services/sharepoin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wlan/guests" TargetMode="External"/><Relationship Id="rId2" Type="http://schemas.openxmlformats.org/officeDocument/2006/relationships/hyperlink" Target="https://selfservice.tu-dresden.de/services/guest-login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jpeg"/><Relationship Id="rId16" Type="http://schemas.openxmlformats.org/officeDocument/2006/relationships/hyperlink" Target="https://tud.link/y72uz6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hyperlink" Target="https://tud.link/k48k1a" TargetMode="External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hyperlink" Target="https://opara.zih.tu-dresden.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\\vs-grp08.zih.tu-dresden.de\pmnnano" TargetMode="External"/><Relationship Id="rId2" Type="http://schemas.openxmlformats.org/officeDocument/2006/relationships/hyperlink" Target="file:///\\vs-grp02.zih.tu-dresden.de\pmana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file:///\\vs-grp07.zih.tu-dresden.de\pmnraw" TargetMode="External"/><Relationship Id="rId5" Type="http://schemas.openxmlformats.org/officeDocument/2006/relationships/hyperlink" Target="file:///\\vs-grp08.zih.tu-dresden.de\pmnnst" TargetMode="External"/><Relationship Id="rId4" Type="http://schemas.openxmlformats.org/officeDocument/2006/relationships/hyperlink" Target="file:///\\vs-sec-smb3.zih.tu-dresden.de\pmnen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file:///\\vs-grp02.zih.tu-dresden.de\pmana" TargetMode="Externa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7u6kbt" TargetMode="External"/><Relationship Id="rId13" Type="http://schemas.openxmlformats.org/officeDocument/2006/relationships/image" Target="../media/image54.png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tud.link/pmx21m" TargetMode="External"/><Relationship Id="rId12" Type="http://schemas.openxmlformats.org/officeDocument/2006/relationships/image" Target="../media/image53.png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home.sophos.com/en-us/employee" TargetMode="External"/><Relationship Id="rId11" Type="http://schemas.openxmlformats.org/officeDocument/2006/relationships/hyperlink" Target="https://tud.link/xn1o" TargetMode="External"/><Relationship Id="rId5" Type="http://schemas.openxmlformats.org/officeDocument/2006/relationships/hyperlink" Target="https://de.mathworks.com/academia/tah-portal/tu-dresden-40758619.html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s://tud.link/h928" TargetMode="External"/><Relationship Id="rId9" Type="http://schemas.openxmlformats.org/officeDocument/2006/relationships/hyperlink" Target="https://tud.link/jrqhv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55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57.png"/><Relationship Id="rId5" Type="http://schemas.openxmlformats.org/officeDocument/2006/relationships/hyperlink" Target="https://tu-dresden.de/" TargetMode="External"/><Relationship Id="rId4" Type="http://schemas.openxmlformats.org/officeDocument/2006/relationships/hyperlink" Target="https://chat.openai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hyperlink" Target="https://nano.tu-dresden.de/shared/1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eduvpn.org/client-apps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passwords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.tu-dresden.de/shared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ano.tu-dresden.de/shared/27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faq.tickets.tu-dresden.de/" TargetMode="External"/><Relationship Id="rId5" Type="http://schemas.openxmlformats.org/officeDocument/2006/relationships/hyperlink" Target="https://faq.tickets.tu-dresden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d.link/wtvyx5" TargetMode="External"/><Relationship Id="rId2" Type="http://schemas.openxmlformats.org/officeDocument/2006/relationships/hyperlink" Target="https://navigator.tu-dresden.de/etplan/apb/00/raum/542100.2480?language=en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ud.link/m7xx9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tud.link/eb25t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hyperlink" Target="https://matrix.tu-dresden.de/" TargetMode="External"/><Relationship Id="rId4" Type="http://schemas.openxmlformats.org/officeDocument/2006/relationships/hyperlink" Target="https://bbb.tu-dresden.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7" y="2852116"/>
            <a:ext cx="7126985" cy="246221"/>
          </a:xfrm>
        </p:spPr>
        <p:txBody>
          <a:bodyPr/>
          <a:lstStyle/>
          <a:p>
            <a:r>
              <a:rPr lang="de-DE" dirty="0"/>
              <a:t>Dipl.-Ing. Steffen Kampmann, Dipl.-Ing. Li Chen, M. Sc. Lukas Volkmer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155221" cy="492443"/>
          </a:xfrm>
        </p:spPr>
        <p:txBody>
          <a:bodyPr/>
          <a:lstStyle/>
          <a:p>
            <a:r>
              <a:rPr lang="en-US" dirty="0"/>
              <a:t>PMN IT Information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7" y="3138045"/>
            <a:ext cx="5768573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882771" y="5808756"/>
            <a:ext cx="8517254" cy="215444"/>
          </a:xfrm>
        </p:spPr>
        <p:txBody>
          <a:bodyPr/>
          <a:lstStyle/>
          <a:p>
            <a:r>
              <a:rPr lang="de-DE" sz="1400" b="1" dirty="0"/>
              <a:t>Contact:</a:t>
            </a:r>
            <a:r>
              <a:rPr lang="de-DE" sz="1400" dirty="0"/>
              <a:t> steffen.kampmann@tu-dresden.de, li.chen2@tu-dresden.de, lukas.volkmer@tu-dresden.de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25463-80F2-60A8-F2DE-D184446DB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2065424" cy="246221"/>
          </a:xfrm>
        </p:spPr>
        <p:txBody>
          <a:bodyPr/>
          <a:lstStyle/>
          <a:p>
            <a:r>
              <a:rPr lang="de-DE" dirty="0"/>
              <a:t>Dresden, 17.04.2025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Communication and collaboration – Office phone </a:t>
            </a:r>
            <a:r>
              <a:rPr lang="en-US" dirty="0">
                <a:sym typeface="Wingdings" panose="05000000000000000000" pitchFamily="2" charset="2"/>
              </a:rPr>
              <a:t> Softphone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833658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Check if the assignment of you phone number to your office phone is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hlinkClick r:id="rId2"/>
              </a:rPr>
              <a:t>https://selfservice.tu-dresden.de/services/telephone/telephone-numbers/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Download software: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>
                <a:hlinkClick r:id="rId3"/>
              </a:rPr>
              <a:t>https://faq.tickets.tu-dresden.de/otrs/public.pl?Action=PublicFAQZoom;ItemID=1056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Log in with your email address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More FAQ articles: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>
                <a:hlinkClick r:id="rId4"/>
              </a:rPr>
              <a:t>https://tud.link/kv5vkt</a:t>
            </a:r>
            <a:endParaRPr lang="en-US" sz="1400" b="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2AB9F-4430-FD1A-16AA-DF2207766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11" y="2187290"/>
            <a:ext cx="6386320" cy="2040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90297-91A4-428C-0C4E-30EC62AF0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369" y="2522416"/>
            <a:ext cx="2137560" cy="136982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3BD56B-2136-0280-8938-F3422194EBA5}"/>
              </a:ext>
            </a:extLst>
          </p:cNvPr>
          <p:cNvSpPr/>
          <p:nvPr/>
        </p:nvSpPr>
        <p:spPr>
          <a:xfrm>
            <a:off x="7683960" y="2906486"/>
            <a:ext cx="775854" cy="6016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Picture 4" descr="A person in a blue shirt&#10;&#10;AI-generated content may be incorrect.">
            <a:extLst>
              <a:ext uri="{FF2B5EF4-FFF2-40B4-BE49-F238E27FC236}">
                <a16:creationId xmlns:a16="http://schemas.microsoft.com/office/drawing/2014/main" id="{9235100E-181A-DE44-A95F-8CDC11077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11" y="4263537"/>
            <a:ext cx="3245920" cy="12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Communication and collaboration – Example: </a:t>
            </a:r>
            <a:r>
              <a:rPr lang="en-US" dirty="0" err="1">
                <a:sym typeface="Wingdings" panose="05000000000000000000" pitchFamily="2" charset="2"/>
              </a:rPr>
              <a:t>webex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50C84-C964-E2E2-6C37-C939434F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34" y="1675514"/>
            <a:ext cx="2499390" cy="38156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B52F582-D020-B8F4-A027-6F478D91B228}"/>
              </a:ext>
            </a:extLst>
          </p:cNvPr>
          <p:cNvGrpSpPr/>
          <p:nvPr/>
        </p:nvGrpSpPr>
        <p:grpSpPr>
          <a:xfrm>
            <a:off x="3797272" y="1690231"/>
            <a:ext cx="5229586" cy="3816000"/>
            <a:chOff x="5990250" y="997970"/>
            <a:chExt cx="5229586" cy="381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BB2987-061C-CDCF-BB6F-BC116C7F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0250" y="997970"/>
              <a:ext cx="5229586" cy="3816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D49D86-C541-A6EA-3B6D-88B039F7B0CB}"/>
                </a:ext>
              </a:extLst>
            </p:cNvPr>
            <p:cNvSpPr/>
            <p:nvPr/>
          </p:nvSpPr>
          <p:spPr>
            <a:xfrm>
              <a:off x="8281060" y="2727366"/>
              <a:ext cx="2438400" cy="3760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9756CE-A022-6E19-E5E9-DF0BB646A4A9}"/>
                </a:ext>
              </a:extLst>
            </p:cNvPr>
            <p:cNvSpPr/>
            <p:nvPr/>
          </p:nvSpPr>
          <p:spPr>
            <a:xfrm>
              <a:off x="8312727" y="3899065"/>
              <a:ext cx="380011" cy="1385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48B42-0AAF-9A51-C73A-761C9049D130}"/>
                </a:ext>
              </a:extLst>
            </p:cNvPr>
            <p:cNvSpPr/>
            <p:nvPr/>
          </p:nvSpPr>
          <p:spPr>
            <a:xfrm>
              <a:off x="8312727" y="3244933"/>
              <a:ext cx="593767" cy="18406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05236E-E96E-F95B-E64F-AB96DB71296E}"/>
              </a:ext>
            </a:extLst>
          </p:cNvPr>
          <p:cNvSpPr txBox="1"/>
          <p:nvPr/>
        </p:nvSpPr>
        <p:spPr>
          <a:xfrm>
            <a:off x="9135277" y="1178486"/>
            <a:ext cx="2499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Alternative for headset: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USB-Telephone handset</a:t>
            </a:r>
            <a:endParaRPr lang="en-DE" sz="1600" dirty="0"/>
          </a:p>
        </p:txBody>
      </p:sp>
      <p:pic>
        <p:nvPicPr>
          <p:cNvPr id="12" name="Picture 11" descr="A telephone receiver next to a computer&#10;&#10;AI-generated content may be incorrect.">
            <a:extLst>
              <a:ext uri="{FF2B5EF4-FFF2-40B4-BE49-F238E27FC236}">
                <a16:creationId xmlns:a16="http://schemas.microsoft.com/office/drawing/2014/main" id="{100F275B-9325-A787-0137-612BBA2D9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94" y="2610761"/>
            <a:ext cx="1820886" cy="1268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2DFB66-6D20-824A-1173-9E60A1DC1011}"/>
              </a:ext>
            </a:extLst>
          </p:cNvPr>
          <p:cNvSpPr txBox="1"/>
          <p:nvPr/>
        </p:nvSpPr>
        <p:spPr>
          <a:xfrm>
            <a:off x="3797272" y="1161799"/>
            <a:ext cx="4498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Personal room (like in Zoom):</a:t>
            </a:r>
            <a:endParaRPr lang="en-DE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406C1-F020-5C03-9D5F-06A2DCAC8CED}"/>
              </a:ext>
            </a:extLst>
          </p:cNvPr>
          <p:cNvSpPr txBox="1"/>
          <p:nvPr/>
        </p:nvSpPr>
        <p:spPr>
          <a:xfrm>
            <a:off x="708469" y="1161799"/>
            <a:ext cx="4498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Find persons fast: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425979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Communication and collaboration – Microsoft Teams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8EF53-121C-BFF5-9001-1EB12C7F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5" y="2792681"/>
            <a:ext cx="4612490" cy="2951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C3F2CA-2F43-74D8-D192-F7C902F7875D}"/>
              </a:ext>
            </a:extLst>
          </p:cNvPr>
          <p:cNvSpPr txBox="1"/>
          <p:nvPr/>
        </p:nvSpPr>
        <p:spPr>
          <a:xfrm>
            <a:off x="787730" y="1108364"/>
            <a:ext cx="107194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 able to use Microsoft Teams please visit </a:t>
            </a:r>
            <a:r>
              <a:rPr lang="en-US" sz="1400" dirty="0">
                <a:hlinkClick r:id="rId3"/>
              </a:rPr>
              <a:t>https://selfservice.tu-dresden.de/services/software-licenses/microsoft-365/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Scroll down and </a:t>
            </a:r>
            <a:r>
              <a:rPr lang="en-US" sz="1400" b="1" dirty="0"/>
              <a:t>activate your license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Download Teams: </a:t>
            </a:r>
            <a:r>
              <a:rPr lang="en-US" sz="1400" dirty="0">
                <a:hlinkClick r:id="rId4"/>
              </a:rPr>
              <a:t>https://www.microsoft.com/de-de/microsoft-teams/download-app?market=de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Login with your </a:t>
            </a:r>
            <a:r>
              <a:rPr lang="en-US" sz="1400" b="0" dirty="0"/>
              <a:t>email address of TU Dresden</a:t>
            </a:r>
          </a:p>
        </p:txBody>
      </p:sp>
    </p:spTree>
    <p:extLst>
      <p:ext uri="{BB962C8B-B14F-4D97-AF65-F5344CB8AC3E}">
        <p14:creationId xmlns:p14="http://schemas.microsoft.com/office/powerpoint/2010/main" val="372059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Sharepoint</a:t>
            </a:r>
            <a:r>
              <a:rPr lang="de-DE" sz="1400" dirty="0"/>
              <a:t> (Word, </a:t>
            </a:r>
            <a:r>
              <a:rPr lang="de-DE" sz="1400" dirty="0" err="1"/>
              <a:t>Powerpoint</a:t>
            </a:r>
            <a:r>
              <a:rPr lang="de-DE" sz="1400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>
                <a:hlinkClick r:id="rId2"/>
              </a:rPr>
              <a:t>https://selfservice.tu-dresden.de/services/sharepoint/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ShareLatex: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equivalent to Overleaf, but can be used without restrictions</a:t>
            </a:r>
            <a:endParaRPr lang="de-DE" sz="1400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sz="1400" b="0" dirty="0">
                <a:hlinkClick r:id="rId3"/>
              </a:rPr>
              <a:t>shttps://tex.zih.tu-dresden.de/</a:t>
            </a:r>
            <a:endParaRPr lang="de-DE" sz="1400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31" y="934699"/>
            <a:ext cx="511336" cy="511336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01" y="931930"/>
            <a:ext cx="541798" cy="511336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98" y="931930"/>
            <a:ext cx="563270" cy="5113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5A960E-7B70-EDA8-FEE9-1E91794E2E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4972"/>
          <a:stretch/>
        </p:blipFill>
        <p:spPr>
          <a:xfrm>
            <a:off x="810452" y="3234523"/>
            <a:ext cx="3866338" cy="21635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D8B5780-1DD2-D491-0B12-068A4BC3F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7896" y="3226576"/>
            <a:ext cx="3189356" cy="224504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5606AC-C9FE-84A9-C28B-509CF92B683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6353"/>
          <a:stretch/>
        </p:blipFill>
        <p:spPr>
          <a:xfrm>
            <a:off x="4676790" y="3226576"/>
            <a:ext cx="3831106" cy="20651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7A29408-7248-E602-F7A8-DEA3890E4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9742" y="701861"/>
            <a:ext cx="2191960" cy="23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599F-6FCD-452D-EC84-36557C8C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en-US" dirty="0"/>
              <a:t>Communication and collaboration</a:t>
            </a:r>
            <a:r>
              <a:rPr lang="de-DE" dirty="0"/>
              <a:t> – Guests at our Chair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DAAB9-E735-8B45-CDB3-281F5AF1FD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Create a normal guest account to have access to limited amount of IT services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https://selfservice.tu-dresden.de/services/guest-login/</a:t>
            </a:r>
            <a:endParaRPr lang="en-US" dirty="0"/>
          </a:p>
          <a:p>
            <a:pPr lvl="1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Create guest account </a:t>
            </a:r>
            <a:r>
              <a:rPr lang="en-US" b="1" dirty="0"/>
              <a:t>only</a:t>
            </a:r>
            <a:r>
              <a:rPr lang="en-US" dirty="0"/>
              <a:t> for WIFI usage: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https://selfservice.tu-dresden.de/wlan/guests</a:t>
            </a:r>
            <a:endParaRPr lang="en-US" dirty="0"/>
          </a:p>
          <a:p>
            <a:pPr lvl="2" indent="0">
              <a:buNone/>
            </a:pP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66A6D-F141-2449-9B8B-510E0DCB9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435" y="2177452"/>
            <a:ext cx="3634200" cy="38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4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28" y="867054"/>
            <a:ext cx="9241744" cy="5199406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4210957" y="3195044"/>
            <a:ext cx="1943049" cy="523220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4207020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1799782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5634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5177413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3038207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6614259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Datashare</a:t>
            </a:r>
            <a:endParaRPr lang="en-US" sz="1400" b="1" dirty="0"/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4843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5673945" y="6657954"/>
            <a:ext cx="6518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6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7782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5915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1799921" y="3210492"/>
            <a:ext cx="1946847" cy="307777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6614258" y="3195044"/>
            <a:ext cx="1943048" cy="307777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2766755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2773275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7599455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7605975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852911" y="5140879"/>
            <a:ext cx="34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Your PC/Mac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No backed up data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2DB641D-5E9E-3431-C1DC-D661DDBCD008}"/>
              </a:ext>
            </a:extLst>
          </p:cNvPr>
          <p:cNvSpPr txBox="1"/>
          <p:nvPr/>
        </p:nvSpPr>
        <p:spPr>
          <a:xfrm>
            <a:off x="1793120" y="1105480"/>
            <a:ext cx="1953650" cy="307777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Backed up data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A52869D-4716-FC3D-A3A4-137106C5E5AE}"/>
              </a:ext>
            </a:extLst>
          </p:cNvPr>
          <p:cNvSpPr txBox="1"/>
          <p:nvPr/>
        </p:nvSpPr>
        <p:spPr>
          <a:xfrm>
            <a:off x="4193698" y="1109675"/>
            <a:ext cx="1960310" cy="307777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Backed up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4D554-5C11-01D5-B6CA-AD650FEF03C5}"/>
              </a:ext>
            </a:extLst>
          </p:cNvPr>
          <p:cNvSpPr txBox="1"/>
          <p:nvPr/>
        </p:nvSpPr>
        <p:spPr>
          <a:xfrm>
            <a:off x="6614258" y="1108190"/>
            <a:ext cx="1960310" cy="307777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Not backed up data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F69A88A-47D9-5BE5-71FD-74138BF2DE31}"/>
              </a:ext>
            </a:extLst>
          </p:cNvPr>
          <p:cNvCxnSpPr>
            <a:cxnSpLocks/>
          </p:cNvCxnSpPr>
          <p:nvPr/>
        </p:nvCxnSpPr>
        <p:spPr>
          <a:xfrm flipH="1">
            <a:off x="8999674" y="937319"/>
            <a:ext cx="9826" cy="400894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85E5BEB7-9527-F26D-4BA3-30A4EF6F50D8}"/>
              </a:ext>
            </a:extLst>
          </p:cNvPr>
          <p:cNvCxnSpPr>
            <a:cxnSpLocks/>
          </p:cNvCxnSpPr>
          <p:nvPr/>
        </p:nvCxnSpPr>
        <p:spPr>
          <a:xfrm flipH="1">
            <a:off x="9004431" y="5632174"/>
            <a:ext cx="3890" cy="358772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>
            <a:extLst>
              <a:ext uri="{FF2B5EF4-FFF2-40B4-BE49-F238E27FC236}">
                <a16:creationId xmlns:a16="http://schemas.microsoft.com/office/drawing/2014/main" id="{0DDF89C0-AB58-4410-AEDC-0C76828386A5}"/>
              </a:ext>
            </a:extLst>
          </p:cNvPr>
          <p:cNvSpPr/>
          <p:nvPr/>
        </p:nvSpPr>
        <p:spPr>
          <a:xfrm>
            <a:off x="9047957" y="937319"/>
            <a:ext cx="1580566" cy="5092420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 descr="Kreis mit Pfeil nach links Silhouette">
            <a:extLst>
              <a:ext uri="{FF2B5EF4-FFF2-40B4-BE49-F238E27FC236}">
                <a16:creationId xmlns:a16="http://schemas.microsoft.com/office/drawing/2014/main" id="{547AFEDA-B83A-D7F1-FD0B-F5DE9C6FF0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38074" y="4837022"/>
            <a:ext cx="914400" cy="914400"/>
          </a:xfrm>
          <a:prstGeom prst="rect">
            <a:avLst/>
          </a:prstGeom>
        </p:spPr>
      </p:pic>
      <p:pic>
        <p:nvPicPr>
          <p:cNvPr id="41" name="Grafik 40" descr="Ein Bild, das Symbol, Grafiken, Grün, Logo enthält.&#10;&#10;Automatisch generierte Beschreibung">
            <a:extLst>
              <a:ext uri="{FF2B5EF4-FFF2-40B4-BE49-F238E27FC236}">
                <a16:creationId xmlns:a16="http://schemas.microsoft.com/office/drawing/2014/main" id="{B5B9649E-0E8E-69E3-2D00-481D41585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63" y="1888410"/>
            <a:ext cx="1332452" cy="344258"/>
          </a:xfrm>
          <a:prstGeom prst="rect">
            <a:avLst/>
          </a:prstGeom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00A493A2-E85D-B346-D64D-0FC5EFC5C148}"/>
              </a:ext>
            </a:extLst>
          </p:cNvPr>
          <p:cNvSpPr txBox="1"/>
          <p:nvPr/>
        </p:nvSpPr>
        <p:spPr>
          <a:xfrm>
            <a:off x="9118469" y="3195044"/>
            <a:ext cx="1454915" cy="73866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Archive your completed  project data!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3A4FBD6-8C6A-F917-48D7-CF2A1C7B14E1}"/>
              </a:ext>
            </a:extLst>
          </p:cNvPr>
          <p:cNvSpPr txBox="1"/>
          <p:nvPr/>
        </p:nvSpPr>
        <p:spPr>
          <a:xfrm>
            <a:off x="8977441" y="2256767"/>
            <a:ext cx="17215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14"/>
              </a:rPr>
              <a:t>https://opara.zih.tu-dresden.de/</a:t>
            </a:r>
            <a:r>
              <a:rPr lang="en-US" sz="800" dirty="0"/>
              <a:t> </a:t>
            </a:r>
            <a:endParaRPr lang="de-DE" sz="800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76152B0-922F-D957-1719-91E47C58382C}"/>
              </a:ext>
            </a:extLst>
          </p:cNvPr>
          <p:cNvSpPr txBox="1"/>
          <p:nvPr/>
        </p:nvSpPr>
        <p:spPr>
          <a:xfrm>
            <a:off x="2097101" y="2189463"/>
            <a:ext cx="1352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hlinkClick r:id="rId15"/>
              </a:rPr>
              <a:t>https://tud.link/k48k1a</a:t>
            </a:r>
            <a:endParaRPr lang="de-DE" sz="800" dirty="0"/>
          </a:p>
          <a:p>
            <a:pPr algn="ctr"/>
            <a:endParaRPr lang="de-DE" sz="800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4F7DAEF-E99E-C5B9-4E3A-5919525D51E3}"/>
              </a:ext>
            </a:extLst>
          </p:cNvPr>
          <p:cNvSpPr txBox="1"/>
          <p:nvPr/>
        </p:nvSpPr>
        <p:spPr>
          <a:xfrm>
            <a:off x="4504339" y="2164467"/>
            <a:ext cx="1352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hlinkClick r:id="rId15"/>
              </a:rPr>
              <a:t>https://tud.link/k48k1a</a:t>
            </a:r>
            <a:endParaRPr lang="de-DE" sz="800" dirty="0"/>
          </a:p>
          <a:p>
            <a:pPr algn="ctr"/>
            <a:endParaRPr lang="de-DE" sz="800" dirty="0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FD1C9637-5AF0-70AC-B825-E960D725ADC9}"/>
              </a:ext>
            </a:extLst>
          </p:cNvPr>
          <p:cNvSpPr txBox="1"/>
          <p:nvPr/>
        </p:nvSpPr>
        <p:spPr>
          <a:xfrm>
            <a:off x="6963390" y="2168411"/>
            <a:ext cx="1278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hlinkClick r:id="rId16"/>
              </a:rPr>
              <a:t>https://tud.link/y72uz6</a:t>
            </a:r>
            <a:endParaRPr lang="de-DE" sz="800" dirty="0"/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85EF-424E-4344-A56B-04F3BDBB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storage – Which group drives are available at the chair?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FC0D-4903-4680-BCCF-19CB74433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0" y="1036321"/>
            <a:ext cx="10661969" cy="4344987"/>
          </a:xfrm>
        </p:spPr>
        <p:txBody>
          <a:bodyPr/>
          <a:lstStyle/>
          <a:p>
            <a:r>
              <a:rPr lang="en-US" sz="1400" b="1" dirty="0" err="1"/>
              <a:t>pmana</a:t>
            </a:r>
            <a:r>
              <a:rPr lang="en-US" sz="1400" b="1" dirty="0"/>
              <a:t> </a:t>
            </a:r>
            <a:r>
              <a:rPr lang="en-US" sz="1400" dirty="0"/>
              <a:t>(10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any chair related data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\\vs-grp02.zih.tu-dresden.de\pmana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vs-grp02.zih.tu-dresden.de/pmana</a:t>
            </a:r>
            <a:r>
              <a:rPr lang="en-US" sz="1400" b="0" dirty="0"/>
              <a:t> </a:t>
            </a:r>
          </a:p>
          <a:p>
            <a:r>
              <a:rPr lang="en-US" sz="1400" b="1" dirty="0" err="1"/>
              <a:t>pmnnano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Theory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\\vs-grp08.zih.tu-dresden.de\pmnnano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vs-grp08.zih.tu-dresden.de/pmnnano</a:t>
            </a:r>
            <a:endParaRPr lang="en-US" sz="1400" b="0" u="sng" dirty="0">
              <a:solidFill>
                <a:schemeClr val="tx1"/>
              </a:solidFill>
            </a:endParaRPr>
          </a:p>
          <a:p>
            <a:r>
              <a:rPr lang="en-US" sz="1400" b="1" dirty="0" err="1"/>
              <a:t>pmnent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Environmental nanotechnology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\\vs-sec-smb3.zih.tu-dresden.de\pmnent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/>
              <a:t>smb://vs-sec-smb3.zih.tu-dresden.de/pmnent</a:t>
            </a:r>
          </a:p>
          <a:p>
            <a:r>
              <a:rPr lang="en-US" sz="1400" b="1" dirty="0" err="1"/>
              <a:t>pmnnst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Nanoelectronics for sensor technologies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\\vs-grp08.zih.tu-dresden.de\pmnnst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smb://vs-grp08.zih.tu-dresden.de/pmnnst</a:t>
            </a:r>
          </a:p>
          <a:p>
            <a:r>
              <a:rPr lang="en-US" sz="1400" b="1" dirty="0" err="1"/>
              <a:t>pmnraw</a:t>
            </a:r>
            <a:r>
              <a:rPr lang="en-US" sz="1400" dirty="0"/>
              <a:t> (50 TB) (only Snapshots, no backup, no mirror)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raw research data of every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\\vs-grp07.zih.tu-dresden.de\pmnraw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smb://vs-grp07.zih.tu-dresden.de/pmnraw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279753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85EF-424E-4344-A56B-04F3BDBB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storage – Group drive: </a:t>
            </a:r>
            <a:r>
              <a:rPr lang="en-US" dirty="0" err="1">
                <a:solidFill>
                  <a:schemeClr val="accent4"/>
                </a:solidFill>
              </a:rPr>
              <a:t>pmana</a:t>
            </a:r>
            <a:endParaRPr lang="en-DE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FC0D-4903-4680-BCCF-19CB74433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0" y="1036321"/>
            <a:ext cx="10661969" cy="4344987"/>
          </a:xfrm>
        </p:spPr>
        <p:txBody>
          <a:bodyPr/>
          <a:lstStyle/>
          <a:p>
            <a:r>
              <a:rPr lang="en-US" sz="1400" b="1" dirty="0" err="1">
                <a:solidFill>
                  <a:schemeClr val="accent4"/>
                </a:solidFill>
              </a:rPr>
              <a:t>pmana</a:t>
            </a:r>
            <a:r>
              <a:rPr lang="en-US" sz="1400" b="1" dirty="0"/>
              <a:t> </a:t>
            </a:r>
            <a:r>
              <a:rPr lang="en-US" sz="1400" dirty="0"/>
              <a:t>(10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any chair related data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\\vs-grp02.zih.tu-dresden.de\pmana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vs-grp02.zih.tu-dresden.de/pmana</a:t>
            </a:r>
            <a:r>
              <a:rPr lang="en-US" sz="1400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45E12-5D05-0312-F382-247C319C7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884" b="12051"/>
          <a:stretch/>
        </p:blipFill>
        <p:spPr>
          <a:xfrm>
            <a:off x="1013727" y="2102533"/>
            <a:ext cx="3938492" cy="37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11333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Microsoft Office </a:t>
            </a:r>
            <a:endParaRPr lang="en-US" sz="1200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0" dirty="0"/>
              <a:t>Microsoft Office 365 is also available for </a:t>
            </a:r>
            <a:r>
              <a:rPr lang="en-US" sz="1200" b="1" dirty="0"/>
              <a:t>private</a:t>
            </a:r>
            <a:r>
              <a:rPr lang="en-US" sz="1200" b="0" dirty="0"/>
              <a:t> PC/Laptop (</a:t>
            </a:r>
            <a:r>
              <a:rPr lang="en-US" sz="1200" b="1" dirty="0">
                <a:solidFill>
                  <a:srgbClr val="FF0000"/>
                </a:solidFill>
              </a:rPr>
              <a:t>WARNING: </a:t>
            </a:r>
            <a:r>
              <a:rPr lang="en-US" sz="1200" b="0" dirty="0"/>
              <a:t>No permission to use Outlook 365 for TU email account)</a:t>
            </a:r>
            <a:endParaRPr lang="en-US" sz="1200" dirty="0"/>
          </a:p>
          <a:p>
            <a:pPr lvl="3" indent="0">
              <a:buNone/>
            </a:pPr>
            <a:r>
              <a:rPr lang="en-US" sz="1200" dirty="0"/>
              <a:t>	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For employees: </a:t>
            </a:r>
            <a:r>
              <a:rPr lang="en-US" sz="1200" dirty="0">
                <a:hlinkClick r:id="rId2"/>
              </a:rPr>
              <a:t>https://tud.link/9nl1</a:t>
            </a:r>
            <a:r>
              <a:rPr lang="en-US" sz="1200" dirty="0"/>
              <a:t>	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For students: </a:t>
            </a:r>
            <a:r>
              <a:rPr lang="en-US" sz="1200" dirty="0">
                <a:hlinkClick r:id="rId3"/>
              </a:rPr>
              <a:t>https://campussachsen.tu-dresden.de/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0" dirty="0"/>
              <a:t>License of chair available  (</a:t>
            </a:r>
            <a:r>
              <a:rPr lang="en-US" sz="1200" b="0" i="1" dirty="0"/>
              <a:t>Version 2024, </a:t>
            </a:r>
            <a:r>
              <a:rPr lang="en-US" sz="1200" b="1" i="1" dirty="0"/>
              <a:t>also usable in VPN of TU Dresden</a:t>
            </a:r>
            <a:r>
              <a:rPr lang="en-US" sz="1200" b="0" dirty="0"/>
              <a:t>)</a:t>
            </a:r>
          </a:p>
          <a:p>
            <a:pPr lvl="3" indent="0">
              <a:buNone/>
            </a:pPr>
            <a:r>
              <a:rPr lang="en-US" sz="1200" b="0" dirty="0">
                <a:sym typeface="Wingdings" panose="05000000000000000000" pitchFamily="2" charset="2"/>
              </a:rPr>
              <a:t>	 please contact </a:t>
            </a:r>
            <a:r>
              <a:rPr lang="de-DE" sz="1200" dirty="0"/>
              <a:t>us </a:t>
            </a:r>
            <a:endParaRPr lang="en-US" sz="1200" b="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0" dirty="0"/>
              <a:t>For students </a:t>
            </a:r>
            <a:r>
              <a:rPr lang="en-US" sz="1200" b="1" dirty="0"/>
              <a:t>private</a:t>
            </a:r>
            <a:r>
              <a:rPr lang="en-US" sz="1200" b="0" dirty="0"/>
              <a:t> PC/Laptop: </a:t>
            </a:r>
            <a:r>
              <a:rPr lang="en-US" sz="1200" b="0" dirty="0">
                <a:hlinkClick r:id="rId4"/>
              </a:rPr>
              <a:t>https://tud.link/h928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 err="1"/>
              <a:t>Matlab</a:t>
            </a:r>
            <a:endParaRPr lang="en-US" sz="12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students and employees </a:t>
            </a:r>
            <a:r>
              <a:rPr lang="en-US" sz="1200" b="1" dirty="0"/>
              <a:t>office/private</a:t>
            </a:r>
            <a:r>
              <a:rPr lang="en-US" sz="1200" dirty="0"/>
              <a:t>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https://de.mathworks.com/academia/tah-portal/tu-dresden-40758619.html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 err="1"/>
              <a:t>Solidworks</a:t>
            </a:r>
            <a:endParaRPr lang="en-US" sz="12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0" dirty="0"/>
              <a:t>License of chair available</a:t>
            </a:r>
            <a:r>
              <a:rPr lang="en-US" sz="1200" b="0" dirty="0">
                <a:sym typeface="Wingdings" panose="05000000000000000000" pitchFamily="2" charset="2"/>
              </a:rPr>
              <a:t>	 please contact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Sophos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Anti Virus for </a:t>
            </a:r>
            <a:r>
              <a:rPr lang="en-US" sz="1200" b="1" dirty="0"/>
              <a:t>private</a:t>
            </a:r>
            <a:r>
              <a:rPr lang="en-US" sz="1200" b="0" dirty="0"/>
              <a:t> Laptop </a:t>
            </a:r>
            <a:r>
              <a:rPr lang="en-US" sz="1200" b="0" dirty="0">
                <a:sym typeface="Wingdings" panose="05000000000000000000" pitchFamily="2" charset="2"/>
              </a:rPr>
              <a:t></a:t>
            </a:r>
            <a:r>
              <a:rPr lang="en-US" sz="1200" b="0" dirty="0"/>
              <a:t> </a:t>
            </a:r>
            <a:r>
              <a:rPr lang="en-US" sz="1200" b="0" dirty="0">
                <a:hlinkClick r:id="rId6"/>
              </a:rPr>
              <a:t>https://home.sophos.com/en-us/employee</a:t>
            </a:r>
            <a:endParaRPr lang="en-US" sz="1200" b="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Alternatives for Adobe Products: </a:t>
            </a:r>
            <a:r>
              <a:rPr lang="de-DE" sz="1200" dirty="0">
                <a:hlinkClick r:id="rId7"/>
              </a:rPr>
              <a:t>https://tud.link/pmx21m</a:t>
            </a:r>
            <a:r>
              <a:rPr lang="de-DE" sz="1200" dirty="0"/>
              <a:t> (Affinity Designer), </a:t>
            </a:r>
            <a:r>
              <a:rPr lang="de-DE" sz="1200" dirty="0">
                <a:hlinkClick r:id="rId8"/>
              </a:rPr>
              <a:t>https://tud.link/7u6kbt</a:t>
            </a:r>
            <a:r>
              <a:rPr lang="de-DE" sz="1200" dirty="0"/>
              <a:t> (PDF Studio Pro), </a:t>
            </a:r>
            <a:r>
              <a:rPr lang="de-DE" sz="1200" dirty="0">
                <a:hlinkClick r:id="rId9"/>
              </a:rPr>
              <a:t>https://tud.link/jrqhvw</a:t>
            </a:r>
            <a:r>
              <a:rPr lang="de-DE" sz="1200" dirty="0"/>
              <a:t> CorelDRAW Technical Suite</a:t>
            </a:r>
            <a:r>
              <a:rPr lang="de-DE" sz="1400" dirty="0"/>
              <a:t>  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73" y="2022714"/>
            <a:ext cx="2094602" cy="6452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D7BBE37-FFA1-83C1-13CA-315EB2E02F43}"/>
              </a:ext>
            </a:extLst>
          </p:cNvPr>
          <p:cNvSpPr/>
          <p:nvPr/>
        </p:nvSpPr>
        <p:spPr>
          <a:xfrm>
            <a:off x="-44310" y="5706000"/>
            <a:ext cx="12280620" cy="37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 algn="ctr"/>
            <a:r>
              <a:rPr lang="en-US" sz="1800" b="1" dirty="0">
                <a:solidFill>
                  <a:schemeClr val="bg2"/>
                </a:solidFill>
              </a:rPr>
              <a:t>Full software list: </a:t>
            </a:r>
            <a:r>
              <a:rPr lang="en-US" sz="1800" dirty="0">
                <a:solidFill>
                  <a:schemeClr val="bg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https://tud.link/xn1o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0" name="Grafik 9" descr="Ein Bild, das Grafikdesign, Grafiken, Design enthält.&#10;&#10;Automatisch generierte Beschreibung">
            <a:extLst>
              <a:ext uri="{FF2B5EF4-FFF2-40B4-BE49-F238E27FC236}">
                <a16:creationId xmlns:a16="http://schemas.microsoft.com/office/drawing/2014/main" id="{6D5C49BF-78F5-1143-E3D5-B5479B406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23" y="2877019"/>
            <a:ext cx="1678110" cy="1230614"/>
          </a:xfrm>
          <a:prstGeom prst="rect">
            <a:avLst/>
          </a:prstGeom>
        </p:spPr>
      </p:pic>
      <p:pic>
        <p:nvPicPr>
          <p:cNvPr id="12" name="Grafik 1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A558A9A4-5B34-7E70-3B0F-EA0D5EF17F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51" y="3751121"/>
            <a:ext cx="2144824" cy="13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information</a:t>
            </a:r>
            <a:r>
              <a:rPr lang="de-DE" dirty="0"/>
              <a:t> – IT </a:t>
            </a:r>
            <a:r>
              <a:rPr lang="de-DE" dirty="0" err="1"/>
              <a:t>administration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b="1" dirty="0"/>
              <a:t>Local Administrators: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steffen.kampmann@tu-dresden.de, li.chen2@tu-dresden.de, lukas.volkmer@tu-dresden.de</a:t>
            </a: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are only contact persons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Origin, </a:t>
            </a:r>
            <a:r>
              <a:rPr lang="en-US" dirty="0" err="1"/>
              <a:t>Solidworks</a:t>
            </a:r>
            <a:r>
              <a:rPr lang="en-US" dirty="0"/>
              <a:t>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958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External cloud services </a:t>
            </a:r>
            <a:r>
              <a:rPr lang="en-US" b="0" dirty="0">
                <a:solidFill>
                  <a:srgbClr val="FF0000"/>
                </a:solidFill>
              </a:rPr>
              <a:t>like:</a:t>
            </a:r>
          </a:p>
          <a:p>
            <a:r>
              <a:rPr lang="en-US" b="0" dirty="0">
                <a:solidFill>
                  <a:srgbClr val="FF0000"/>
                </a:solidFill>
              </a:rPr>
              <a:t>	Dropbox, iCloud, Google Drive, OneDrive etc.</a:t>
            </a:r>
          </a:p>
          <a:p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Do not </a:t>
            </a:r>
            <a:r>
              <a:rPr lang="en-US" b="0" dirty="0">
                <a:solidFill>
                  <a:srgbClr val="FF0000"/>
                </a:solidFill>
              </a:rPr>
              <a:t>save your research data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Home and Group drives</a:t>
            </a:r>
            <a:endParaRPr lang="en-US" b="0" dirty="0">
              <a:solidFill>
                <a:srgbClr val="00B050"/>
              </a:solidFill>
            </a:endParaRPr>
          </a:p>
          <a:p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b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 S</a:t>
            </a:r>
            <a:r>
              <a:rPr lang="en-US" dirty="0">
                <a:solidFill>
                  <a:srgbClr val="00B050"/>
                </a:solidFill>
              </a:rPr>
              <a:t>ave your research data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for open source software: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Preinstalled (Ubuntu, Windows …)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Easy installation of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No waiting times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Third largest GPU cluster in Germany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Workstations and Server – Example – </a:t>
            </a:r>
            <a:r>
              <a:rPr lang="en-US"/>
              <a:t>Remote workstation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4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5"/>
              </a:rPr>
              <a:t>https://tu-dresden.de/</a:t>
            </a:r>
            <a:endParaRPr lang="de-DE" sz="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pic>
        <p:nvPicPr>
          <p:cNvPr id="5" name="2025-04-11 10-15-55">
            <a:hlinkClick r:id="" action="ppaction://media"/>
            <a:extLst>
              <a:ext uri="{FF2B5EF4-FFF2-40B4-BE49-F238E27FC236}">
                <a16:creationId xmlns:a16="http://schemas.microsoft.com/office/drawing/2014/main" id="{0312816A-8E09-BEE5-CEAA-0FE7837D7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020" y="946137"/>
            <a:ext cx="8618658" cy="48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Workstations and Server – Example – Remote PC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pic>
        <p:nvPicPr>
          <p:cNvPr id="4" name="2025-04-11 10-21-59">
            <a:hlinkClick r:id="" action="ppaction://media"/>
            <a:extLst>
              <a:ext uri="{FF2B5EF4-FFF2-40B4-BE49-F238E27FC236}">
                <a16:creationId xmlns:a16="http://schemas.microsoft.com/office/drawing/2014/main" id="{C8B8067E-958F-8864-E800-EFA276A28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465" y="852356"/>
            <a:ext cx="8969376" cy="50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706919" y="3492426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093709" y="140023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To have full access to all </a:t>
            </a:r>
            <a:r>
              <a:rPr lang="en-US" sz="1400" dirty="0"/>
              <a:t>services</a:t>
            </a:r>
            <a:r>
              <a:rPr lang="en-US" sz="1400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</a:rPr>
              <a:t>Secured connection in public Wi-Fi networks</a:t>
            </a:r>
            <a:r>
              <a:rPr lang="en-US" sz="1400" b="0" dirty="0">
                <a:solidFill>
                  <a:schemeClr val="accent4"/>
                </a:solidFill>
              </a:rPr>
              <a:t> </a:t>
            </a:r>
            <a:r>
              <a:rPr lang="en-US" sz="1400" b="0" dirty="0"/>
              <a:t>e. g. on conferences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Required for accessing the home and group drives</a:t>
            </a:r>
          </a:p>
          <a:p>
            <a:pPr lvl="1"/>
            <a:endParaRPr lang="en-US" dirty="0"/>
          </a:p>
          <a:p>
            <a:pPr lvl="1"/>
            <a:r>
              <a:rPr lang="en-US" sz="1400" b="1" dirty="0"/>
              <a:t>New VPN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 </a:t>
            </a:r>
            <a:r>
              <a:rPr lang="en-US" sz="1400" dirty="0" err="1"/>
              <a:t>eduVPN</a:t>
            </a:r>
            <a:r>
              <a:rPr lang="en-US" sz="1400" dirty="0"/>
              <a:t>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>
                <a:hlinkClick r:id="rId2"/>
              </a:rPr>
              <a:t>https://www.eduvpn.org/client-apps/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Search</a:t>
            </a:r>
            <a:r>
              <a:rPr lang="en-US" sz="1400" b="0" dirty="0"/>
              <a:t> for TUD Dresden… and select </a:t>
            </a:r>
            <a:r>
              <a:rPr lang="en-US" sz="1400" dirty="0"/>
              <a:t>TUD Dresden University of Technology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4"/>
                </a:solidFill>
              </a:rPr>
              <a:t>Done!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4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Please note: </a:t>
            </a:r>
            <a:r>
              <a:rPr lang="en-US" sz="1400" dirty="0"/>
              <a:t>Support for OpenVPN and Cisco AnyConnect will </a:t>
            </a:r>
            <a:r>
              <a:rPr lang="en-US" sz="1400" b="1" dirty="0"/>
              <a:t>end</a:t>
            </a:r>
            <a:br>
              <a:rPr lang="en-US" sz="1400" b="1" dirty="0"/>
            </a:br>
            <a:r>
              <a:rPr lang="en-US" sz="1400" dirty="0"/>
              <a:t>during this year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8245141" y="5766651"/>
            <a:ext cx="38706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https://de.wikipedia.org/wiki/OpenVPN#/media/Datei:OpenVPN_logo.svg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B40DA9C-500C-223F-A882-80A50C8B9A44}"/>
              </a:ext>
            </a:extLst>
          </p:cNvPr>
          <p:cNvSpPr/>
          <p:nvPr/>
        </p:nvSpPr>
        <p:spPr>
          <a:xfrm>
            <a:off x="-44310" y="5706000"/>
            <a:ext cx="12280620" cy="37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 algn="ctr"/>
            <a:r>
              <a:rPr lang="en-US" b="1" dirty="0"/>
              <a:t>You can install </a:t>
            </a:r>
            <a:r>
              <a:rPr lang="en-US" b="1" dirty="0" err="1"/>
              <a:t>eduVPN</a:t>
            </a:r>
            <a:r>
              <a:rPr lang="en-US" b="1" dirty="0"/>
              <a:t> on your personal and business laptop/PC and on your smartphone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2E1503-BE6F-BC30-5A8A-7912589404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18"/>
          <a:stretch/>
        </p:blipFill>
        <p:spPr>
          <a:xfrm>
            <a:off x="8316776" y="3029974"/>
            <a:ext cx="3072726" cy="23876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B5D31CC-3464-3800-DFA4-611649C21731}"/>
              </a:ext>
            </a:extLst>
          </p:cNvPr>
          <p:cNvGrpSpPr/>
          <p:nvPr/>
        </p:nvGrpSpPr>
        <p:grpSpPr>
          <a:xfrm>
            <a:off x="7508175" y="875905"/>
            <a:ext cx="1617202" cy="1617202"/>
            <a:chOff x="8050481" y="875905"/>
            <a:chExt cx="1617202" cy="1617202"/>
          </a:xfrm>
        </p:grpSpPr>
        <p:pic>
          <p:nvPicPr>
            <p:cNvPr id="10" name="Picture 9" descr="A logo for a private network&#10;&#10;AI-generated content may be incorrect.">
              <a:extLst>
                <a:ext uri="{FF2B5EF4-FFF2-40B4-BE49-F238E27FC236}">
                  <a16:creationId xmlns:a16="http://schemas.microsoft.com/office/drawing/2014/main" id="{8AADED1A-822D-612A-827F-72C3D81ED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481" y="875905"/>
              <a:ext cx="1617202" cy="161720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26F638-9AA6-8647-6FD7-3AB115A7FB90}"/>
                </a:ext>
              </a:extLst>
            </p:cNvPr>
            <p:cNvCxnSpPr/>
            <p:nvPr/>
          </p:nvCxnSpPr>
          <p:spPr>
            <a:xfrm>
              <a:off x="8171392" y="1090939"/>
              <a:ext cx="1496291" cy="131420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C1CC1D-854F-90EF-F409-56B608BBD9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2138" y="1049445"/>
              <a:ext cx="1365152" cy="14087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A logo for a company&#10;&#10;AI-generated content may be incorrect.">
            <a:extLst>
              <a:ext uri="{FF2B5EF4-FFF2-40B4-BE49-F238E27FC236}">
                <a16:creationId xmlns:a16="http://schemas.microsoft.com/office/drawing/2014/main" id="{D23FF0F4-83B5-9ACC-BE6C-B23FB792A7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0" y="1308935"/>
            <a:ext cx="2247734" cy="9007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8567D-BD9D-AAD5-7515-074CF711CAC9}"/>
              </a:ext>
            </a:extLst>
          </p:cNvPr>
          <p:cNvCxnSpPr>
            <a:cxnSpLocks/>
          </p:cNvCxnSpPr>
          <p:nvPr/>
        </p:nvCxnSpPr>
        <p:spPr>
          <a:xfrm flipH="1">
            <a:off x="9542242" y="1239301"/>
            <a:ext cx="1873903" cy="11658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D02F69-106D-8BA9-1A93-17F3C0516883}"/>
              </a:ext>
            </a:extLst>
          </p:cNvPr>
          <p:cNvCxnSpPr>
            <a:cxnSpLocks/>
          </p:cNvCxnSpPr>
          <p:nvPr/>
        </p:nvCxnSpPr>
        <p:spPr>
          <a:xfrm flipH="1" flipV="1">
            <a:off x="9488384" y="1267984"/>
            <a:ext cx="2014847" cy="1150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Security and Network –</a:t>
            </a:r>
            <a:r>
              <a:rPr lang="de-DE" dirty="0"/>
              <a:t> </a:t>
            </a:r>
            <a:r>
              <a:rPr lang="en-US" dirty="0"/>
              <a:t>Password 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0" dirty="0"/>
              <a:t>Visit: </a:t>
            </a:r>
            <a:r>
              <a:rPr lang="en-US" b="0" dirty="0">
                <a:hlinkClick r:id="rId2"/>
              </a:rPr>
              <a:t>https://passwords.tu-dresden.de/</a:t>
            </a:r>
            <a:endParaRPr lang="en-US" b="0" dirty="0"/>
          </a:p>
          <a:p>
            <a:pPr marL="342900" indent="-342900">
              <a:buFont typeface="+mj-lt"/>
              <a:buAutoNum type="arabicPeriod"/>
            </a:pPr>
            <a:r>
              <a:rPr lang="en-US" b="0" dirty="0"/>
              <a:t>Login with your ZIH credentials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dirty="0"/>
              <a:t>Setup a Master password for you private password </a:t>
            </a:r>
            <a:r>
              <a:rPr lang="en-US" b="0" dirty="0" err="1"/>
              <a:t>tresors</a:t>
            </a:r>
            <a:endParaRPr lang="en-US" b="0" dirty="0"/>
          </a:p>
          <a:p>
            <a:pPr marL="342900" indent="-342900">
              <a:buFont typeface="+mj-lt"/>
              <a:buAutoNum type="arabicPeriod"/>
            </a:pPr>
            <a:r>
              <a:rPr lang="en-US" b="0" dirty="0"/>
              <a:t>Your account will be activated within a day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dirty="0">
                <a:solidFill>
                  <a:schemeClr val="accent5"/>
                </a:solidFill>
              </a:rPr>
              <a:t>You are ready!</a:t>
            </a:r>
          </a:p>
          <a:p>
            <a:pPr marL="342900" indent="-342900">
              <a:buFont typeface="+mj-lt"/>
              <a:buAutoNum type="arabicPeriod"/>
            </a:pPr>
            <a:endParaRPr lang="en-US" b="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dirty="0">
                <a:solidFill>
                  <a:schemeClr val="accent3"/>
                </a:solidFill>
              </a:rPr>
              <a:t>If you have access to the chair's accounts, you will be added to a corresponding password vault</a:t>
            </a:r>
          </a:p>
          <a:p>
            <a:pPr marL="342900" indent="-342900">
              <a:buFont typeface="+mj-lt"/>
              <a:buAutoNum type="arabicPeriod"/>
            </a:pPr>
            <a:endParaRPr lang="en-US" b="0" dirty="0">
              <a:solidFill>
                <a:schemeClr val="accent3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dirty="0"/>
              <a:t>Install the </a:t>
            </a:r>
            <a:r>
              <a:rPr lang="en-US" i="1" dirty="0" err="1"/>
              <a:t>Passwork</a:t>
            </a:r>
            <a:r>
              <a:rPr lang="en-US" b="0" dirty="0"/>
              <a:t> App on your </a:t>
            </a:r>
            <a:r>
              <a:rPr lang="en-US" dirty="0"/>
              <a:t>device</a:t>
            </a:r>
            <a:r>
              <a:rPr lang="en-US" b="0" dirty="0"/>
              <a:t> or </a:t>
            </a:r>
            <a:r>
              <a:rPr lang="en-US" dirty="0"/>
              <a:t>browser</a:t>
            </a:r>
          </a:p>
          <a:p>
            <a:pPr marL="342900" indent="-342900">
              <a:buFont typeface="+mj-lt"/>
              <a:buAutoNum type="arabicPeriod"/>
            </a:pPr>
            <a:endParaRPr lang="en-US" b="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Note:</a:t>
            </a:r>
            <a:r>
              <a:rPr lang="en-US" b="0" dirty="0"/>
              <a:t> You can also add two-factor authentication to the stored passwords</a:t>
            </a:r>
            <a:br>
              <a:rPr lang="en-US" b="0" dirty="0">
                <a:solidFill>
                  <a:schemeClr val="accent3"/>
                </a:solidFill>
              </a:rPr>
            </a:b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8245141" y="5766651"/>
            <a:ext cx="38706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https://de.wikipedia.org/wiki/OpenVPN#/media/Datei:OpenVPN_logo.svg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B40DA9C-500C-223F-A882-80A50C8B9A44}"/>
              </a:ext>
            </a:extLst>
          </p:cNvPr>
          <p:cNvSpPr/>
          <p:nvPr/>
        </p:nvSpPr>
        <p:spPr>
          <a:xfrm>
            <a:off x="-44310" y="5706000"/>
            <a:ext cx="12280620" cy="37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 algn="ctr"/>
            <a:r>
              <a:rPr lang="en-US" b="1" dirty="0">
                <a:solidFill>
                  <a:schemeClr val="bg2"/>
                </a:solidFill>
              </a:rPr>
              <a:t>This prevents passwords from being lost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3F538-E25A-54BB-B1D3-E96CAFEE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137" y="1090939"/>
            <a:ext cx="1829934" cy="1945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D29DA-FF81-D0F9-5744-E3B6697B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479" y="4002869"/>
            <a:ext cx="2895600" cy="68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C15AE-DCEF-3726-0B79-61C9087502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35" b="5397"/>
          <a:stretch/>
        </p:blipFill>
        <p:spPr>
          <a:xfrm>
            <a:off x="8506479" y="4814485"/>
            <a:ext cx="2167458" cy="6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9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AAC66-AD70-B482-6678-7C5CDEE10F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Use Browser Plugin “</a:t>
            </a:r>
            <a:r>
              <a:rPr lang="en-US" b="0" dirty="0" err="1"/>
              <a:t>Passwork</a:t>
            </a:r>
            <a:r>
              <a:rPr lang="en-US" b="0" dirty="0"/>
              <a:t> self-hosted”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After installation the plugin ask you for Host URL </a:t>
            </a:r>
            <a:r>
              <a:rPr lang="en-US" b="0" dirty="0">
                <a:sym typeface="Wingdings" panose="05000000000000000000" pitchFamily="2" charset="2"/>
              </a:rPr>
              <a:t> </a:t>
            </a:r>
            <a:r>
              <a:rPr lang="de-DE" dirty="0"/>
              <a:t>passwords.tu-dresden.de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/>
              <a:t>Passworks and 2FA-Authentification</a:t>
            </a:r>
            <a:endParaRPr lang="en-DE" b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Security and Network –</a:t>
            </a:r>
            <a:r>
              <a:rPr lang="de-DE" dirty="0"/>
              <a:t> </a:t>
            </a:r>
            <a:r>
              <a:rPr lang="en-US" dirty="0" err="1"/>
              <a:t>Passwork</a:t>
            </a:r>
            <a:r>
              <a:rPr lang="en-US" dirty="0"/>
              <a:t> - Example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8245141" y="5766651"/>
            <a:ext cx="38706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https://de.wikipedia.org/wiki/OpenVPN#/media/Datei:OpenVPN_logo.svg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B40DA9C-500C-223F-A882-80A50C8B9A44}"/>
              </a:ext>
            </a:extLst>
          </p:cNvPr>
          <p:cNvSpPr/>
          <p:nvPr/>
        </p:nvSpPr>
        <p:spPr>
          <a:xfrm>
            <a:off x="-44310" y="5706000"/>
            <a:ext cx="12280620" cy="37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 algn="ctr"/>
            <a:r>
              <a:rPr lang="en-US" b="1" dirty="0">
                <a:solidFill>
                  <a:schemeClr val="bg2"/>
                </a:solidFill>
              </a:rPr>
              <a:t>This prevents passwords from being lost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5EFEB6-EE88-64AB-4FD8-0CBB808A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1" y="2410049"/>
            <a:ext cx="6629400" cy="3145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010800-88DA-61AD-084D-093F56A804E3}"/>
              </a:ext>
            </a:extLst>
          </p:cNvPr>
          <p:cNvSpPr/>
          <p:nvPr/>
        </p:nvSpPr>
        <p:spPr>
          <a:xfrm>
            <a:off x="6383867" y="2891367"/>
            <a:ext cx="355600" cy="973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6497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 - 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https://nano.tu-dresden.de/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https://nano.tu-dresden.de/shared/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1" dirty="0"/>
              <a:t>User:</a:t>
            </a:r>
            <a:r>
              <a:rPr lang="en-US" sz="1400" dirty="0"/>
              <a:t> nano</a:t>
            </a:r>
            <a:br>
              <a:rPr lang="en-US" sz="1400" dirty="0"/>
            </a:br>
            <a:r>
              <a:rPr lang="en-US" sz="1400" b="1" dirty="0"/>
              <a:t>Password:</a:t>
            </a:r>
            <a:r>
              <a:rPr lang="en-US" sz="1400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Here we share helpful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Click here if you want to see who is responsible for which</a:t>
            </a:r>
            <a:br>
              <a:rPr lang="en-US" sz="1400" dirty="0"/>
            </a:br>
            <a:r>
              <a:rPr lang="en-US" sz="1400" dirty="0"/>
              <a:t>area of our website and write to that person if you want</a:t>
            </a:r>
            <a:br>
              <a:rPr lang="en-US" sz="1400" dirty="0"/>
            </a:br>
            <a:r>
              <a:rPr lang="en-US" sz="1400" dirty="0"/>
              <a:t>to add something: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61B044-8E55-EAD3-2727-637AB4A69400}"/>
              </a:ext>
            </a:extLst>
          </p:cNvPr>
          <p:cNvGrpSpPr/>
          <p:nvPr/>
        </p:nvGrpSpPr>
        <p:grpSpPr>
          <a:xfrm>
            <a:off x="811481" y="4890204"/>
            <a:ext cx="5284519" cy="1358357"/>
            <a:chOff x="1136073" y="4872840"/>
            <a:chExt cx="5284519" cy="1358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6CE2C2-80B6-715F-D4EC-6874ED5C2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9522" r="32117"/>
            <a:stretch/>
          </p:blipFill>
          <p:spPr>
            <a:xfrm>
              <a:off x="1136073" y="4872840"/>
              <a:ext cx="5153891" cy="13583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E06D92-6725-1552-0A22-0434A0044C56}"/>
                </a:ext>
              </a:extLst>
            </p:cNvPr>
            <p:cNvSpPr/>
            <p:nvPr/>
          </p:nvSpPr>
          <p:spPr>
            <a:xfrm>
              <a:off x="1543792" y="5493029"/>
              <a:ext cx="4876800" cy="5515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C883AB-B6A0-FCA0-417B-239E0F537850}"/>
              </a:ext>
            </a:extLst>
          </p:cNvPr>
          <p:cNvSpPr txBox="1"/>
          <p:nvPr/>
        </p:nvSpPr>
        <p:spPr>
          <a:xfrm>
            <a:off x="6313383" y="5786149"/>
            <a:ext cx="3483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chemeClr val="accent1"/>
                </a:solidFill>
                <a:hlinkClick r:id="rId5"/>
              </a:rPr>
              <a:t>https://nano.tu-dresden.de/shared/27</a:t>
            </a:r>
            <a:endParaRPr lang="en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IT services from ZIH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Basics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NEW: Office phones, Microsoft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Data storage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Software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Workstations and Server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NEW: </a:t>
            </a:r>
            <a:r>
              <a:rPr lang="en-US" sz="1400" dirty="0" err="1">
                <a:solidFill>
                  <a:schemeClr val="bg1"/>
                </a:solidFill>
              </a:rPr>
              <a:t>eduVPN</a:t>
            </a:r>
            <a:r>
              <a:rPr lang="en-US" sz="1400" dirty="0">
                <a:solidFill>
                  <a:schemeClr val="bg1"/>
                </a:solidFill>
              </a:rPr>
              <a:t>, Password manager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>
            <a:cxnSpLocks/>
          </p:cNvCxnSpPr>
          <p:nvPr/>
        </p:nvCxnSpPr>
        <p:spPr>
          <a:xfrm>
            <a:off x="6780696" y="909983"/>
            <a:ext cx="0" cy="4424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11506" y="961252"/>
            <a:ext cx="508905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ZIH is IT administration unit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 </a:t>
            </a:r>
            <a:r>
              <a:rPr lang="en-US" sz="1400" b="1" dirty="0">
                <a:solidFill>
                  <a:schemeClr val="bg1"/>
                </a:solidFill>
              </a:rPr>
              <a:t>Your ZIH credentials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</a:t>
            </a:r>
            <a:r>
              <a:rPr lang="en-US" sz="1400" b="1" dirty="0">
                <a:solidFill>
                  <a:schemeClr val="bg1"/>
                </a:solidFill>
              </a:rPr>
              <a:t>all services </a:t>
            </a:r>
            <a:r>
              <a:rPr lang="en-US" sz="1400" b="0" dirty="0">
                <a:solidFill>
                  <a:schemeClr val="bg1"/>
                </a:solidFill>
              </a:rPr>
              <a:t>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099" y="3628718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283" y="4873234"/>
            <a:ext cx="4305600" cy="54997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8C81030-C821-EA17-D67E-DF366119E5CF}"/>
              </a:ext>
            </a:extLst>
          </p:cNvPr>
          <p:cNvSpPr/>
          <p:nvPr/>
        </p:nvSpPr>
        <p:spPr>
          <a:xfrm>
            <a:off x="11008327" y="3654977"/>
            <a:ext cx="320036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78425-3F48-27CE-248E-CB42180951ED}"/>
              </a:ext>
            </a:extLst>
          </p:cNvPr>
          <p:cNvSpPr/>
          <p:nvPr/>
        </p:nvSpPr>
        <p:spPr>
          <a:xfrm>
            <a:off x="-82010" y="5543821"/>
            <a:ext cx="12341741" cy="4889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For questions go at first to </a:t>
            </a:r>
            <a:r>
              <a:rPr lang="de-DE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https://faq.tickets.tu-dresden</a:t>
            </a:r>
            <a:r>
              <a:rPr lang="de-DE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.de/</a:t>
            </a:r>
            <a:r>
              <a:rPr lang="de-DE" sz="1400" dirty="0">
                <a:solidFill>
                  <a:schemeClr val="bg1"/>
                </a:solidFill>
              </a:rPr>
              <a:t> and then write to servicedesk@tu-dresden.de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 – FAQ-System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hlinkClick r:id="rId3"/>
              </a:rPr>
              <a:t>https://faq.tickets.tu-dresden.de/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9C905-FDAC-7418-92C0-64B69732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102" y="1547911"/>
            <a:ext cx="7556188" cy="42253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B486CC-9D75-2EE9-68A2-EA2B120252E5}"/>
              </a:ext>
            </a:extLst>
          </p:cNvPr>
          <p:cNvSpPr/>
          <p:nvPr/>
        </p:nvSpPr>
        <p:spPr>
          <a:xfrm>
            <a:off x="3526971" y="1888177"/>
            <a:ext cx="2264229" cy="253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7270D1-FCF3-0B5F-C351-74FD68B5E282}"/>
              </a:ext>
            </a:extLst>
          </p:cNvPr>
          <p:cNvCxnSpPr>
            <a:cxnSpLocks/>
          </p:cNvCxnSpPr>
          <p:nvPr/>
        </p:nvCxnSpPr>
        <p:spPr>
          <a:xfrm flipH="1" flipV="1">
            <a:off x="5850577" y="2066306"/>
            <a:ext cx="3047238" cy="668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611C49-0861-98F2-B57F-1C15DC13A99E}"/>
              </a:ext>
            </a:extLst>
          </p:cNvPr>
          <p:cNvSpPr txBox="1"/>
          <p:nvPr/>
        </p:nvSpPr>
        <p:spPr>
          <a:xfrm>
            <a:off x="8897815" y="2319168"/>
            <a:ext cx="247943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Click here to go to the internal FAQ section</a:t>
            </a:r>
            <a:endParaRPr lang="en-DE" sz="140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902553-B79B-4C5A-07FD-5FDDB9F595E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137531" y="2842388"/>
            <a:ext cx="30773" cy="12108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620B41-0989-E7DA-348F-45F1D9297E9A}"/>
              </a:ext>
            </a:extLst>
          </p:cNvPr>
          <p:cNvSpPr txBox="1"/>
          <p:nvPr/>
        </p:nvSpPr>
        <p:spPr>
          <a:xfrm>
            <a:off x="9379927" y="4053254"/>
            <a:ext cx="2479431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You can see more FAQ topics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you have also an overview of your tickets at the service desk (i.e. your support requests at servicedesk@tu-dresden.de)</a:t>
            </a:r>
            <a:endParaRPr lang="en-DE" sz="14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321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E46F0-F78A-36BA-F35C-6607C18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Basics - Your digital ID at TU Dresden (user certificate)</a:t>
            </a:r>
            <a:endParaRPr lang="en-DE" dirty="0"/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E9CF96B-1DF9-78CE-DF58-2EE9FA212036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Signing documents digitally (next slide), encrypt and decrypt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Type “certificate” into the search field of the self-service portal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Request certificate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Service-Desk visitor address: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Andreas-</a:t>
            </a:r>
            <a:r>
              <a:rPr lang="en-US" sz="1200" dirty="0" err="1"/>
              <a:t>Pfitzmann</a:t>
            </a:r>
            <a:r>
              <a:rPr lang="en-US" sz="1200" dirty="0"/>
              <a:t>-</a:t>
            </a:r>
            <a:r>
              <a:rPr lang="en-US" sz="1200" dirty="0" err="1"/>
              <a:t>Bau</a:t>
            </a:r>
            <a:r>
              <a:rPr lang="en-US" sz="1200" dirty="0"/>
              <a:t>, Room E036 </a:t>
            </a:r>
            <a:r>
              <a:rPr lang="en-US" sz="1200" dirty="0" err="1"/>
              <a:t>Nöthnitzer</a:t>
            </a:r>
            <a:r>
              <a:rPr lang="en-US" sz="1200" dirty="0"/>
              <a:t> </a:t>
            </a:r>
            <a:r>
              <a:rPr lang="en-US" sz="1200" dirty="0" err="1"/>
              <a:t>Straße</a:t>
            </a:r>
            <a:r>
              <a:rPr lang="en-US" sz="1200" dirty="0"/>
              <a:t> 46, 01187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https://navigator.tu-dresden.de/etplan/apb/00/raum/542100.2480?language=en</a:t>
            </a:r>
            <a:r>
              <a:rPr lang="en-US" sz="1200" dirty="0"/>
              <a:t>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Opening hours: Monday – Friday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08:00 – 19:00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Full documentation: </a:t>
            </a:r>
            <a:r>
              <a:rPr lang="en-US" sz="1200" dirty="0">
                <a:hlinkClick r:id="rId3"/>
              </a:rPr>
              <a:t>https://tud.link/wtvyx5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F68877-3845-AB7D-EBBD-590BC056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07" y="1795546"/>
            <a:ext cx="7362132" cy="27342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05127E-67C7-0D0B-1546-B61A6038D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492" y="982312"/>
            <a:ext cx="2755736" cy="1794314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C5D038E-F48F-9B2B-2F3B-B78604C961FE}"/>
              </a:ext>
            </a:extLst>
          </p:cNvPr>
          <p:cNvCxnSpPr>
            <a:cxnSpLocks/>
          </p:cNvCxnSpPr>
          <p:nvPr/>
        </p:nvCxnSpPr>
        <p:spPr>
          <a:xfrm>
            <a:off x="5992434" y="1547118"/>
            <a:ext cx="2868853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gen 10">
            <a:extLst>
              <a:ext uri="{FF2B5EF4-FFF2-40B4-BE49-F238E27FC236}">
                <a16:creationId xmlns:a16="http://schemas.microsoft.com/office/drawing/2014/main" id="{F7AC53BA-925D-4F44-B011-69AC003BCD9B}"/>
              </a:ext>
            </a:extLst>
          </p:cNvPr>
          <p:cNvSpPr/>
          <p:nvPr/>
        </p:nvSpPr>
        <p:spPr>
          <a:xfrm rot="5735233">
            <a:off x="7900456" y="2003964"/>
            <a:ext cx="1698536" cy="1736035"/>
          </a:xfrm>
          <a:prstGeom prst="arc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86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80CC1-EC63-ACC5-48B9-E82EA16E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Basics - Use your user certificate for your emails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8D5F7C-F6A7-9222-ECF4-D3D7F9EDBA4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0" y="2896311"/>
            <a:ext cx="4717202" cy="1929534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175E8EB-6401-F49A-54C8-0C103B0B7238}"/>
              </a:ext>
            </a:extLst>
          </p:cNvPr>
          <p:cNvSpPr/>
          <p:nvPr/>
        </p:nvSpPr>
        <p:spPr>
          <a:xfrm>
            <a:off x="3031248" y="4690673"/>
            <a:ext cx="2163140" cy="1772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4329EF6-67EB-0728-1837-2F77013395CE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After you have installed the certificate, you can select the certificate in your mail program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Importing the user certificate into: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Outlook: </a:t>
            </a:r>
            <a:r>
              <a:rPr lang="de-DE" sz="1400" dirty="0">
                <a:hlinkClick r:id="rId3"/>
              </a:rPr>
              <a:t>https://tud.link/m7xx9k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Thunderbird: </a:t>
            </a:r>
            <a:r>
              <a:rPr lang="de-DE" sz="1400" dirty="0">
                <a:hlinkClick r:id="rId4"/>
              </a:rPr>
              <a:t>https://tud.link/eb25ta</a:t>
            </a:r>
            <a:endParaRPr lang="de-DE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Sets the e-mails to be signed automatically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The digital signature is displayed for the recipient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499311-D2C1-A9AC-6D07-5ECA9D9C6A92}"/>
              </a:ext>
            </a:extLst>
          </p:cNvPr>
          <p:cNvSpPr txBox="1"/>
          <p:nvPr/>
        </p:nvSpPr>
        <p:spPr>
          <a:xfrm>
            <a:off x="8397135" y="5017916"/>
            <a:ext cx="1687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Thunderbird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419EF6D-694A-84F9-44DD-1A306499FF9B}"/>
              </a:ext>
            </a:extLst>
          </p:cNvPr>
          <p:cNvSpPr txBox="1"/>
          <p:nvPr/>
        </p:nvSpPr>
        <p:spPr>
          <a:xfrm>
            <a:off x="2260503" y="5017916"/>
            <a:ext cx="1687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Outlook</a:t>
            </a:r>
            <a:endParaRPr lang="de-DE" sz="1400" dirty="0">
              <a:solidFill>
                <a:schemeClr val="accent1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4D8E272-A65E-7273-895B-3AB67C797EBE}"/>
              </a:ext>
            </a:extLst>
          </p:cNvPr>
          <p:cNvGrpSpPr/>
          <p:nvPr/>
        </p:nvGrpSpPr>
        <p:grpSpPr>
          <a:xfrm>
            <a:off x="7438713" y="3435373"/>
            <a:ext cx="3604658" cy="1289022"/>
            <a:chOff x="7438713" y="2242683"/>
            <a:chExt cx="3604658" cy="1289022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BB4489B-3D17-4EBE-E132-C3F1DDAFA5AD}"/>
                </a:ext>
              </a:extLst>
            </p:cNvPr>
            <p:cNvGrpSpPr/>
            <p:nvPr/>
          </p:nvGrpSpPr>
          <p:grpSpPr>
            <a:xfrm>
              <a:off x="7438713" y="2242683"/>
              <a:ext cx="3604658" cy="1289022"/>
              <a:chOff x="6291655" y="2417923"/>
              <a:chExt cx="3604658" cy="1289022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357962F9-5816-A723-51C9-6AA30962E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1655" y="2417923"/>
                <a:ext cx="3604658" cy="1289022"/>
              </a:xfrm>
              <a:prstGeom prst="rect">
                <a:avLst/>
              </a:prstGeom>
            </p:spPr>
          </p:pic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0BB029E8-3ACC-7BD4-CFA6-51AB3D68CFE9}"/>
                  </a:ext>
                </a:extLst>
              </p:cNvPr>
              <p:cNvSpPr/>
              <p:nvPr/>
            </p:nvSpPr>
            <p:spPr>
              <a:xfrm>
                <a:off x="6323593" y="3291034"/>
                <a:ext cx="1620005" cy="137966"/>
              </a:xfrm>
              <a:prstGeom prst="rect">
                <a:avLst/>
              </a:prstGeom>
              <a:solidFill>
                <a:srgbClr val="27272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5DF262B-4F58-B6D6-043B-20F85699414A}"/>
                </a:ext>
              </a:extLst>
            </p:cNvPr>
            <p:cNvSpPr/>
            <p:nvPr/>
          </p:nvSpPr>
          <p:spPr>
            <a:xfrm>
              <a:off x="7655277" y="3360017"/>
              <a:ext cx="1620005" cy="137966"/>
            </a:xfrm>
            <a:prstGeom prst="rect">
              <a:avLst/>
            </a:prstGeom>
            <a:solidFill>
              <a:srgbClr val="2727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DC54110C-C66F-507E-5299-723E8FE6FD49}"/>
              </a:ext>
            </a:extLst>
          </p:cNvPr>
          <p:cNvSpPr/>
          <p:nvPr/>
        </p:nvSpPr>
        <p:spPr>
          <a:xfrm>
            <a:off x="5062525" y="3075373"/>
            <a:ext cx="720000" cy="720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53D9D0B-A017-8869-49E7-E4CE575399AC}"/>
              </a:ext>
            </a:extLst>
          </p:cNvPr>
          <p:cNvSpPr/>
          <p:nvPr/>
        </p:nvSpPr>
        <p:spPr>
          <a:xfrm>
            <a:off x="10323371" y="4261690"/>
            <a:ext cx="720000" cy="720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8AE81FA-F692-B126-56CE-1FD1DA960129}"/>
              </a:ext>
            </a:extLst>
          </p:cNvPr>
          <p:cNvSpPr/>
          <p:nvPr/>
        </p:nvSpPr>
        <p:spPr>
          <a:xfrm>
            <a:off x="-44310" y="5706000"/>
            <a:ext cx="12280620" cy="378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 algn="ctr"/>
            <a:r>
              <a:rPr lang="en-US" dirty="0">
                <a:solidFill>
                  <a:schemeClr val="bg2"/>
                </a:solidFill>
              </a:rPr>
              <a:t>Everybody should use the digital signature!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569B9E42-F995-6D62-B091-D3BFA860A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829" y="1495318"/>
            <a:ext cx="3459542" cy="1304608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D4C4FA2A-324D-74BC-3768-AE87D5482D9E}"/>
              </a:ext>
            </a:extLst>
          </p:cNvPr>
          <p:cNvCxnSpPr>
            <a:cxnSpLocks/>
          </p:cNvCxnSpPr>
          <p:nvPr/>
        </p:nvCxnSpPr>
        <p:spPr>
          <a:xfrm>
            <a:off x="4879252" y="2311327"/>
            <a:ext cx="2515461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DD6925A9-CB7C-3D3A-F248-8A479E390BBC}"/>
              </a:ext>
            </a:extLst>
          </p:cNvPr>
          <p:cNvSpPr/>
          <p:nvPr/>
        </p:nvSpPr>
        <p:spPr>
          <a:xfrm>
            <a:off x="8715513" y="2398643"/>
            <a:ext cx="852557" cy="234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0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Basics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for </a:t>
            </a:r>
            <a:r>
              <a:rPr lang="de-DE" sz="1400" b="1" dirty="0"/>
              <a:t>Windows, MacOS, Linux, Android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	</a:t>
            </a:r>
            <a:r>
              <a:rPr lang="en-US" sz="1400" dirty="0" err="1">
                <a:sym typeface="Wingdings" panose="05000000000000000000" pitchFamily="2" charset="2"/>
              </a:rPr>
              <a:t>Your_title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Your_name</a:t>
            </a:r>
            <a:endParaRPr lang="en-US" sz="1400" dirty="0">
              <a:sym typeface="Wingdings" panose="05000000000000000000" pitchFamily="2" charset="2"/>
            </a:endParaRPr>
          </a:p>
          <a:p>
            <a:pPr lvl="1"/>
            <a:r>
              <a:rPr lang="en-US" sz="1400" dirty="0"/>
              <a:t>		TUD Dresden University of Technology</a:t>
            </a:r>
            <a:br>
              <a:rPr lang="en-US" sz="1400" dirty="0"/>
            </a:br>
            <a:r>
              <a:rPr lang="en-US" sz="1400" dirty="0"/>
              <a:t>		Faculty of Mechanical Science and Engineering</a:t>
            </a:r>
            <a:br>
              <a:rPr lang="en-US" sz="1400" dirty="0"/>
            </a:br>
            <a:r>
              <a:rPr lang="en-US" sz="1400" dirty="0"/>
              <a:t>		Institute of Materials Science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</a:p>
          <a:p>
            <a:pPr lvl="1"/>
            <a:r>
              <a:rPr lang="en-US" sz="1400" dirty="0"/>
              <a:t>		Phone: +49 (0) 351 463-XYZ</a:t>
            </a:r>
            <a:br>
              <a:rPr lang="en-US" sz="1400" dirty="0"/>
            </a:br>
            <a:r>
              <a:rPr lang="en-US" sz="1400" dirty="0"/>
              <a:t>		www.nano.tu-dresden.de </a:t>
            </a:r>
          </a:p>
          <a:p>
            <a:pPr lvl="1"/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Communication and collaboration – Video Calls and Chats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ym typeface="Wingdings" panose="05000000000000000000" pitchFamily="2" charset="2"/>
              </a:rPr>
              <a:t>BigBlueButton</a:t>
            </a:r>
            <a:endParaRPr lang="en-US" sz="1400" b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  <a:hlinkClick r:id="rId4"/>
              </a:rPr>
              <a:t>https://bbb.tu-dresden.de/</a:t>
            </a:r>
            <a:endParaRPr lang="en-US" sz="140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Matrix-Chat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for internal communication with students or colleagues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rooms, personal chats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https://matrix.tu-dresden.de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647" y="1030288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907735" y="3508295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943600" y="3168316"/>
            <a:ext cx="2069577" cy="445421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2624</Words>
  <Application>Microsoft Office PowerPoint</Application>
  <PresentationFormat>Widescreen</PresentationFormat>
  <Paragraphs>339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Open Sans</vt:lpstr>
      <vt:lpstr>Symbol</vt:lpstr>
      <vt:lpstr>Wingdings</vt:lpstr>
      <vt:lpstr>TUD_2018_16zu9</vt:lpstr>
      <vt:lpstr>PMN IT Information</vt:lpstr>
      <vt:lpstr>General information – IT administration</vt:lpstr>
      <vt:lpstr>General information - Website of our Chair</vt:lpstr>
      <vt:lpstr>PowerPoint Presentation</vt:lpstr>
      <vt:lpstr>General information – FAQ-System</vt:lpstr>
      <vt:lpstr>1. Basics - Your digital ID at TU Dresden (user certificate)</vt:lpstr>
      <vt:lpstr>1. Basics - Use your user certificate for your emails</vt:lpstr>
      <vt:lpstr>1. Basics – Email</vt:lpstr>
      <vt:lpstr>2. Communication and collaboration – Video Calls and Chats</vt:lpstr>
      <vt:lpstr>2. Communication and collaboration – Office phone  Softphone</vt:lpstr>
      <vt:lpstr>2. Communication and collaboration – Example: webex</vt:lpstr>
      <vt:lpstr>2. Communication and collaboration – Microsoft Teams</vt:lpstr>
      <vt:lpstr>2. Communication and collaboration – Writing article</vt:lpstr>
      <vt:lpstr>2. Communication and collaboration – Guests at our Chair</vt:lpstr>
      <vt:lpstr>3. Data storage – Overview</vt:lpstr>
      <vt:lpstr>3. Data storage – Which group drives are available at the chair?</vt:lpstr>
      <vt:lpstr>3. Data storage – Group drive: pmana</vt:lpstr>
      <vt:lpstr>3. Data storages – Share your data easily</vt:lpstr>
      <vt:lpstr>4. Software – Useful Tools</vt:lpstr>
      <vt:lpstr>4. Software – Be Careful</vt:lpstr>
      <vt:lpstr>5. Workstations and Server – Powerful Hardware</vt:lpstr>
      <vt:lpstr>5. Workstations and Server – Example – Remote workstation</vt:lpstr>
      <vt:lpstr>5. Workstations and Server – First Steps</vt:lpstr>
      <vt:lpstr>5. Workstations and Server – Example – Remote PC</vt:lpstr>
      <vt:lpstr>6. Security and Network – Scam Emails  </vt:lpstr>
      <vt:lpstr>6. Security and Network – Stay connected with TU Dresden</vt:lpstr>
      <vt:lpstr>6. Security and Network – Password Management</vt:lpstr>
      <vt:lpstr>6. Security and Network – Passwork - 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PMN IT Information</dc:title>
  <dc:creator>Steffen Kampmann</dc:creator>
  <cp:lastModifiedBy>Steffen</cp:lastModifiedBy>
  <cp:revision>481</cp:revision>
  <dcterms:created xsi:type="dcterms:W3CDTF">2023-03-09T12:02:13Z</dcterms:created>
  <dcterms:modified xsi:type="dcterms:W3CDTF">2025-04-23T18:48:16Z</dcterms:modified>
</cp:coreProperties>
</file>