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303" r:id="rId4"/>
    <p:sldId id="312" r:id="rId5"/>
    <p:sldId id="317" r:id="rId6"/>
    <p:sldId id="320" r:id="rId7"/>
    <p:sldId id="297" r:id="rId8"/>
    <p:sldId id="308" r:id="rId9"/>
    <p:sldId id="310" r:id="rId10"/>
    <p:sldId id="291" r:id="rId11"/>
    <p:sldId id="319" r:id="rId12"/>
    <p:sldId id="311" r:id="rId13"/>
    <p:sldId id="299" r:id="rId14"/>
    <p:sldId id="306" r:id="rId15"/>
    <p:sldId id="307" r:id="rId16"/>
    <p:sldId id="301" r:id="rId17"/>
    <p:sldId id="309" r:id="rId18"/>
    <p:sldId id="305" r:id="rId19"/>
    <p:sldId id="30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7272A"/>
    <a:srgbClr val="FFFFFF"/>
    <a:srgbClr val="EA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691716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</a:rPr>
              <a:t>PMN IT Information Event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Materials Science and Nanotechnology / Steffen </a:t>
            </a:r>
            <a:r>
              <a:rPr lang="en-US" sz="800" noProof="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Kampmann</a:t>
            </a: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and Li Chen</a:t>
            </a:r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Dresden, 24.10.2024</a:t>
            </a: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27469" y="631487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800" baseline="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US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14" y="6265536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6" Type="http://schemas.openxmlformats.org/officeDocument/2006/relationships/hyperlink" Target="https://tud.link/y72uz6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hyperlink" Target="https://tud.link/k48k1a" TargetMode="External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hyperlink" Target="https://opara.zih.tu-dresden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nextcloud.com/de/install/#install-clients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datashare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elfservice.tu-dresden.de/services/2250335/" TargetMode="External"/><Relationship Id="rId4" Type="http://schemas.openxmlformats.org/officeDocument/2006/relationships/hyperlink" Target="https://tud.link/fsv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sophos.com/en-us/employee" TargetMode="External"/><Relationship Id="rId13" Type="http://schemas.openxmlformats.org/officeDocument/2006/relationships/hyperlink" Target="https://tud.link/xn1o" TargetMode="External"/><Relationship Id="rId3" Type="http://schemas.openxmlformats.org/officeDocument/2006/relationships/hyperlink" Target="https://campussachsen.tu-dresden.de/" TargetMode="External"/><Relationship Id="rId7" Type="http://schemas.openxmlformats.org/officeDocument/2006/relationships/hyperlink" Target="https://de.mathworks.com/academia/tah-portal/tu-dresden-40758619.html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tud.link/9nl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h928" TargetMode="External"/><Relationship Id="rId11" Type="http://schemas.openxmlformats.org/officeDocument/2006/relationships/hyperlink" Target="https://tud.link/jrqhvw" TargetMode="External"/><Relationship Id="rId5" Type="http://schemas.openxmlformats.org/officeDocument/2006/relationships/hyperlink" Target="mailto:steffen.kampmann@tu-dresden.de" TargetMode="External"/><Relationship Id="rId15" Type="http://schemas.openxmlformats.org/officeDocument/2006/relationships/image" Target="../media/image43.png"/><Relationship Id="rId10" Type="http://schemas.openxmlformats.org/officeDocument/2006/relationships/hyperlink" Target="https://tud.link/7u6kbt" TargetMode="External"/><Relationship Id="rId4" Type="http://schemas.openxmlformats.org/officeDocument/2006/relationships/hyperlink" Target="mailto:stephanie.klinghammer@tu-dresden.de" TargetMode="External"/><Relationship Id="rId9" Type="http://schemas.openxmlformats.org/officeDocument/2006/relationships/hyperlink" Target="https://tud.link/pmx21m" TargetMode="External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ise.de/download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oc.zih.tu-dresden.de/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selfservice.tu-dresden.de/services/research-cloud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-dresden.de/" TargetMode="External"/><Relationship Id="rId5" Type="http://schemas.openxmlformats.org/officeDocument/2006/relationships/hyperlink" Target="https://chat.openai.com/" TargetMode="External"/><Relationship Id="rId4" Type="http://schemas.openxmlformats.org/officeDocument/2006/relationships/hyperlink" Target="mailto:rafael.gutierrez@tu-dresden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support.zih.tu-dresden.de/users/main/downloads.html" TargetMode="External"/><Relationship Id="rId2" Type="http://schemas.openxmlformats.org/officeDocument/2006/relationships/hyperlink" Target="https://rds.zih.tu-dresden.d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nano.tu-dresden.de/shared/1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hyperlink" Target="https://tud.link/35d7" TargetMode="Externa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tickets.tu-dresden.de/otrs/public.p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mailto:servicedesk@tu-dresde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.tu-dresden.de/shared/" TargetMode="External"/><Relationship Id="rId2" Type="http://schemas.openxmlformats.org/officeDocument/2006/relationships/hyperlink" Target="https://nano.tu-dresden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ano.tu-dresden.de/te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lfservice.tu-dresden.de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wtvyx5" TargetMode="External"/><Relationship Id="rId2" Type="http://schemas.openxmlformats.org/officeDocument/2006/relationships/hyperlink" Target="https://navigator.tu-dresden.de/etplan/apb/00/raum/542100.2480?language=en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m7xx9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tud.link/eb25t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ud.link/15t4" TargetMode="External"/><Relationship Id="rId3" Type="http://schemas.openxmlformats.org/officeDocument/2006/relationships/hyperlink" Target="https://tud.link/k43h" TargetMode="External"/><Relationship Id="rId7" Type="http://schemas.openxmlformats.org/officeDocument/2006/relationships/hyperlink" Target="https://tud.link/nhcq" TargetMode="External"/><Relationship Id="rId2" Type="http://schemas.openxmlformats.org/officeDocument/2006/relationships/hyperlink" Target="https://msx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7jpf" TargetMode="External"/><Relationship Id="rId5" Type="http://schemas.openxmlformats.org/officeDocument/2006/relationships/hyperlink" Target="https://tud.link/8wpk" TargetMode="External"/><Relationship Id="rId4" Type="http://schemas.openxmlformats.org/officeDocument/2006/relationships/hyperlink" Target="https://tud.link/8gfu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zoom-x.de/my/Your_Name" TargetMode="External"/><Relationship Id="rId2" Type="http://schemas.openxmlformats.org/officeDocument/2006/relationships/hyperlink" Target="https://tu-dresden.zoom.u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matrix.tu-dresden.de/" TargetMode="External"/><Relationship Id="rId4" Type="http://schemas.openxmlformats.org/officeDocument/2006/relationships/hyperlink" Target="https://bbb.tu-dresden.d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tex.zih.tu-dresden.de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selfservice.tu-dresden.de/services/25894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770537" cy="246221"/>
          </a:xfrm>
        </p:spPr>
        <p:txBody>
          <a:bodyPr/>
          <a:lstStyle/>
          <a:p>
            <a:r>
              <a:rPr lang="de-DE" dirty="0"/>
              <a:t>Dipl.-Ing. Steffen Kampmann, Dipl.-Ing. Li Chen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5309146" cy="492443"/>
          </a:xfrm>
        </p:spPr>
        <p:txBody>
          <a:bodyPr/>
          <a:lstStyle/>
          <a:p>
            <a:r>
              <a:rPr lang="en-US" dirty="0"/>
              <a:t>PMN IT Information Event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803384" cy="246221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6628225" cy="892552"/>
          </a:xfrm>
        </p:spPr>
        <p:txBody>
          <a:bodyPr/>
          <a:lstStyle/>
          <a:p>
            <a:r>
              <a:rPr lang="de-DE" dirty="0"/>
              <a:t>Dresden</a:t>
            </a:r>
            <a:r>
              <a:rPr lang="de-DE"/>
              <a:t>, 04.02.2025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Contact:</a:t>
            </a:r>
            <a:r>
              <a:rPr lang="de-DE" dirty="0"/>
              <a:t> steffen.kampmann@tu-dresden.de, li.chen2@tu-dresden.de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Overview</a:t>
            </a:r>
            <a:endParaRPr lang="de-DE" noProof="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867054"/>
            <a:ext cx="9241744" cy="5199406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4210957" y="3195044"/>
            <a:ext cx="1943049" cy="52322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Research Group data</a:t>
            </a:r>
          </a:p>
        </p:txBody>
      </p:sp>
      <p:sp>
        <p:nvSpPr>
          <p:cNvPr id="18" name="Ellipse 17"/>
          <p:cNvSpPr/>
          <p:nvPr/>
        </p:nvSpPr>
        <p:spPr>
          <a:xfrm>
            <a:off x="4207020" y="149448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1799782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634" y="3636907"/>
            <a:ext cx="824930" cy="82493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5177413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3038207" y="3856008"/>
            <a:ext cx="4567768" cy="1151399"/>
            <a:chOff x="4305299" y="3833878"/>
            <a:chExt cx="4567768" cy="1151399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4505" y="3833878"/>
              <a:ext cx="1" cy="115139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6614259" y="1504410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Datashare</a:t>
            </a:r>
            <a:endParaRPr lang="en-US" sz="1400" b="1" dirty="0"/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4843" y="4602356"/>
            <a:ext cx="687808" cy="6878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5B36A5-01F4-11DD-779E-54A1C387971E}"/>
              </a:ext>
            </a:extLst>
          </p:cNvPr>
          <p:cNvSpPr txBox="1"/>
          <p:nvPr/>
        </p:nvSpPr>
        <p:spPr>
          <a:xfrm>
            <a:off x="5673945" y="6657954"/>
            <a:ext cx="6518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noProof="0" dirty="0"/>
              <a:t>https://media-exp1.licdn.com/dms/image/C4D1BAQGhuHkHrK9Otw/company-background_10000/0?e=2159024400&amp;v=beta&amp;t=1cL7tUnH5XYVw6DOfbIjkskihQl2pmXPHu1d7SLXnzs</a:t>
            </a:r>
          </a:p>
          <a:p>
            <a:endParaRPr lang="de-DE" sz="600" dirty="0"/>
          </a:p>
        </p:txBody>
      </p:sp>
      <p:pic>
        <p:nvPicPr>
          <p:cNvPr id="6" name="Grafik 5" descr="Zielgruppe mit einfarbiger Füllung">
            <a:extLst>
              <a:ext uri="{FF2B5EF4-FFF2-40B4-BE49-F238E27FC236}">
                <a16:creationId xmlns:a16="http://schemas.microsoft.com/office/drawing/2014/main" id="{84EB5201-94A2-6B19-6417-3A7097C8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7782" y="3833312"/>
            <a:ext cx="914400" cy="914400"/>
          </a:xfrm>
          <a:prstGeom prst="rect">
            <a:avLst/>
          </a:prstGeom>
        </p:spPr>
      </p:pic>
      <p:pic>
        <p:nvPicPr>
          <p:cNvPr id="8" name="Grafik 7" descr="Freigeben mit einfarbiger Füllung">
            <a:extLst>
              <a:ext uri="{FF2B5EF4-FFF2-40B4-BE49-F238E27FC236}">
                <a16:creationId xmlns:a16="http://schemas.microsoft.com/office/drawing/2014/main" id="{C100405F-CB60-A239-59F3-9DB395DB9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5915" y="3347613"/>
            <a:ext cx="1403518" cy="1403518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7CCB381-055F-6B0E-4B16-1B3AA8A86D7E}"/>
              </a:ext>
            </a:extLst>
          </p:cNvPr>
          <p:cNvSpPr txBox="1"/>
          <p:nvPr/>
        </p:nvSpPr>
        <p:spPr>
          <a:xfrm>
            <a:off x="1799921" y="3210492"/>
            <a:ext cx="1946847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Your data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EA7CF2F-D720-98A0-B8F9-25DCBEC29BFD}"/>
              </a:ext>
            </a:extLst>
          </p:cNvPr>
          <p:cNvSpPr txBox="1"/>
          <p:nvPr/>
        </p:nvSpPr>
        <p:spPr>
          <a:xfrm>
            <a:off x="6614258" y="3195044"/>
            <a:ext cx="1943048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Share data</a:t>
            </a: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153E4D3D-9392-CF42-7617-E7F2378DCC51}"/>
              </a:ext>
            </a:extLst>
          </p:cNvPr>
          <p:cNvCxnSpPr>
            <a:cxnSpLocks/>
          </p:cNvCxnSpPr>
          <p:nvPr/>
        </p:nvCxnSpPr>
        <p:spPr>
          <a:xfrm flipH="1" flipV="1">
            <a:off x="2766755" y="3607941"/>
            <a:ext cx="6520" cy="104400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2E1836A6-E562-9B0B-4735-450685E49F4C}"/>
              </a:ext>
            </a:extLst>
          </p:cNvPr>
          <p:cNvCxnSpPr>
            <a:cxnSpLocks/>
          </p:cNvCxnSpPr>
          <p:nvPr/>
        </p:nvCxnSpPr>
        <p:spPr>
          <a:xfrm flipH="1">
            <a:off x="2773275" y="2720830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D52418F-DB3E-F6C6-5829-AF5F4819BF62}"/>
              </a:ext>
            </a:extLst>
          </p:cNvPr>
          <p:cNvCxnSpPr>
            <a:cxnSpLocks/>
          </p:cNvCxnSpPr>
          <p:nvPr/>
        </p:nvCxnSpPr>
        <p:spPr>
          <a:xfrm flipH="1" flipV="1">
            <a:off x="7599455" y="3603234"/>
            <a:ext cx="6520" cy="1412781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6">
            <a:extLst>
              <a:ext uri="{FF2B5EF4-FFF2-40B4-BE49-F238E27FC236}">
                <a16:creationId xmlns:a16="http://schemas.microsoft.com/office/drawing/2014/main" id="{9CD3A087-30C1-9977-5BDF-7A84157A905D}"/>
              </a:ext>
            </a:extLst>
          </p:cNvPr>
          <p:cNvCxnSpPr>
            <a:cxnSpLocks/>
          </p:cNvCxnSpPr>
          <p:nvPr/>
        </p:nvCxnSpPr>
        <p:spPr>
          <a:xfrm flipH="1">
            <a:off x="7605975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B567815-4A7F-85D6-160D-F1AB553E9815}"/>
              </a:ext>
            </a:extLst>
          </p:cNvPr>
          <p:cNvSpPr txBox="1"/>
          <p:nvPr/>
        </p:nvSpPr>
        <p:spPr>
          <a:xfrm>
            <a:off x="852911" y="5140879"/>
            <a:ext cx="347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Your PC/Mac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No backed up data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52DB641D-5E9E-3431-C1DC-D661DDBCD008}"/>
              </a:ext>
            </a:extLst>
          </p:cNvPr>
          <p:cNvSpPr txBox="1"/>
          <p:nvPr/>
        </p:nvSpPr>
        <p:spPr>
          <a:xfrm>
            <a:off x="1793120" y="1105480"/>
            <a:ext cx="195365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52869D-4716-FC3D-A3A4-137106C5E5AE}"/>
              </a:ext>
            </a:extLst>
          </p:cNvPr>
          <p:cNvSpPr txBox="1"/>
          <p:nvPr/>
        </p:nvSpPr>
        <p:spPr>
          <a:xfrm>
            <a:off x="4193698" y="1109675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4D554-5C11-01D5-B6CA-AD650FEF03C5}"/>
              </a:ext>
            </a:extLst>
          </p:cNvPr>
          <p:cNvSpPr txBox="1"/>
          <p:nvPr/>
        </p:nvSpPr>
        <p:spPr>
          <a:xfrm>
            <a:off x="6614258" y="1108190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Not backed up data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F69A88A-47D9-5BE5-71FD-74138BF2DE31}"/>
              </a:ext>
            </a:extLst>
          </p:cNvPr>
          <p:cNvCxnSpPr>
            <a:cxnSpLocks/>
          </p:cNvCxnSpPr>
          <p:nvPr/>
        </p:nvCxnSpPr>
        <p:spPr>
          <a:xfrm flipH="1">
            <a:off x="8999674" y="937319"/>
            <a:ext cx="9826" cy="400894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5E5BEB7-9527-F26D-4BA3-30A4EF6F50D8}"/>
              </a:ext>
            </a:extLst>
          </p:cNvPr>
          <p:cNvCxnSpPr>
            <a:cxnSpLocks/>
          </p:cNvCxnSpPr>
          <p:nvPr/>
        </p:nvCxnSpPr>
        <p:spPr>
          <a:xfrm flipH="1">
            <a:off x="9004431" y="5632174"/>
            <a:ext cx="3890" cy="35877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0DDF89C0-AB58-4410-AEDC-0C76828386A5}"/>
              </a:ext>
            </a:extLst>
          </p:cNvPr>
          <p:cNvSpPr/>
          <p:nvPr/>
        </p:nvSpPr>
        <p:spPr>
          <a:xfrm>
            <a:off x="9047957" y="937319"/>
            <a:ext cx="1580566" cy="5092420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 descr="Kreis mit Pfeil nach links Silhouette">
            <a:extLst>
              <a:ext uri="{FF2B5EF4-FFF2-40B4-BE49-F238E27FC236}">
                <a16:creationId xmlns:a16="http://schemas.microsoft.com/office/drawing/2014/main" id="{547AFEDA-B83A-D7F1-FD0B-F5DE9C6FF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8074" y="4837022"/>
            <a:ext cx="914400" cy="914400"/>
          </a:xfrm>
          <a:prstGeom prst="rect">
            <a:avLst/>
          </a:prstGeom>
        </p:spPr>
      </p:pic>
      <p:pic>
        <p:nvPicPr>
          <p:cNvPr id="41" name="Grafik 40" descr="Ein Bild, das Symbol, Grafiken, Grün, Logo enthält.&#10;&#10;Automatisch generierte Beschreibung">
            <a:extLst>
              <a:ext uri="{FF2B5EF4-FFF2-40B4-BE49-F238E27FC236}">
                <a16:creationId xmlns:a16="http://schemas.microsoft.com/office/drawing/2014/main" id="{B5B9649E-0E8E-69E3-2D00-481D41585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63" y="1888410"/>
            <a:ext cx="1332452" cy="344258"/>
          </a:xfrm>
          <a:prstGeom prst="rect">
            <a:avLst/>
          </a:prstGeom>
        </p:spPr>
      </p:pic>
      <p:sp>
        <p:nvSpPr>
          <p:cNvPr id="42" name="TextBox 12">
            <a:extLst>
              <a:ext uri="{FF2B5EF4-FFF2-40B4-BE49-F238E27FC236}">
                <a16:creationId xmlns:a16="http://schemas.microsoft.com/office/drawing/2014/main" id="{00A493A2-E85D-B346-D64D-0FC5EFC5C148}"/>
              </a:ext>
            </a:extLst>
          </p:cNvPr>
          <p:cNvSpPr txBox="1"/>
          <p:nvPr/>
        </p:nvSpPr>
        <p:spPr>
          <a:xfrm>
            <a:off x="9118469" y="3195044"/>
            <a:ext cx="1454915" cy="73866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Archive your completed  project data!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A4FBD6-8C6A-F917-48D7-CF2A1C7B14E1}"/>
              </a:ext>
            </a:extLst>
          </p:cNvPr>
          <p:cNvSpPr txBox="1"/>
          <p:nvPr/>
        </p:nvSpPr>
        <p:spPr>
          <a:xfrm>
            <a:off x="8977441" y="2256767"/>
            <a:ext cx="17215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14"/>
              </a:rPr>
              <a:t>https://opara.zih.tu-dresden.de/</a:t>
            </a:r>
            <a:r>
              <a:rPr lang="en-US" sz="800" dirty="0"/>
              <a:t> </a:t>
            </a:r>
            <a:endParaRPr lang="de-DE" sz="8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76152B0-922F-D957-1719-91E47C58382C}"/>
              </a:ext>
            </a:extLst>
          </p:cNvPr>
          <p:cNvSpPr txBox="1"/>
          <p:nvPr/>
        </p:nvSpPr>
        <p:spPr>
          <a:xfrm>
            <a:off x="2097101" y="2189463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F7DAEF-E99E-C5B9-4E3A-5919525D51E3}"/>
              </a:ext>
            </a:extLst>
          </p:cNvPr>
          <p:cNvSpPr txBox="1"/>
          <p:nvPr/>
        </p:nvSpPr>
        <p:spPr>
          <a:xfrm>
            <a:off x="4504339" y="2164467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D1C9637-5AF0-70AC-B825-E960D725ADC9}"/>
              </a:ext>
            </a:extLst>
          </p:cNvPr>
          <p:cNvSpPr txBox="1"/>
          <p:nvPr/>
        </p:nvSpPr>
        <p:spPr>
          <a:xfrm>
            <a:off x="6963390" y="2168411"/>
            <a:ext cx="127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6"/>
              </a:rPr>
              <a:t>https://tud.link/y72uz6</a:t>
            </a:r>
            <a:endParaRPr lang="de-DE" sz="800" dirty="0"/>
          </a:p>
          <a:p>
            <a:pPr algn="ctr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any chair related data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b="0" dirty="0"/>
              <a:t> </a:t>
            </a:r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Theory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0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Environmental nanotechnology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/>
              <a:t>smb://vs-sec-smb3.zih.tu-dresden.de/pmnent</a:t>
            </a:r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Nanoelectronics for sensor technologies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raw research data of every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smb://vs-grp07.zih.tu-dresden.de/pmnraw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15480-8934-CB8D-44CC-C37103829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Datashare</a:t>
            </a:r>
            <a:r>
              <a:rPr lang="en-US" sz="1200" dirty="0"/>
              <a:t> </a:t>
            </a:r>
            <a:r>
              <a:rPr lang="en-US" sz="1200" b="0" i="1" dirty="0"/>
              <a:t>based on </a:t>
            </a:r>
            <a:r>
              <a:rPr lang="en-US" sz="1200" b="0" i="1" dirty="0" err="1"/>
              <a:t>Nextcloud</a:t>
            </a:r>
            <a:r>
              <a:rPr lang="en-US" sz="1200" b="0" i="1" dirty="0"/>
              <a:t> environment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https://datashare.tu-dresden.de/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You can upload, download and share Data with internal and </a:t>
            </a:r>
            <a:r>
              <a:rPr lang="en-US" sz="1200" b="1" dirty="0"/>
              <a:t>external people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App</a:t>
            </a:r>
            <a:r>
              <a:rPr lang="en-US" sz="1200" dirty="0"/>
              <a:t> for Windows, Mac, iOS and Android</a:t>
            </a: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https://nextcloud.com/de/install/#install-clients</a:t>
            </a:r>
            <a:endParaRPr lang="en-US" sz="1200" dirty="0">
              <a:sym typeface="Wingdings" panose="05000000000000000000" pitchFamily="2" charset="2"/>
            </a:endParaRP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Installation and setup manual: </a:t>
            </a:r>
            <a:r>
              <a:rPr lang="en-US" sz="1200" dirty="0">
                <a:hlinkClick r:id="rId4"/>
              </a:rPr>
              <a:t>https://tud.link/fsvs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Gigamove</a:t>
            </a:r>
            <a:r>
              <a:rPr lang="en-US" sz="1200" dirty="0"/>
              <a:t> 2.0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Share of large data until 100 GB ( </a:t>
            </a:r>
            <a:r>
              <a:rPr lang="en-US" sz="1200" i="1" dirty="0"/>
              <a:t>Hint: Zip data to one file and then share it</a:t>
            </a:r>
            <a:r>
              <a:rPr lang="en-US" sz="1200" dirty="0"/>
              <a:t> 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https://selfservice.tu-dresden.de/services/2250335/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2" indent="0">
              <a:buNone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B42D8-ADBA-3D57-9383-06BA721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storages – Share your data easily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5201A0-9253-6CF2-F27A-6807955C42C6}"/>
              </a:ext>
            </a:extLst>
          </p:cNvPr>
          <p:cNvSpPr txBox="1"/>
          <p:nvPr/>
        </p:nvSpPr>
        <p:spPr>
          <a:xfrm>
            <a:off x="9555932" y="5705782"/>
            <a:ext cx="2214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  <a:p>
            <a:r>
              <a:rPr lang="de-DE" sz="800" dirty="0"/>
              <a:t>[2] https://gigamove.rwth-aachen.de/en</a:t>
            </a:r>
          </a:p>
          <a:p>
            <a:r>
              <a:rPr lang="it-IT" sz="800" dirty="0"/>
              <a:t>[3] DALL-E: https://chat.openai.com</a:t>
            </a:r>
            <a:endParaRPr lang="de-DE" sz="8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67383BE-1487-C8CE-8EC4-E891A5FF5B7E}"/>
              </a:ext>
            </a:extLst>
          </p:cNvPr>
          <p:cNvGrpSpPr/>
          <p:nvPr/>
        </p:nvGrpSpPr>
        <p:grpSpPr>
          <a:xfrm>
            <a:off x="1325279" y="4205792"/>
            <a:ext cx="7322068" cy="1904396"/>
            <a:chOff x="2723054" y="4603549"/>
            <a:chExt cx="7322068" cy="190439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AE62E4-C8CE-DB6A-740F-109D03B5BDE9}"/>
                </a:ext>
              </a:extLst>
            </p:cNvPr>
            <p:cNvSpPr txBox="1"/>
            <p:nvPr/>
          </p:nvSpPr>
          <p:spPr>
            <a:xfrm>
              <a:off x="9646680" y="6292501"/>
              <a:ext cx="39844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[2]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D75014F-A082-7CE3-ADD5-FE8BDC0D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3054" y="4603549"/>
              <a:ext cx="7215838" cy="173156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D8C4648-3163-A028-18F4-C56CC44A8F7A}"/>
              </a:ext>
            </a:extLst>
          </p:cNvPr>
          <p:cNvGrpSpPr/>
          <p:nvPr/>
        </p:nvGrpSpPr>
        <p:grpSpPr>
          <a:xfrm>
            <a:off x="6758484" y="2097898"/>
            <a:ext cx="1587848" cy="1248090"/>
            <a:chOff x="5986756" y="2070456"/>
            <a:chExt cx="1587848" cy="1248090"/>
          </a:xfrm>
        </p:grpSpPr>
        <p:pic>
          <p:nvPicPr>
            <p:cNvPr id="5" name="Grafik 4" descr="Ein Bild, das Logo enthält.&#10;&#10;Automatisch generierte Beschreibung">
              <a:extLst>
                <a:ext uri="{FF2B5EF4-FFF2-40B4-BE49-F238E27FC236}">
                  <a16:creationId xmlns:a16="http://schemas.microsoft.com/office/drawing/2014/main" id="{35032C0B-8244-839F-2D92-47E306CF9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756" y="2070456"/>
              <a:ext cx="1587848" cy="112637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EB5501D-F74D-8EA4-CB3A-DAB5A872E207}"/>
                </a:ext>
              </a:extLst>
            </p:cNvPr>
            <p:cNvSpPr txBox="1"/>
            <p:nvPr/>
          </p:nvSpPr>
          <p:spPr>
            <a:xfrm>
              <a:off x="7190410" y="3103102"/>
              <a:ext cx="3140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  <p:pic>
        <p:nvPicPr>
          <p:cNvPr id="13" name="Grafik 12" descr="Ein Bild, das Plastik, Im Haus enthält.&#10;&#10;Automatisch generierte Beschreibung">
            <a:extLst>
              <a:ext uri="{FF2B5EF4-FFF2-40B4-BE49-F238E27FC236}">
                <a16:creationId xmlns:a16="http://schemas.microsoft.com/office/drawing/2014/main" id="{C8E8C710-7C7D-1E1D-6EBB-3819C013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8" y="1152000"/>
            <a:ext cx="2516222" cy="25162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892B6A4-6A13-FF34-6771-9899597B277F}"/>
              </a:ext>
            </a:extLst>
          </p:cNvPr>
          <p:cNvSpPr txBox="1"/>
          <p:nvPr/>
        </p:nvSpPr>
        <p:spPr>
          <a:xfrm>
            <a:off x="11003276" y="3682212"/>
            <a:ext cx="3140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3759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62D3F-8FA7-0AA5-F6FD-8944ECBB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Useful 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9A8D2-72DD-0475-E4B7-D35238C0A7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152000"/>
            <a:ext cx="11133334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Microsoft Office </a:t>
            </a:r>
            <a:endParaRPr lang="en-US" sz="1200" b="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Microsoft Office 365 is also available for </a:t>
            </a:r>
            <a:r>
              <a:rPr lang="en-US" sz="1200" b="1" dirty="0"/>
              <a:t>private</a:t>
            </a:r>
            <a:r>
              <a:rPr lang="en-US" sz="1200" b="0" dirty="0"/>
              <a:t> PC/Laptop (</a:t>
            </a:r>
            <a:r>
              <a:rPr lang="en-US" sz="1200" b="1" dirty="0">
                <a:solidFill>
                  <a:srgbClr val="FF0000"/>
                </a:solidFill>
              </a:rPr>
              <a:t>WARNING: </a:t>
            </a:r>
            <a:r>
              <a:rPr lang="en-US" sz="1200" b="0" dirty="0"/>
              <a:t>No permission to use Outlook 365 for TU email account)</a:t>
            </a:r>
            <a:endParaRPr lang="en-US" sz="1200" dirty="0"/>
          </a:p>
          <a:p>
            <a:pPr lvl="3" indent="0">
              <a:buNone/>
            </a:pP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employees: </a:t>
            </a:r>
            <a:r>
              <a:rPr lang="en-US" sz="1200" dirty="0">
                <a:hlinkClick r:id="rId2"/>
              </a:rPr>
              <a:t>https://tud.link/9nl1</a:t>
            </a: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students: </a:t>
            </a:r>
            <a:r>
              <a:rPr lang="en-US" sz="1200" dirty="0">
                <a:hlinkClick r:id="rId3"/>
              </a:rPr>
              <a:t>https://campussachsen.tu-dresden.de/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Origin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  (</a:t>
            </a:r>
            <a:r>
              <a:rPr lang="en-US" sz="1200" b="0" i="1" dirty="0"/>
              <a:t>Version 2024, </a:t>
            </a:r>
            <a:r>
              <a:rPr lang="en-US" sz="1200" b="1" i="1" dirty="0"/>
              <a:t>also usable in VPN of TU Dresden</a:t>
            </a:r>
            <a:r>
              <a:rPr lang="en-US" sz="1200" b="0" dirty="0"/>
              <a:t>)</a:t>
            </a:r>
          </a:p>
          <a:p>
            <a:pPr lvl="3" indent="0">
              <a:buNone/>
            </a:pP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de-DE" sz="1200" dirty="0">
                <a:hlinkClick r:id="rId4"/>
              </a:rPr>
              <a:t>stephanie.klinghammer@tu-dresden.de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endParaRPr lang="en-US" sz="1200" b="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For students </a:t>
            </a:r>
            <a:r>
              <a:rPr lang="en-US" sz="1200" b="1" dirty="0"/>
              <a:t>private</a:t>
            </a:r>
            <a:r>
              <a:rPr lang="en-US" sz="1200" b="0" dirty="0"/>
              <a:t> PC/Laptop: </a:t>
            </a:r>
            <a:r>
              <a:rPr lang="en-US" sz="1200" b="0" dirty="0">
                <a:hlinkClick r:id="rId6"/>
              </a:rPr>
              <a:t>https://tud.link/h928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Matlab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For students and employees </a:t>
            </a:r>
            <a:r>
              <a:rPr lang="en-US" sz="1200" b="1" dirty="0"/>
              <a:t>office/private</a:t>
            </a:r>
            <a:r>
              <a:rPr lang="en-US" sz="1200" dirty="0"/>
              <a:t>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https://de.mathworks.com/academia/tah-portal/tu-dresden-40758619.html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Solidworks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</a:t>
            </a: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r>
              <a:rPr lang="en-US" sz="12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Sophos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Anti Virus for </a:t>
            </a:r>
            <a:r>
              <a:rPr lang="en-US" sz="1200" b="1" dirty="0"/>
              <a:t>private</a:t>
            </a:r>
            <a:r>
              <a:rPr lang="en-US" sz="1200" b="0" dirty="0"/>
              <a:t> Laptop </a:t>
            </a:r>
            <a:r>
              <a:rPr lang="en-US" sz="1200" b="0" dirty="0">
                <a:sym typeface="Wingdings" panose="05000000000000000000" pitchFamily="2" charset="2"/>
              </a:rPr>
              <a:t></a:t>
            </a:r>
            <a:r>
              <a:rPr lang="en-US" sz="1200" b="0" dirty="0"/>
              <a:t> </a:t>
            </a:r>
            <a:r>
              <a:rPr lang="en-US" sz="1200" b="0" dirty="0">
                <a:hlinkClick r:id="rId8"/>
              </a:rPr>
              <a:t>https://home.sophos.com/en-us/employee</a:t>
            </a:r>
            <a:endParaRPr lang="en-US" sz="12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Alternatives for Adobe Products: </a:t>
            </a:r>
            <a:r>
              <a:rPr lang="de-DE" sz="1200" dirty="0">
                <a:hlinkClick r:id="rId9"/>
              </a:rPr>
              <a:t>https://tud.link/pmx21m</a:t>
            </a:r>
            <a:r>
              <a:rPr lang="de-DE" sz="1200" dirty="0"/>
              <a:t> (Affinity Designer), </a:t>
            </a:r>
            <a:r>
              <a:rPr lang="de-DE" sz="1200" dirty="0">
                <a:hlinkClick r:id="rId10"/>
              </a:rPr>
              <a:t>https://tud.link/7u6kbt</a:t>
            </a:r>
            <a:r>
              <a:rPr lang="de-DE" sz="1200" dirty="0"/>
              <a:t> (PDF Studio Pro), </a:t>
            </a:r>
            <a:r>
              <a:rPr lang="de-DE" sz="1200" dirty="0">
                <a:hlinkClick r:id="rId11"/>
              </a:rPr>
              <a:t>https://tud.link/jrqhvw</a:t>
            </a:r>
            <a:r>
              <a:rPr lang="de-DE" sz="1200" dirty="0"/>
              <a:t> CorelDRAW Technical Suite</a:t>
            </a:r>
            <a:r>
              <a:rPr lang="de-DE" sz="1400" dirty="0"/>
              <a:t>  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Grafik 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78A8D1F-A51A-49F3-A51B-B73745FA2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73" y="2022714"/>
            <a:ext cx="2094602" cy="6452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7BBE37-FFA1-83C1-13CA-315EB2E02F43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sz="1800" b="1" dirty="0">
                <a:solidFill>
                  <a:schemeClr val="bg2"/>
                </a:solidFill>
              </a:rPr>
              <a:t>Full software list: </a:t>
            </a:r>
            <a:r>
              <a:rPr lang="en-US" sz="1800" dirty="0">
                <a:solidFill>
                  <a:schemeClr val="bg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https://tud.link/xn1o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" name="Grafik 9" descr="Ein Bild, das Grafikdesign, Grafiken, Design enthält.&#10;&#10;Automatisch generierte Beschreibung">
            <a:extLst>
              <a:ext uri="{FF2B5EF4-FFF2-40B4-BE49-F238E27FC236}">
                <a16:creationId xmlns:a16="http://schemas.microsoft.com/office/drawing/2014/main" id="{6D5C49BF-78F5-1143-E3D5-B5479B4065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23" y="2877019"/>
            <a:ext cx="1678110" cy="1230614"/>
          </a:xfrm>
          <a:prstGeom prst="rect">
            <a:avLst/>
          </a:prstGeom>
        </p:spPr>
      </p:pic>
      <p:pic>
        <p:nvPicPr>
          <p:cNvPr id="12" name="Grafik 11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A558A9A4-5B34-7E70-3B0F-EA0D5EF17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51" y="3751121"/>
            <a:ext cx="2144824" cy="1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5DF3-5F71-0CC0-2202-E5FAEFB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Be Careful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764FC52-A43B-C744-A9A8-E8A7506766BB}"/>
              </a:ext>
            </a:extLst>
          </p:cNvPr>
          <p:cNvSpPr/>
          <p:nvPr/>
        </p:nvSpPr>
        <p:spPr>
          <a:xfrm>
            <a:off x="603114" y="1511030"/>
            <a:ext cx="1098577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5BA926-F962-3503-C237-83332280BA21}"/>
              </a:ext>
            </a:extLst>
          </p:cNvPr>
          <p:cNvSpPr/>
          <p:nvPr/>
        </p:nvSpPr>
        <p:spPr>
          <a:xfrm>
            <a:off x="603114" y="2918914"/>
            <a:ext cx="10985771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4EA2A17-B8C2-DA68-9873-4D26C26797C5}"/>
              </a:ext>
            </a:extLst>
          </p:cNvPr>
          <p:cNvSpPr/>
          <p:nvPr/>
        </p:nvSpPr>
        <p:spPr>
          <a:xfrm>
            <a:off x="603113" y="1116377"/>
            <a:ext cx="10985771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D66E1-8508-B7F3-4944-A7E6DDE02F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221289" cy="4344987"/>
          </a:xfrm>
        </p:spPr>
        <p:txBody>
          <a:bodyPr/>
          <a:lstStyle/>
          <a:p>
            <a:r>
              <a:rPr lang="en-US" dirty="0"/>
              <a:t>Please do not use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External cloud services </a:t>
            </a:r>
            <a:r>
              <a:rPr lang="en-US" b="0" dirty="0">
                <a:solidFill>
                  <a:srgbClr val="FF0000"/>
                </a:solidFill>
              </a:rPr>
              <a:t>like:</a:t>
            </a:r>
          </a:p>
          <a:p>
            <a:r>
              <a:rPr lang="en-US" b="0" dirty="0">
                <a:solidFill>
                  <a:srgbClr val="FF0000"/>
                </a:solidFill>
              </a:rPr>
              <a:t>	Dropbox, iCloud, Google Drive, OneDrive etc.</a:t>
            </a:r>
          </a:p>
          <a:p>
            <a:r>
              <a:rPr lang="en-US" b="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b="0" dirty="0">
                <a:solidFill>
                  <a:srgbClr val="FF0000"/>
                </a:solidFill>
              </a:rPr>
              <a:t>save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with illegal license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from Kaspersky Lab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97F3F0-6507-C365-18EA-8D8D3E633C11}"/>
              </a:ext>
            </a:extLst>
          </p:cNvPr>
          <p:cNvSpPr txBox="1">
            <a:spLocks/>
          </p:cNvSpPr>
          <p:nvPr/>
        </p:nvSpPr>
        <p:spPr>
          <a:xfrm>
            <a:off x="6353596" y="1152000"/>
            <a:ext cx="5733907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use following services of TU 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Home and Group drives</a:t>
            </a:r>
            <a:endParaRPr lang="en-US" b="0" dirty="0">
              <a:solidFill>
                <a:srgbClr val="00B050"/>
              </a:solidFill>
            </a:endParaRPr>
          </a:p>
          <a:p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b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S</a:t>
            </a:r>
            <a:r>
              <a:rPr lang="en-US" dirty="0">
                <a:solidFill>
                  <a:srgbClr val="00B050"/>
                </a:solidFill>
              </a:rPr>
              <a:t>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Software list of TU Dresden or ask colleagues for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Sophos (already installed)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4E9C9A-C128-7B3B-5415-90D662AB8F73}"/>
              </a:ext>
            </a:extLst>
          </p:cNvPr>
          <p:cNvSpPr txBox="1"/>
          <p:nvPr/>
        </p:nvSpPr>
        <p:spPr>
          <a:xfrm>
            <a:off x="603114" y="5382834"/>
            <a:ext cx="109857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Please only install software from trustworthy sources</a:t>
            </a:r>
          </a:p>
          <a:p>
            <a:pPr marL="252000" lvl="2" algn="ctr"/>
            <a:r>
              <a:rPr lang="en-US" dirty="0">
                <a:solidFill>
                  <a:schemeClr val="accent1"/>
                </a:solidFill>
              </a:rPr>
              <a:t>E. g. for open source software: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https://www.heise.de/download/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Powerful Hardware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your calculations on specialized Hardware that is available 24/7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workstations for computing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https://selfservice.tu-dresden.de/services/research-cloud/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Preinstalled (Ubuntu, Windows …)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Easy installation of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No waiting times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Performance Computing (HPC)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access please contact</a:t>
            </a:r>
            <a:r>
              <a:rPr lang="en-US" b="1" dirty="0"/>
              <a:t> Dr. Rafael Gutierrez</a:t>
            </a:r>
            <a:br>
              <a:rPr lang="en-US" b="1" dirty="0"/>
            </a:br>
            <a:r>
              <a:rPr lang="en-US" dirty="0"/>
              <a:t>( </a:t>
            </a:r>
            <a:r>
              <a:rPr lang="en-US" dirty="0">
                <a:hlinkClick r:id="rId4"/>
              </a:rPr>
              <a:t>rafael.gutierrez@tu-dresden.de</a:t>
            </a:r>
            <a:r>
              <a:rPr lang="en-US" dirty="0"/>
              <a:t> 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Third largest GPU cluster in Germany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9875520" y="5894744"/>
            <a:ext cx="2115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DALL-E: </a:t>
            </a:r>
            <a:r>
              <a:rPr lang="de-DE" sz="800" dirty="0">
                <a:hlinkClick r:id="rId5"/>
              </a:rPr>
              <a:t>https://chat.openai.com</a:t>
            </a:r>
            <a:endParaRPr lang="de-DE" sz="800" dirty="0"/>
          </a:p>
          <a:p>
            <a:r>
              <a:rPr lang="de-DE" sz="800" dirty="0"/>
              <a:t>[2] </a:t>
            </a:r>
            <a:r>
              <a:rPr lang="de-DE" sz="800" dirty="0">
                <a:hlinkClick r:id="rId6"/>
              </a:rPr>
              <a:t>https://tu-dresden.de/</a:t>
            </a:r>
            <a:endParaRPr lang="de-DE" sz="800" dirty="0"/>
          </a:p>
        </p:txBody>
      </p:sp>
      <p:pic>
        <p:nvPicPr>
          <p:cNvPr id="10" name="Grafik 9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4C5DDB74-737C-D11C-D330-52279D29B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77" y="3615501"/>
            <a:ext cx="2672622" cy="17817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16515C3-0DDF-CF24-4344-EF037E04A58D}"/>
              </a:ext>
            </a:extLst>
          </p:cNvPr>
          <p:cNvSpPr txBox="1"/>
          <p:nvPr/>
        </p:nvSpPr>
        <p:spPr>
          <a:xfrm>
            <a:off x="11212627" y="5397249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[2]</a:t>
            </a:r>
          </a:p>
        </p:txBody>
      </p:sp>
      <p:pic>
        <p:nvPicPr>
          <p:cNvPr id="6" name="Grafik 5" descr="Ein Bild, das Wirbellose, Insekt, Fenster, Gras enthält.&#10;&#10;Automatisch generierte Beschreibung">
            <a:extLst>
              <a:ext uri="{FF2B5EF4-FFF2-40B4-BE49-F238E27FC236}">
                <a16:creationId xmlns:a16="http://schemas.microsoft.com/office/drawing/2014/main" id="{E66CB5F9-B8C8-71F5-0219-DD0C93004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51" y="1067092"/>
            <a:ext cx="1781748" cy="17817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51826B-18C6-03BB-B1DF-3E2BE62FFD85}"/>
              </a:ext>
            </a:extLst>
          </p:cNvPr>
          <p:cNvSpPr txBox="1"/>
          <p:nvPr/>
        </p:nvSpPr>
        <p:spPr>
          <a:xfrm>
            <a:off x="11212627" y="2862830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89593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Remote PC </a:t>
            </a:r>
            <a:r>
              <a:rPr lang="en-US" dirty="0"/>
              <a:t>(Windows) </a:t>
            </a:r>
            <a:r>
              <a:rPr lang="en-US" b="1" dirty="0"/>
              <a:t>hosted by TU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https://rds.zih.tu-dresden.de/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As student </a:t>
            </a:r>
            <a:r>
              <a:rPr lang="en-US" b="1" dirty="0"/>
              <a:t>choose</a:t>
            </a:r>
            <a:r>
              <a:rPr lang="en-US" dirty="0"/>
              <a:t> “Office Collection”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Many preinstalled software like Origin, COMSOL Multiphysics, Microsoft Office, Python, SPSS, Maple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home drive is already mounted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have access to your data on your local PC too</a:t>
            </a:r>
          </a:p>
          <a:p>
            <a:pPr lvl="1"/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Control your office or lab PC remotely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control your </a:t>
            </a:r>
            <a:r>
              <a:rPr lang="en-US" b="1" dirty="0"/>
              <a:t>office or lab PC </a:t>
            </a:r>
            <a:r>
              <a:rPr lang="en-US" dirty="0"/>
              <a:t>from everywhere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https://rsupport.zih.tu-dresden.de/users/main/downloads.html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find a simple manual in following document</a:t>
            </a:r>
            <a:br>
              <a:rPr lang="en-US" dirty="0"/>
            </a:br>
            <a:r>
              <a:rPr lang="en-US" dirty="0">
                <a:hlinkClick r:id="rId4"/>
              </a:rPr>
              <a:t>https://nano.tu-dresden.de/shared/16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10426483" y="6007533"/>
            <a:ext cx="1556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https://lb.islonline.com/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0636D75-50C7-AD63-B4FC-B14E281D1B88}"/>
              </a:ext>
            </a:extLst>
          </p:cNvPr>
          <p:cNvGrpSpPr/>
          <p:nvPr/>
        </p:nvGrpSpPr>
        <p:grpSpPr>
          <a:xfrm>
            <a:off x="8214704" y="3794495"/>
            <a:ext cx="2828666" cy="1585700"/>
            <a:chOff x="8488622" y="1152000"/>
            <a:chExt cx="2828666" cy="15857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DE465AA-44D8-6597-A0E6-9C6476DC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622" y="1152000"/>
              <a:ext cx="2828666" cy="1477978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54ADA0F-350E-D776-FBAD-601F866992A3}"/>
                </a:ext>
              </a:extLst>
            </p:cNvPr>
            <p:cNvSpPr txBox="1"/>
            <p:nvPr/>
          </p:nvSpPr>
          <p:spPr>
            <a:xfrm>
              <a:off x="10948132" y="2522256"/>
              <a:ext cx="3691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7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1364E-0BD7-C189-FE15-167514E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Security and Network</a:t>
            </a:r>
            <a:r>
              <a:rPr lang="en-US" dirty="0"/>
              <a:t> –</a:t>
            </a:r>
            <a:r>
              <a:rPr lang="de-DE" dirty="0"/>
              <a:t> Scam</a:t>
            </a:r>
            <a:r>
              <a:rPr lang="de-DE" b="1" dirty="0"/>
              <a:t> </a:t>
            </a:r>
            <a:r>
              <a:rPr lang="de-DE" dirty="0"/>
              <a:t>E</a:t>
            </a:r>
            <a:r>
              <a:rPr lang="de-DE" b="1" dirty="0"/>
              <a:t>mails </a:t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742442-7971-216D-048D-D7440582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26" y="1214917"/>
            <a:ext cx="4007056" cy="2228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DB5A64-EADE-06E3-1B0B-0B09990A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07" y="2681028"/>
            <a:ext cx="4483330" cy="1682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AD8AC3-2E83-40BC-9DCA-5AFDF832D337}"/>
              </a:ext>
            </a:extLst>
          </p:cNvPr>
          <p:cNvGrpSpPr/>
          <p:nvPr/>
        </p:nvGrpSpPr>
        <p:grpSpPr>
          <a:xfrm>
            <a:off x="8330232" y="2335141"/>
            <a:ext cx="3477702" cy="3080288"/>
            <a:chOff x="4345067" y="2313122"/>
            <a:chExt cx="3477702" cy="30802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C00B5E-E07F-40C0-A753-1CA6E8D46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29" r="691" b="21356"/>
            <a:stretch/>
          </p:blipFill>
          <p:spPr>
            <a:xfrm>
              <a:off x="4345067" y="2313122"/>
              <a:ext cx="3477702" cy="30802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3A4EB-9F74-4418-9B4C-FA12E1DFD5FA}"/>
                </a:ext>
              </a:extLst>
            </p:cNvPr>
            <p:cNvSpPr/>
            <p:nvPr/>
          </p:nvSpPr>
          <p:spPr>
            <a:xfrm>
              <a:off x="4706919" y="3492426"/>
              <a:ext cx="1460715" cy="19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94CB7C-B1D7-4455-AF4E-57788D671613}"/>
              </a:ext>
            </a:extLst>
          </p:cNvPr>
          <p:cNvSpPr txBox="1"/>
          <p:nvPr/>
        </p:nvSpPr>
        <p:spPr>
          <a:xfrm>
            <a:off x="849525" y="4706381"/>
            <a:ext cx="748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You will </a:t>
            </a:r>
            <a:r>
              <a:rPr lang="en-US" sz="1600" b="1" dirty="0">
                <a:solidFill>
                  <a:srgbClr val="FF0000"/>
                </a:solidFill>
              </a:rPr>
              <a:t>NEVER</a:t>
            </a:r>
            <a:r>
              <a:rPr lang="en-US" sz="1600" b="1" dirty="0">
                <a:solidFill>
                  <a:schemeClr val="accent1"/>
                </a:solidFill>
              </a:rPr>
              <a:t> be asked for your password or for money and vouchers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Report Scam email </a:t>
            </a:r>
            <a:r>
              <a:rPr lang="de-DE" sz="1600" dirty="0" err="1">
                <a:solidFill>
                  <a:schemeClr val="accent1"/>
                </a:solidFill>
              </a:rPr>
              <a:t>to</a:t>
            </a:r>
            <a:r>
              <a:rPr lang="de-DE" sz="1600" dirty="0">
                <a:solidFill>
                  <a:schemeClr val="accent1"/>
                </a:solidFill>
              </a:rPr>
              <a:t> TU Dresden (ZIH)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https://tud.link/35d7</a:t>
            </a:r>
            <a:endParaRPr lang="de-DE" sz="1600" b="0" dirty="0">
              <a:solidFill>
                <a:schemeClr val="accent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3302-B708-99A8-8E32-AC9B2F59DA8B}"/>
              </a:ext>
            </a:extLst>
          </p:cNvPr>
          <p:cNvGrpSpPr/>
          <p:nvPr/>
        </p:nvGrpSpPr>
        <p:grpSpPr>
          <a:xfrm>
            <a:off x="6215457" y="725511"/>
            <a:ext cx="4953255" cy="2438525"/>
            <a:chOff x="6215457" y="725511"/>
            <a:chExt cx="4953255" cy="24385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22072F-FB12-0746-420E-1A9CAF08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5457" y="725511"/>
              <a:ext cx="4953255" cy="24385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C72CB313-D094-C676-3DE5-27BA488A7A18}"/>
                </a:ext>
              </a:extLst>
            </p:cNvPr>
            <p:cNvSpPr/>
            <p:nvPr/>
          </p:nvSpPr>
          <p:spPr>
            <a:xfrm>
              <a:off x="7093709" y="1400232"/>
              <a:ext cx="1598375" cy="21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21871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1B4FF-37B5-AB22-25FD-D43A84AC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Security and Network –</a:t>
            </a:r>
            <a:r>
              <a:rPr lang="de-DE" dirty="0"/>
              <a:t> </a:t>
            </a:r>
            <a:r>
              <a:rPr lang="en-US" dirty="0"/>
              <a:t>Stay connected with TU Dresden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2D240F-307D-B177-4A5D-27F7D68D4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have full access to all </a:t>
            </a:r>
            <a:r>
              <a:rPr lang="en-US" dirty="0"/>
              <a:t>services</a:t>
            </a:r>
            <a:r>
              <a:rPr lang="en-US" b="0" dirty="0"/>
              <a:t> stay in the TU network with VPN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/>
                </a:solidFill>
              </a:rPr>
              <a:t>Secured connection in public Wi-Fi networks </a:t>
            </a:r>
            <a:r>
              <a:rPr lang="en-US" b="0" dirty="0"/>
              <a:t>e. g. on conferences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for accessing the home and group drives</a:t>
            </a:r>
          </a:p>
          <a:p>
            <a:pPr lvl="2" indent="0">
              <a:buNone/>
            </a:pPr>
            <a:endParaRPr lang="en-US" dirty="0"/>
          </a:p>
          <a:p>
            <a:pPr lvl="1"/>
            <a:r>
              <a:rPr lang="en-US" b="1" dirty="0"/>
              <a:t>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</a:t>
            </a:r>
            <a:r>
              <a:rPr lang="en-US" dirty="0" err="1"/>
              <a:t>eduVPN</a:t>
            </a:r>
            <a:r>
              <a:rPr lang="en-US" dirty="0"/>
              <a:t>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/>
              <a:t>https://www.eduvpn.org/client-apps/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</a:t>
            </a:r>
            <a:r>
              <a:rPr lang="en-US" b="0" dirty="0"/>
              <a:t> for TUD Dresden… and select </a:t>
            </a:r>
            <a:r>
              <a:rPr lang="en-US" dirty="0"/>
              <a:t>TUD Dresden University of Technology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Done!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4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Please note: </a:t>
            </a:r>
            <a:r>
              <a:rPr lang="en-US" dirty="0"/>
              <a:t>Support for OpenVPN and Cisco AnyConnect will end during this year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445B19-8F1D-7730-565C-33D6875D29CD}"/>
              </a:ext>
            </a:extLst>
          </p:cNvPr>
          <p:cNvSpPr txBox="1"/>
          <p:nvPr/>
        </p:nvSpPr>
        <p:spPr>
          <a:xfrm>
            <a:off x="8245141" y="5766651"/>
            <a:ext cx="38706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https://de.wikipedia.org/wiki/OpenVPN#/media/Datei:OpenVPN_logo.svg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4FCFCF-8CE5-0848-4930-F371485CABEE}"/>
              </a:ext>
            </a:extLst>
          </p:cNvPr>
          <p:cNvSpPr txBox="1"/>
          <p:nvPr/>
        </p:nvSpPr>
        <p:spPr>
          <a:xfrm>
            <a:off x="11390907" y="1458791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B40DA9C-500C-223F-A882-80A50C8B9A44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b="1" dirty="0">
                <a:solidFill>
                  <a:schemeClr val="bg2"/>
                </a:solidFill>
              </a:rPr>
              <a:t>You can install on your private and office laptop/PC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2E1503-BE6F-BC30-5A8A-791258940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318"/>
          <a:stretch/>
        </p:blipFill>
        <p:spPr>
          <a:xfrm>
            <a:off x="9003491" y="2330801"/>
            <a:ext cx="3072726" cy="23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8B3E65E-F5D7-5FB5-A814-6944DDF187C1}"/>
              </a:ext>
            </a:extLst>
          </p:cNvPr>
          <p:cNvSpPr txBox="1"/>
          <p:nvPr/>
        </p:nvSpPr>
        <p:spPr>
          <a:xfrm>
            <a:off x="2754086" y="2514822"/>
            <a:ext cx="668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852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r>
              <a:rPr lang="de-DE" dirty="0"/>
              <a:t> – IT </a:t>
            </a:r>
            <a:r>
              <a:rPr lang="de-DE" dirty="0" err="1"/>
              <a:t>administration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ZIH</a:t>
            </a:r>
            <a:r>
              <a:rPr lang="en-US" dirty="0"/>
              <a:t> is IT administration unit of TU Dresden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Therefore, you can write to ZIH if you have any problems with IT services</a:t>
            </a:r>
          </a:p>
          <a:p>
            <a:pPr lvl="1"/>
            <a:endParaRPr lang="de-DE" dirty="0"/>
          </a:p>
          <a:p>
            <a:pPr lvl="1" algn="ctr"/>
            <a:r>
              <a:rPr lang="de-DE" dirty="0">
                <a:hlinkClick r:id="rId3"/>
              </a:rPr>
              <a:t>https://faq.tickets.tu-dresden.de/otrs/public.pl</a:t>
            </a:r>
            <a:endParaRPr lang="en-US" dirty="0"/>
          </a:p>
          <a:p>
            <a:pPr lvl="1" algn="ctr"/>
            <a:r>
              <a:rPr lang="en-US" dirty="0">
                <a:hlinkClick r:id="rId4"/>
              </a:rPr>
              <a:t>servicedesk@tu-dresden.de</a:t>
            </a:r>
            <a:endParaRPr lang="en-US" dirty="0"/>
          </a:p>
          <a:p>
            <a:pPr lvl="1" algn="ctr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We are only contact persons for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office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Software like Microsoft Office, Origin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Network printer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Presentation support </a:t>
            </a:r>
            <a:r>
              <a:rPr lang="en-US" dirty="0">
                <a:sym typeface="Wingdings" panose="05000000000000000000" pitchFamily="2" charset="2"/>
              </a:rPr>
              <a:t> Laptop, Microphones, Webcams, Presenter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A953-5A72-21D7-3D7B-1CC417E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- Website of our Chair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4673-EED4-22CE-A79D-8A763C5FFE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https://nano.tu-dresden.de/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Internal area on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https://nano.tu-dresden.de/shared/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User:</a:t>
            </a:r>
            <a:r>
              <a:rPr lang="en-US" dirty="0"/>
              <a:t> nano</a:t>
            </a:r>
            <a:br>
              <a:rPr lang="en-US" dirty="0"/>
            </a:br>
            <a:r>
              <a:rPr lang="en-US" b="1" dirty="0"/>
              <a:t>Password:</a:t>
            </a:r>
            <a:r>
              <a:rPr lang="en-US" dirty="0"/>
              <a:t> nano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Here we share helpful documents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Please check if your profile information is up to date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https://nano.tu-dresden.de/team/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C4F9356-375B-BD2B-51C7-DE69D4248C51}"/>
              </a:ext>
            </a:extLst>
          </p:cNvPr>
          <p:cNvSpPr txBox="1"/>
          <p:nvPr/>
        </p:nvSpPr>
        <p:spPr>
          <a:xfrm>
            <a:off x="874800" y="345600"/>
            <a:ext cx="8936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 does the IT infrastructure look like?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894EE6-CB7B-96C7-C985-BC5303A7BECF}"/>
              </a:ext>
            </a:extLst>
          </p:cNvPr>
          <p:cNvSpPr txBox="1"/>
          <p:nvPr/>
        </p:nvSpPr>
        <p:spPr>
          <a:xfrm>
            <a:off x="940904" y="1226690"/>
            <a:ext cx="580473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definitely need for my digital workplace?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Communication &amp;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we work efficient in a team?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Data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save my data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share my data?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get helpful licensed software for my work?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Workstations and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run hardware resource-hungry software?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Security and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need to do to protect my data and the data of my colleagues?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0AAA3FB-BAE7-B256-D51A-8AF3AFB16856}"/>
              </a:ext>
            </a:extLst>
          </p:cNvPr>
          <p:cNvCxnSpPr/>
          <p:nvPr/>
        </p:nvCxnSpPr>
        <p:spPr>
          <a:xfrm>
            <a:off x="6780696" y="909983"/>
            <a:ext cx="0" cy="5009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DC7175C-9082-D99C-7227-7AC93164A05F}"/>
              </a:ext>
            </a:extLst>
          </p:cNvPr>
          <p:cNvSpPr txBox="1"/>
          <p:nvPr/>
        </p:nvSpPr>
        <p:spPr>
          <a:xfrm>
            <a:off x="7036904" y="1226690"/>
            <a:ext cx="50890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What do I need to have access to all of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	            </a:t>
            </a:r>
            <a:r>
              <a:rPr lang="en-US" sz="1400" b="1" dirty="0">
                <a:solidFill>
                  <a:schemeClr val="bg1"/>
                </a:solidFill>
              </a:rPr>
              <a:t>Your ZIH login </a:t>
            </a:r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endParaRPr lang="en-US" sz="1400" b="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To manage your </a:t>
            </a:r>
            <a:r>
              <a:rPr lang="en-US" sz="1400" b="0" i="1" dirty="0">
                <a:solidFill>
                  <a:schemeClr val="bg1"/>
                </a:solidFill>
              </a:rPr>
              <a:t>passwords</a:t>
            </a:r>
            <a:r>
              <a:rPr lang="en-US" sz="1400" b="0" dirty="0">
                <a:solidFill>
                  <a:schemeClr val="bg1"/>
                </a:solidFill>
              </a:rPr>
              <a:t> and </a:t>
            </a:r>
            <a:r>
              <a:rPr lang="en-US" sz="1400" b="0" i="1" dirty="0">
                <a:solidFill>
                  <a:schemeClr val="bg1"/>
                </a:solidFill>
              </a:rPr>
              <a:t>personal informatio</a:t>
            </a:r>
            <a:r>
              <a:rPr lang="en-US" sz="1400" b="0" dirty="0">
                <a:solidFill>
                  <a:schemeClr val="bg1"/>
                </a:solidFill>
              </a:rPr>
              <a:t>n go to</a:t>
            </a:r>
            <a:br>
              <a:rPr lang="en-US" sz="1400" b="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See all services at glance in Self-Service Portal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73060F6-280A-D681-A9F1-EBB4AA48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2" y="3901851"/>
            <a:ext cx="4305784" cy="1123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1AF847-BF68-060C-316B-0304C811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696" y="5146367"/>
            <a:ext cx="4305600" cy="5499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8C81030-C821-EA17-D67E-DF366119E5CF}"/>
              </a:ext>
            </a:extLst>
          </p:cNvPr>
          <p:cNvSpPr/>
          <p:nvPr/>
        </p:nvSpPr>
        <p:spPr>
          <a:xfrm>
            <a:off x="10873740" y="3928110"/>
            <a:ext cx="320036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61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E46F0-F78A-36BA-F35C-6607C188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Your digital ID at TU Dresden (user certificate)</a:t>
            </a:r>
            <a:endParaRPr lang="en-DE" dirty="0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EE9CF96B-1DF9-78CE-DF58-2EE9FA212036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Signing documents digitally (next slide), encrypt and decrypt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Type “certificate” into the search field of the self-service portal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Request certificate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Service-Desk visitor address: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Andreas-</a:t>
            </a:r>
            <a:r>
              <a:rPr lang="en-US" sz="1200" dirty="0" err="1"/>
              <a:t>Pfitzmann</a:t>
            </a:r>
            <a:r>
              <a:rPr lang="en-US" sz="1200" dirty="0"/>
              <a:t>-</a:t>
            </a:r>
            <a:r>
              <a:rPr lang="en-US" sz="1200" dirty="0" err="1"/>
              <a:t>Bau</a:t>
            </a:r>
            <a:r>
              <a:rPr lang="en-US" sz="1200" dirty="0"/>
              <a:t>, Room E036 </a:t>
            </a:r>
            <a:r>
              <a:rPr lang="en-US" sz="1200" dirty="0" err="1"/>
              <a:t>Nöthnitzer</a:t>
            </a:r>
            <a:r>
              <a:rPr lang="en-US" sz="1200" dirty="0"/>
              <a:t> </a:t>
            </a:r>
            <a:r>
              <a:rPr lang="en-US" sz="1200" dirty="0" err="1"/>
              <a:t>Straße</a:t>
            </a:r>
            <a:r>
              <a:rPr lang="en-US" sz="1200" dirty="0"/>
              <a:t> 46, 01187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https://navigator.tu-dresden.de/etplan/apb/00/raum/542100.2480?language=en</a:t>
            </a:r>
            <a:r>
              <a:rPr lang="en-US" sz="1200" dirty="0"/>
              <a:t>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Opening hours: Monday – Friday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08:00 – 19:00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Full documentation: </a:t>
            </a:r>
            <a:r>
              <a:rPr lang="en-US" sz="1200" dirty="0">
                <a:hlinkClick r:id="rId3"/>
              </a:rPr>
              <a:t>https://tud.link/wtvyx5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F68877-3845-AB7D-EBBD-590BC056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7" y="1795546"/>
            <a:ext cx="7362132" cy="2734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05127E-67C7-0D0B-1546-B61A6038D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92" y="982312"/>
            <a:ext cx="2755736" cy="1794314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C5D038E-F48F-9B2B-2F3B-B78604C961FE}"/>
              </a:ext>
            </a:extLst>
          </p:cNvPr>
          <p:cNvCxnSpPr>
            <a:cxnSpLocks/>
          </p:cNvCxnSpPr>
          <p:nvPr/>
        </p:nvCxnSpPr>
        <p:spPr>
          <a:xfrm>
            <a:off x="5992434" y="1547118"/>
            <a:ext cx="2868853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>
            <a:extLst>
              <a:ext uri="{FF2B5EF4-FFF2-40B4-BE49-F238E27FC236}">
                <a16:creationId xmlns:a16="http://schemas.microsoft.com/office/drawing/2014/main" id="{F7AC53BA-925D-4F44-B011-69AC003BCD9B}"/>
              </a:ext>
            </a:extLst>
          </p:cNvPr>
          <p:cNvSpPr/>
          <p:nvPr/>
        </p:nvSpPr>
        <p:spPr>
          <a:xfrm rot="5735233">
            <a:off x="7900456" y="2003964"/>
            <a:ext cx="1698536" cy="1736035"/>
          </a:xfrm>
          <a:prstGeom prst="arc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6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0CC1-EC63-ACC5-48B9-E82EA16E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Use your user certificate for your emails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8D5F7C-F6A7-9222-ECF4-D3D7F9EDBA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0" y="2896311"/>
            <a:ext cx="4717202" cy="192953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175E8EB-6401-F49A-54C8-0C103B0B7238}"/>
              </a:ext>
            </a:extLst>
          </p:cNvPr>
          <p:cNvSpPr/>
          <p:nvPr/>
        </p:nvSpPr>
        <p:spPr>
          <a:xfrm>
            <a:off x="3031248" y="4690673"/>
            <a:ext cx="2163140" cy="177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4329EF6-67EB-0728-1837-2F77013395CE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After you have installed the certificate, you can select the certificate in your mail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Importing the user certificate into: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Outlook: </a:t>
            </a:r>
            <a:r>
              <a:rPr lang="de-DE" sz="1400" dirty="0">
                <a:hlinkClick r:id="rId3"/>
              </a:rPr>
              <a:t>https://tud.link/m7xx9k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Thunderbird: </a:t>
            </a:r>
            <a:r>
              <a:rPr lang="de-DE" sz="1400" dirty="0">
                <a:hlinkClick r:id="rId4"/>
              </a:rPr>
              <a:t>https://tud.link/eb25ta</a:t>
            </a:r>
            <a:endParaRPr lang="de-DE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Sets the e-mails to be signed automatically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digital signature is displayed for the recipient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499311-D2C1-A9AC-6D07-5ECA9D9C6A92}"/>
              </a:ext>
            </a:extLst>
          </p:cNvPr>
          <p:cNvSpPr txBox="1"/>
          <p:nvPr/>
        </p:nvSpPr>
        <p:spPr>
          <a:xfrm>
            <a:off x="8397135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Thunderbird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19EF6D-694A-84F9-44DD-1A306499FF9B}"/>
              </a:ext>
            </a:extLst>
          </p:cNvPr>
          <p:cNvSpPr txBox="1"/>
          <p:nvPr/>
        </p:nvSpPr>
        <p:spPr>
          <a:xfrm>
            <a:off x="2260503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Outlook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4D8E272-A65E-7273-895B-3AB67C797EBE}"/>
              </a:ext>
            </a:extLst>
          </p:cNvPr>
          <p:cNvGrpSpPr/>
          <p:nvPr/>
        </p:nvGrpSpPr>
        <p:grpSpPr>
          <a:xfrm>
            <a:off x="7438713" y="3435373"/>
            <a:ext cx="3604658" cy="1289022"/>
            <a:chOff x="7438713" y="2242683"/>
            <a:chExt cx="3604658" cy="128902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BB4489B-3D17-4EBE-E132-C3F1DDAFA5AD}"/>
                </a:ext>
              </a:extLst>
            </p:cNvPr>
            <p:cNvGrpSpPr/>
            <p:nvPr/>
          </p:nvGrpSpPr>
          <p:grpSpPr>
            <a:xfrm>
              <a:off x="7438713" y="2242683"/>
              <a:ext cx="3604658" cy="1289022"/>
              <a:chOff x="6291655" y="2417923"/>
              <a:chExt cx="3604658" cy="1289022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57962F9-5816-A723-51C9-6AA30962E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1655" y="2417923"/>
                <a:ext cx="3604658" cy="1289022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BB029E8-3ACC-7BD4-CFA6-51AB3D68CFE9}"/>
                  </a:ext>
                </a:extLst>
              </p:cNvPr>
              <p:cNvSpPr/>
              <p:nvPr/>
            </p:nvSpPr>
            <p:spPr>
              <a:xfrm>
                <a:off x="6323593" y="3291034"/>
                <a:ext cx="1620005" cy="137966"/>
              </a:xfrm>
              <a:prstGeom prst="rect">
                <a:avLst/>
              </a:prstGeom>
              <a:solidFill>
                <a:srgbClr val="2727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5DF262B-4F58-B6D6-043B-20F85699414A}"/>
                </a:ext>
              </a:extLst>
            </p:cNvPr>
            <p:cNvSpPr/>
            <p:nvPr/>
          </p:nvSpPr>
          <p:spPr>
            <a:xfrm>
              <a:off x="7655277" y="3360017"/>
              <a:ext cx="1620005" cy="137966"/>
            </a:xfrm>
            <a:prstGeom prst="rect">
              <a:avLst/>
            </a:prstGeom>
            <a:solidFill>
              <a:srgbClr val="2727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DC54110C-C66F-507E-5299-723E8FE6FD49}"/>
              </a:ext>
            </a:extLst>
          </p:cNvPr>
          <p:cNvSpPr/>
          <p:nvPr/>
        </p:nvSpPr>
        <p:spPr>
          <a:xfrm>
            <a:off x="5062525" y="3075373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3D9D0B-A017-8869-49E7-E4CE575399AC}"/>
              </a:ext>
            </a:extLst>
          </p:cNvPr>
          <p:cNvSpPr/>
          <p:nvPr/>
        </p:nvSpPr>
        <p:spPr>
          <a:xfrm>
            <a:off x="10323371" y="4261690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8AE81FA-F692-B126-56CE-1FD1DA960129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dirty="0">
                <a:solidFill>
                  <a:schemeClr val="bg2"/>
                </a:solidFill>
              </a:rPr>
              <a:t>Everybody should use the digital signature!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69B9E42-F995-6D62-B091-D3BFA860A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829" y="1495318"/>
            <a:ext cx="3459542" cy="1304608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4C4FA2A-324D-74BC-3768-AE87D5482D9E}"/>
              </a:ext>
            </a:extLst>
          </p:cNvPr>
          <p:cNvCxnSpPr>
            <a:cxnSpLocks/>
          </p:cNvCxnSpPr>
          <p:nvPr/>
        </p:nvCxnSpPr>
        <p:spPr>
          <a:xfrm>
            <a:off x="4879252" y="2311327"/>
            <a:ext cx="2515461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DD6925A9-CB7C-3D3A-F248-8A479E390BBC}"/>
              </a:ext>
            </a:extLst>
          </p:cNvPr>
          <p:cNvSpPr/>
          <p:nvPr/>
        </p:nvSpPr>
        <p:spPr>
          <a:xfrm>
            <a:off x="8715513" y="2398643"/>
            <a:ext cx="852557" cy="23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0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– Email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9598593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 Browser: </a:t>
            </a:r>
            <a:r>
              <a:rPr lang="en-US" sz="1400" dirty="0">
                <a:hlinkClick r:id="rId2"/>
              </a:rPr>
              <a:t>https://msx.tu-dresden.de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Setup instructions for email clients: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Outlook: </a:t>
            </a:r>
            <a:r>
              <a:rPr lang="de-DE" sz="1400" dirty="0">
                <a:hlinkClick r:id="rId3"/>
              </a:rPr>
              <a:t>https://tud.link/k43h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</a:t>
            </a:r>
            <a:r>
              <a:rPr lang="de-DE" sz="1400" dirty="0"/>
              <a:t> and </a:t>
            </a:r>
            <a:r>
              <a:rPr lang="de-DE" sz="1400" dirty="0">
                <a:hlinkClick r:id="rId4"/>
              </a:rPr>
              <a:t>https://tud.link/8gfu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Thunderbird: </a:t>
            </a:r>
            <a:r>
              <a:rPr lang="de-DE" sz="1400" dirty="0">
                <a:hlinkClick r:id="rId5"/>
              </a:rPr>
              <a:t>https://tud.link/8wpk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Windows, MacOS, Linux</a:t>
            </a:r>
          </a:p>
          <a:p>
            <a:pPr lvl="2" indent="0">
              <a:buNone/>
            </a:pPr>
            <a:r>
              <a:rPr lang="de-DE" sz="1400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Apple Mail: </a:t>
            </a:r>
            <a:r>
              <a:rPr lang="de-DE" sz="1400" dirty="0">
                <a:hlinkClick r:id="rId6"/>
              </a:rPr>
              <a:t>https://tud.link/7jpf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  <a:r>
              <a:rPr lang="de-DE" sz="1400" dirty="0"/>
              <a:t> and </a:t>
            </a:r>
            <a:r>
              <a:rPr lang="de-DE" sz="1400" dirty="0">
                <a:hlinkClick r:id="rId7"/>
              </a:rPr>
              <a:t>https://tud.link/nhcq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iOS/</a:t>
            </a:r>
            <a:r>
              <a:rPr lang="de-DE" sz="1400" b="1" dirty="0" err="1"/>
              <a:t>iPadOS</a:t>
            </a:r>
            <a:endParaRPr lang="de-DE" sz="1400" b="1" dirty="0"/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Gmail: </a:t>
            </a:r>
            <a:r>
              <a:rPr lang="de-DE" sz="1400" dirty="0">
                <a:hlinkClick r:id="rId8"/>
              </a:rPr>
              <a:t>https://tud.link/15t4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for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b="1" dirty="0">
                <a:sym typeface="Wingdings" panose="05000000000000000000" pitchFamily="2" charset="2"/>
              </a:rPr>
              <a:t>Android</a:t>
            </a:r>
            <a:endParaRPr lang="de-DE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setup your signature according to your affiliation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Template example: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	</a:t>
            </a:r>
            <a:r>
              <a:rPr lang="en-US" sz="1400" dirty="0" err="1">
                <a:sym typeface="Wingdings" panose="05000000000000000000" pitchFamily="2" charset="2"/>
              </a:rPr>
              <a:t>Your_title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Your_name</a:t>
            </a:r>
            <a:endParaRPr lang="en-US" sz="1400" dirty="0">
              <a:sym typeface="Wingdings" panose="05000000000000000000" pitchFamily="2" charset="2"/>
            </a:endParaRPr>
          </a:p>
          <a:p>
            <a:pPr lvl="1"/>
            <a:r>
              <a:rPr lang="en-US" sz="1400" dirty="0"/>
              <a:t>		TUD Dresden University of Technology</a:t>
            </a:r>
            <a:br>
              <a:rPr lang="en-US" sz="1400" dirty="0"/>
            </a:br>
            <a:r>
              <a:rPr lang="en-US" sz="1400" dirty="0"/>
              <a:t>		Faculty of Mechanical Science and Engineering</a:t>
            </a:r>
            <a:br>
              <a:rPr lang="en-US" sz="1400" dirty="0"/>
            </a:br>
            <a:r>
              <a:rPr lang="en-US" sz="1400" dirty="0"/>
              <a:t>		Institute of Materials Science</a:t>
            </a:r>
            <a:br>
              <a:rPr lang="en-US" sz="1400" dirty="0"/>
            </a:br>
            <a:r>
              <a:rPr lang="en-US" sz="1400" dirty="0"/>
              <a:t>		Chair of Materials Science and Nanotechnology</a:t>
            </a:r>
          </a:p>
          <a:p>
            <a:pPr lvl="1"/>
            <a:r>
              <a:rPr lang="en-US" sz="1400" dirty="0"/>
              <a:t>		Phone: +49 (0) 351 463-XYZ</a:t>
            </a:r>
            <a:br>
              <a:rPr lang="en-US" sz="1400" dirty="0"/>
            </a:br>
            <a:r>
              <a:rPr lang="en-US" sz="1400" dirty="0"/>
              <a:t>		www.nano.tu-dresden.de </a:t>
            </a:r>
          </a:p>
          <a:p>
            <a:pPr lvl="1"/>
            <a:endParaRPr lang="en-US" sz="1400" i="1" dirty="0"/>
          </a:p>
        </p:txBody>
      </p:sp>
      <p:pic>
        <p:nvPicPr>
          <p:cNvPr id="5" name="Grafik 4" descr="Ein Bild, das Schuhwerk, Kleidung, Screenshot, Person enthält.&#10;&#10;Automatisch generierte Beschreibung">
            <a:extLst>
              <a:ext uri="{FF2B5EF4-FFF2-40B4-BE49-F238E27FC236}">
                <a16:creationId xmlns:a16="http://schemas.microsoft.com/office/drawing/2014/main" id="{3BA242DC-D3F2-9E68-950A-6E209BDF2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1030288"/>
            <a:ext cx="2471414" cy="24714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B25C46-5504-9376-E969-5857893797F7}"/>
              </a:ext>
            </a:extLst>
          </p:cNvPr>
          <p:cNvSpPr txBox="1"/>
          <p:nvPr/>
        </p:nvSpPr>
        <p:spPr>
          <a:xfrm>
            <a:off x="9725745" y="5900794"/>
            <a:ext cx="2762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</a:t>
            </a:r>
            <a:r>
              <a:rPr lang="it-IT" sz="800" dirty="0"/>
              <a:t>DALL-E: https://chat.openai.com</a:t>
            </a:r>
            <a:endParaRPr lang="de-DE" sz="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8804D-8878-DE6F-FE75-6D2478981128}"/>
              </a:ext>
            </a:extLst>
          </p:cNvPr>
          <p:cNvSpPr txBox="1"/>
          <p:nvPr/>
        </p:nvSpPr>
        <p:spPr>
          <a:xfrm>
            <a:off x="11455399" y="3501702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95124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Communication and collaboration – Video Calls and Chats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655791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Zoom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„Sign in“ at </a:t>
            </a:r>
            <a:r>
              <a:rPr lang="en-US" sz="1400" dirty="0">
                <a:hlinkClick r:id="rId2"/>
              </a:rPr>
              <a:t>https://tu-dresden.zoom.us/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your personal link for your own Zoom room</a:t>
            </a:r>
          </a:p>
          <a:p>
            <a:pPr lvl="2" indent="0">
              <a:buNone/>
            </a:pPr>
            <a:r>
              <a:rPr lang="en-US" sz="1400" dirty="0"/>
              <a:t>	 </a:t>
            </a:r>
            <a:r>
              <a:rPr lang="en-US" sz="1400" b="1" dirty="0">
                <a:hlinkClick r:id="rId3"/>
              </a:rPr>
              <a:t>https://tu-dresden.zoom-x.de/my/</a:t>
            </a:r>
            <a:r>
              <a:rPr lang="en-US" sz="1400" b="1" i="1" dirty="0">
                <a:hlinkClick r:id="rId3"/>
              </a:rPr>
              <a:t>Your_Name</a:t>
            </a:r>
            <a:br>
              <a:rPr lang="en-US" sz="1400" i="1" dirty="0"/>
            </a:br>
            <a:r>
              <a:rPr lang="en-US" sz="1400" i="1" dirty="0"/>
              <a:t>	(Left menu on „Meetings“ </a:t>
            </a:r>
            <a:r>
              <a:rPr lang="en-US" sz="1400" i="1" dirty="0">
                <a:sym typeface="Wingdings" panose="05000000000000000000" pitchFamily="2" charset="2"/>
              </a:rPr>
              <a:t> „Private room“)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You can sign in with your ZIH-Login if you click on</a:t>
            </a:r>
            <a:r>
              <a:rPr lang="en-US" sz="1400" i="1" dirty="0">
                <a:sym typeface="Wingdings" panose="05000000000000000000" pitchFamily="2" charset="2"/>
              </a:rPr>
              <a:t> SSO </a:t>
            </a:r>
            <a:r>
              <a:rPr lang="en-US" sz="1400" dirty="0">
                <a:sym typeface="Wingdings" panose="05000000000000000000" pitchFamily="2" charset="2"/>
              </a:rPr>
              <a:t>and type</a:t>
            </a:r>
            <a:r>
              <a:rPr lang="en-US" sz="1400" i="1" dirty="0">
                <a:sym typeface="Wingdings" panose="05000000000000000000" pitchFamily="2" charset="2"/>
              </a:rPr>
              <a:t> </a:t>
            </a:r>
            <a:r>
              <a:rPr lang="en-US" sz="1400" i="1" dirty="0" err="1">
                <a:sym typeface="Wingdings" panose="05000000000000000000" pitchFamily="2" charset="2"/>
              </a:rPr>
              <a:t>tu-dresden</a:t>
            </a:r>
            <a:r>
              <a:rPr lang="en-US" sz="1400" dirty="0">
                <a:sym typeface="Wingdings" panose="05000000000000000000" pitchFamily="2" charset="2"/>
              </a:rPr>
              <a:t> in the appeared text field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ym typeface="Wingdings" panose="05000000000000000000" pitchFamily="2" charset="2"/>
              </a:rPr>
              <a:t>BigBlueButton</a:t>
            </a:r>
            <a:endParaRPr lang="en-US" sz="1400" b="1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  <a:hlinkClick r:id="rId4"/>
              </a:rPr>
              <a:t>https://bbb.tu-dresden.de/</a:t>
            </a:r>
            <a:endParaRPr lang="en-US" sz="140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i="1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Matrix-Chat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for internal communication with students or colleagues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rooms, personal chats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https://matrix.tu-dresden.de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76098-186E-447D-8096-6ED05E572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647" y="1030288"/>
            <a:ext cx="5014194" cy="3767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421A08B-F2DA-030A-E334-C357777AD164}"/>
              </a:ext>
            </a:extLst>
          </p:cNvPr>
          <p:cNvSpPr/>
          <p:nvPr/>
        </p:nvSpPr>
        <p:spPr>
          <a:xfrm>
            <a:off x="7907735" y="3508295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8B9EB7-2E9C-EFE0-C445-A249DE973B2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3600" y="3168316"/>
            <a:ext cx="2069577" cy="445421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3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EE5E-87E5-AF9F-BD27-5AB8B766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US" dirty="0"/>
              <a:t>Communication and collaboration</a:t>
            </a:r>
            <a:r>
              <a:rPr lang="de-DE" dirty="0"/>
              <a:t> – Writing </a:t>
            </a:r>
            <a:r>
              <a:rPr lang="de-DE" dirty="0" err="1"/>
              <a:t>article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FB8B32-DEDF-BD74-1AB0-94ECCD70BFE6}"/>
              </a:ext>
            </a:extLst>
          </p:cNvPr>
          <p:cNvSpPr/>
          <p:nvPr/>
        </p:nvSpPr>
        <p:spPr>
          <a:xfrm>
            <a:off x="7033225" y="3787627"/>
            <a:ext cx="2139041" cy="20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865795-B08E-555D-1A09-62751E3ADB54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Sharepoint</a:t>
            </a:r>
            <a:r>
              <a:rPr lang="de-DE" sz="1400" dirty="0"/>
              <a:t> (Word, </a:t>
            </a:r>
            <a:r>
              <a:rPr lang="de-DE" sz="1400" dirty="0" err="1"/>
              <a:t>Powerpoint</a:t>
            </a:r>
            <a:r>
              <a:rPr lang="de-DE" sz="1400" dirty="0"/>
              <a:t> etc.):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https://selfservice.tu-dresden.de/services/258944/</a:t>
            </a:r>
            <a:endParaRPr lang="de-DE" sz="1400" b="0" dirty="0"/>
          </a:p>
          <a:p>
            <a:r>
              <a:rPr lang="de-DE" sz="1400" dirty="0" err="1"/>
              <a:t>ShareLatex</a:t>
            </a:r>
            <a:r>
              <a:rPr lang="de-DE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equivalent to Overleaf, but can be used without restrictions</a:t>
            </a:r>
            <a:endParaRPr lang="de-D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3"/>
              </a:rPr>
              <a:t>https://tex.zih.tu-dresden.de/</a:t>
            </a:r>
            <a:endParaRPr lang="de-DE" sz="1400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9" name="Grafik 8" descr="Ein Bild, das Rechteck, Symbol, Grafiken, Screenshot enthält.&#10;&#10;Automatisch generierte Beschreibung">
            <a:extLst>
              <a:ext uri="{FF2B5EF4-FFF2-40B4-BE49-F238E27FC236}">
                <a16:creationId xmlns:a16="http://schemas.microsoft.com/office/drawing/2014/main" id="{0FB52EE3-E65F-564A-3EFD-38DFB7C62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1" y="934699"/>
            <a:ext cx="511336" cy="511336"/>
          </a:xfrm>
          <a:prstGeom prst="rect">
            <a:avLst/>
          </a:prstGeom>
        </p:spPr>
      </p:pic>
      <p:pic>
        <p:nvPicPr>
          <p:cNvPr id="11" name="Grafik 10" descr="Ein Bild, das Screenshot, Grafiken, Schrift, Logo enthält.&#10;&#10;Automatisch generierte Beschreibung">
            <a:extLst>
              <a:ext uri="{FF2B5EF4-FFF2-40B4-BE49-F238E27FC236}">
                <a16:creationId xmlns:a16="http://schemas.microsoft.com/office/drawing/2014/main" id="{09EA7EC2-57F0-B41A-E486-669CFED0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01" y="931930"/>
            <a:ext cx="541798" cy="511336"/>
          </a:xfrm>
          <a:prstGeom prst="rect">
            <a:avLst/>
          </a:prstGeom>
        </p:spPr>
      </p:pic>
      <p:pic>
        <p:nvPicPr>
          <p:cNvPr id="13" name="Grafik 12" descr="Ein Bild, das Grafiken, Schrift, Symbol, Logo enthält.&#10;&#10;Automatisch generierte Beschreibung">
            <a:extLst>
              <a:ext uri="{FF2B5EF4-FFF2-40B4-BE49-F238E27FC236}">
                <a16:creationId xmlns:a16="http://schemas.microsoft.com/office/drawing/2014/main" id="{B4C97F12-A64B-1E2F-7BD5-1924E1DEE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98" y="931930"/>
            <a:ext cx="563270" cy="51133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2172983-C4C8-197C-A8EB-991F7E312B86}"/>
              </a:ext>
            </a:extLst>
          </p:cNvPr>
          <p:cNvSpPr txBox="1"/>
          <p:nvPr/>
        </p:nvSpPr>
        <p:spPr>
          <a:xfrm>
            <a:off x="6393122" y="1253291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173C5A-6912-3C05-B7AE-5F9B5652C4EE}"/>
              </a:ext>
            </a:extLst>
          </p:cNvPr>
          <p:cNvSpPr txBox="1"/>
          <p:nvPr/>
        </p:nvSpPr>
        <p:spPr>
          <a:xfrm>
            <a:off x="10495722" y="5947126"/>
            <a:ext cx="1663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5A960E-7B70-EDA8-FEE9-1E91794E2E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4972"/>
          <a:stretch/>
        </p:blipFill>
        <p:spPr>
          <a:xfrm>
            <a:off x="810452" y="3234523"/>
            <a:ext cx="3866338" cy="21635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8B5780-1DD2-D491-0B12-068A4BC3F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896" y="3226576"/>
            <a:ext cx="3189356" cy="22450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5606AC-C9FE-84A9-C28B-509CF92B683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6353"/>
          <a:stretch/>
        </p:blipFill>
        <p:spPr>
          <a:xfrm>
            <a:off x="4676790" y="3226576"/>
            <a:ext cx="3831106" cy="206513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A29408-7248-E602-F7A8-DEA3890E4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9742" y="701861"/>
            <a:ext cx="2191960" cy="2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9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2089</Words>
  <Application>Microsoft Office PowerPoint</Application>
  <PresentationFormat>Widescreen</PresentationFormat>
  <Paragraphs>271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Open Sans</vt:lpstr>
      <vt:lpstr>Symbol</vt:lpstr>
      <vt:lpstr>Wingdings</vt:lpstr>
      <vt:lpstr>TUD_2018_16zu9</vt:lpstr>
      <vt:lpstr>PMN IT Information Event</vt:lpstr>
      <vt:lpstr>General information – IT administration</vt:lpstr>
      <vt:lpstr>General information - Website of our Chair</vt:lpstr>
      <vt:lpstr>PowerPoint Presentation</vt:lpstr>
      <vt:lpstr>1. Basics - Your digital ID at TU Dresden (user certificate)</vt:lpstr>
      <vt:lpstr>1. Basics - Use your user certificate for your emails</vt:lpstr>
      <vt:lpstr>1. Basics – Email</vt:lpstr>
      <vt:lpstr>2. Communication and collaboration – Video Calls and Chats</vt:lpstr>
      <vt:lpstr>2. Communication and collaboration – Writing article</vt:lpstr>
      <vt:lpstr>3. Data storage – Overview</vt:lpstr>
      <vt:lpstr>3. Data storage – Which group drives are available at the chair?</vt:lpstr>
      <vt:lpstr>3. Data storages – Share your data easily</vt:lpstr>
      <vt:lpstr>4. Software – Useful Tools</vt:lpstr>
      <vt:lpstr>4. Software – Be Careful</vt:lpstr>
      <vt:lpstr>5. Workstations and Server – Powerful Hardware</vt:lpstr>
      <vt:lpstr>5. Workstations and Server – First Steps</vt:lpstr>
      <vt:lpstr>6. Security and Network – Scam Emails  </vt:lpstr>
      <vt:lpstr>6. Security and Network – Stay connected with TU Dresden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Steffen Kampmann</dc:creator>
  <cp:lastModifiedBy>Steffen</cp:lastModifiedBy>
  <cp:revision>386</cp:revision>
  <dcterms:created xsi:type="dcterms:W3CDTF">2023-03-09T12:02:13Z</dcterms:created>
  <dcterms:modified xsi:type="dcterms:W3CDTF">2025-02-04T14:03:42Z</dcterms:modified>
</cp:coreProperties>
</file>