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4" r:id="rId3"/>
    <p:sldId id="312" r:id="rId4"/>
    <p:sldId id="317" r:id="rId5"/>
    <p:sldId id="297" r:id="rId6"/>
    <p:sldId id="308" r:id="rId7"/>
    <p:sldId id="310" r:id="rId8"/>
    <p:sldId id="291" r:id="rId9"/>
    <p:sldId id="298" r:id="rId10"/>
    <p:sldId id="319" r:id="rId11"/>
    <p:sldId id="311" r:id="rId12"/>
    <p:sldId id="316" r:id="rId13"/>
    <p:sldId id="299" r:id="rId14"/>
    <p:sldId id="306" r:id="rId15"/>
    <p:sldId id="307" r:id="rId16"/>
    <p:sldId id="301" r:id="rId17"/>
    <p:sldId id="309" r:id="rId18"/>
    <p:sldId id="305" r:id="rId19"/>
    <p:sldId id="303" r:id="rId20"/>
    <p:sldId id="318" r:id="rId21"/>
    <p:sldId id="302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80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338623084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57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21" name="Grafik 2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292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08599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40419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601561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26604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745109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473226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4619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2904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28539424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3267728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43254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4637165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40437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84644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2779734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497120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0675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4828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1336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252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61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69171624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0" name="Grafik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512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86027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sz="300" b="0" dirty="0"/>
          </a:p>
          <a:p>
            <a:endParaRPr lang="de-DE" sz="300" b="0" dirty="0"/>
          </a:p>
          <a:p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82492985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234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989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196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 bis Ebene 4)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</a:rPr>
              <a:t>PMN IT Instructions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Chair of Materials Science and Nanotechnology / Steffen Kampmann</a:t>
            </a:r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800" baseline="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Dresden, 25.04.2024</a:t>
            </a: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727469" y="6314871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en-US" sz="800" baseline="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en-US" sz="800" baseline="0" noProof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183"/>
            <a:ext cx="1116268" cy="323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06" y="6315776"/>
            <a:ext cx="969464" cy="3600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F4F78A9-4E22-46AF-8616-C52C5BD0B515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14" y="6265536"/>
            <a:ext cx="1415597" cy="3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file:///\\vs-grp08.zih.tu-dresden.de\pmnnano" TargetMode="External"/><Relationship Id="rId2" Type="http://schemas.openxmlformats.org/officeDocument/2006/relationships/hyperlink" Target="file:///\\vs-grp02.zih.tu-dresden.de\pmana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file:///\\vs-grp07.zih.tu-dresden.de\pmnraw" TargetMode="External"/><Relationship Id="rId5" Type="http://schemas.openxmlformats.org/officeDocument/2006/relationships/hyperlink" Target="file:///\\vs-grp08.zih.tu-dresden.de\pmnnst" TargetMode="External"/><Relationship Id="rId4" Type="http://schemas.openxmlformats.org/officeDocument/2006/relationships/hyperlink" Target="file:///\\vs-sec-smb3.zih.tu-dresden.de\pmnen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nextcloud.com/de/install/#install-clients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datashare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hyperlink" Target="https://selfservice.tu-dresden.de/services/2250335/" TargetMode="External"/><Relationship Id="rId4" Type="http://schemas.openxmlformats.org/officeDocument/2006/relationships/hyperlink" Target="https://tud.link/fsv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atashare.tu-dresden.de/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home.sophos.com/en-us/employee" TargetMode="External"/><Relationship Id="rId3" Type="http://schemas.openxmlformats.org/officeDocument/2006/relationships/hyperlink" Target="https://campussachsen.tu-dresden.de/" TargetMode="External"/><Relationship Id="rId7" Type="http://schemas.openxmlformats.org/officeDocument/2006/relationships/hyperlink" Target="https://de.mathworks.com/academia/tah-portal/tu-dresden-40758619.html" TargetMode="External"/><Relationship Id="rId2" Type="http://schemas.openxmlformats.org/officeDocument/2006/relationships/hyperlink" Target="https://tud.link/9nl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h928" TargetMode="External"/><Relationship Id="rId11" Type="http://schemas.openxmlformats.org/officeDocument/2006/relationships/image" Target="../media/image35.png"/><Relationship Id="rId5" Type="http://schemas.openxmlformats.org/officeDocument/2006/relationships/hyperlink" Target="mailto:steffen.kampmann@tu-dresden.de" TargetMode="External"/><Relationship Id="rId10" Type="http://schemas.openxmlformats.org/officeDocument/2006/relationships/image" Target="../media/image34.png"/><Relationship Id="rId4" Type="http://schemas.openxmlformats.org/officeDocument/2006/relationships/hyperlink" Target="mailto:stephanie.klinghammer@tu-dresden.de" TargetMode="External"/><Relationship Id="rId9" Type="http://schemas.openxmlformats.org/officeDocument/2006/relationships/hyperlink" Target="https://tud.link/xn1o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ise.de/download/" TargetMode="Externa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doc.zih.tu-dresden.de/" TargetMode="External"/><Relationship Id="rId7" Type="http://schemas.openxmlformats.org/officeDocument/2006/relationships/image" Target="../media/image36.jpeg"/><Relationship Id="rId2" Type="http://schemas.openxmlformats.org/officeDocument/2006/relationships/hyperlink" Target="https://selfservice.tu-dresden.de/services/research-cloud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-dresden.de/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hyperlink" Target="mailto:rafael.gutierrez@tu-dresden.d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support.zih.tu-dresden.de/users/main/downloads.html" TargetMode="External"/><Relationship Id="rId2" Type="http://schemas.openxmlformats.org/officeDocument/2006/relationships/hyperlink" Target="https://rds.zih.tu-dresden.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hyperlink" Target="https://nano.tu-dresden.de/shared/1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hyperlink" Target="https://tud.link/35d7" TargetMode="Externa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services/vpn/openvpn" TargetMode="External"/><Relationship Id="rId7" Type="http://schemas.openxmlformats.org/officeDocument/2006/relationships/hyperlink" Target="https://tu-dresden.de/zih/die-einrichtung/news/eduroam-neukonfiguration-erforderlich?set_language=en" TargetMode="External"/><Relationship Id="rId2" Type="http://schemas.openxmlformats.org/officeDocument/2006/relationships/hyperlink" Target="https://openvpn.net/vpn-clien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e.wikipedia.org/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tud.link/d4s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ano-tud.de/" TargetMode="External"/><Relationship Id="rId2" Type="http://schemas.openxmlformats.org/officeDocument/2006/relationships/hyperlink" Target="https://nano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ano.tu-dresden.de/team/" TargetMode="External"/><Relationship Id="rId5" Type="http://schemas.openxmlformats.org/officeDocument/2006/relationships/hyperlink" Target="https://nano-tud.de/shared/" TargetMode="External"/><Relationship Id="rId4" Type="http://schemas.openxmlformats.org/officeDocument/2006/relationships/hyperlink" Target="https://nano.tu-dresden.de/shared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q.tickets.tu-dresden.de/otrs/public.pl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hyperlink" Target="mailto:servicedesk@tu-dresden.d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steffen.kampmann@tu-dresden.de" TargetMode="Externa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elfservice.tu-dresden.de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ud.link/wtvyx5" TargetMode="External"/><Relationship Id="rId2" Type="http://schemas.openxmlformats.org/officeDocument/2006/relationships/hyperlink" Target="https://navigator.tu-dresden.de/etplan/apb/00/raum/542100.2480?language=en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tud.link/15t4" TargetMode="External"/><Relationship Id="rId3" Type="http://schemas.openxmlformats.org/officeDocument/2006/relationships/hyperlink" Target="https://tud.link/k43h" TargetMode="External"/><Relationship Id="rId7" Type="http://schemas.openxmlformats.org/officeDocument/2006/relationships/hyperlink" Target="https://tud.link/nhcq" TargetMode="External"/><Relationship Id="rId2" Type="http://schemas.openxmlformats.org/officeDocument/2006/relationships/hyperlink" Target="https://msx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7jpf" TargetMode="External"/><Relationship Id="rId5" Type="http://schemas.openxmlformats.org/officeDocument/2006/relationships/hyperlink" Target="https://tud.link/8wpk" TargetMode="External"/><Relationship Id="rId4" Type="http://schemas.openxmlformats.org/officeDocument/2006/relationships/hyperlink" Target="https://tud.link/8gfu" TargetMode="Externa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u-dresden.zoom-x.de/my/Your_Name" TargetMode="External"/><Relationship Id="rId2" Type="http://schemas.openxmlformats.org/officeDocument/2006/relationships/hyperlink" Target="https://tu-dresden.zoom.us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hyperlink" Target="https://matrix.tu-dresden.de/" TargetMode="External"/><Relationship Id="rId4" Type="http://schemas.openxmlformats.org/officeDocument/2006/relationships/hyperlink" Target="https://bbb.tu-dresden.d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x.zih.tu-dresden.de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selfservice.tu-dresden.de/services/258944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services/358875/" TargetMode="External"/><Relationship Id="rId2" Type="http://schemas.openxmlformats.org/officeDocument/2006/relationships/hyperlink" Target="https://opara.zih.tu-dresden.de/xmlui/?locale-attribute=en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nano.tu-dresden.de/shared/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82808" y="2852116"/>
            <a:ext cx="2943113" cy="246221"/>
          </a:xfrm>
        </p:spPr>
        <p:txBody>
          <a:bodyPr/>
          <a:lstStyle/>
          <a:p>
            <a:r>
              <a:rPr lang="de-DE" dirty="0"/>
              <a:t>Dipl.-Ing. Steffen Kampmann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771" y="3835706"/>
            <a:ext cx="4049185" cy="492443"/>
          </a:xfrm>
        </p:spPr>
        <p:txBody>
          <a:bodyPr/>
          <a:lstStyle/>
          <a:p>
            <a:r>
              <a:rPr lang="en-US" dirty="0"/>
              <a:t>PMN IT Information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882808" y="3138045"/>
            <a:ext cx="5803384" cy="246221"/>
          </a:xfrm>
        </p:spPr>
        <p:txBody>
          <a:bodyPr/>
          <a:lstStyle/>
          <a:p>
            <a:r>
              <a:rPr lang="de-DE" dirty="0"/>
              <a:t>Chair </a:t>
            </a:r>
            <a:r>
              <a:rPr lang="de-DE" dirty="0" err="1"/>
              <a:t>of</a:t>
            </a:r>
            <a:r>
              <a:rPr lang="de-DE" dirty="0"/>
              <a:t> Materials Science and Nanotechnology</a:t>
            </a:r>
            <a:r>
              <a:rPr lang="en-US" dirty="0"/>
              <a:t>, TU Dresden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5234510" cy="892552"/>
          </a:xfrm>
        </p:spPr>
        <p:txBody>
          <a:bodyPr/>
          <a:lstStyle/>
          <a:p>
            <a:r>
              <a:rPr lang="de-DE" dirty="0"/>
              <a:t>Dresden, 25.04.2024, </a:t>
            </a:r>
            <a:r>
              <a:rPr lang="en-US" dirty="0"/>
              <a:t>Biannual</a:t>
            </a:r>
            <a:r>
              <a:rPr lang="de-DE" dirty="0"/>
              <a:t> Chair Information Event</a:t>
            </a:r>
          </a:p>
          <a:p>
            <a:endParaRPr lang="de-DE" dirty="0"/>
          </a:p>
          <a:p>
            <a:r>
              <a:rPr lang="de-DE" b="1" dirty="0"/>
              <a:t>Contact:</a:t>
            </a:r>
            <a:r>
              <a:rPr lang="de-DE" dirty="0"/>
              <a:t> steffen.kampmann@tu-dresden.de</a:t>
            </a: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C85EF-424E-4344-A56B-04F3BDBB6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Which group drives are available at the chair?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0FC0D-4903-4680-BCCF-19CB744336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0" y="1036321"/>
            <a:ext cx="10661969" cy="4344987"/>
          </a:xfrm>
        </p:spPr>
        <p:txBody>
          <a:bodyPr/>
          <a:lstStyle/>
          <a:p>
            <a:r>
              <a:rPr lang="en-US" sz="1400" b="1" dirty="0" err="1"/>
              <a:t>pmana</a:t>
            </a:r>
            <a:r>
              <a:rPr lang="en-US" sz="1400" b="1" dirty="0"/>
              <a:t> </a:t>
            </a:r>
            <a:r>
              <a:rPr lang="en-US" sz="1400" dirty="0"/>
              <a:t>(10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any chair related data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\\vs-grp02.zih.tu-dresden.de\pmana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>
                <a:solidFill>
                  <a:schemeClr val="tx1"/>
                </a:solidFill>
              </a:rPr>
              <a:t>smb://</a:t>
            </a:r>
            <a:r>
              <a:rPr lang="en-US" sz="1400" b="0" u="sng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vs-grp02.zih.tu-dresden.de/pmana</a:t>
            </a:r>
            <a:r>
              <a:rPr lang="en-US" sz="1400" b="0" dirty="0"/>
              <a:t> </a:t>
            </a:r>
          </a:p>
          <a:p>
            <a:r>
              <a:rPr lang="en-US" sz="1400" b="1" dirty="0" err="1"/>
              <a:t>pmnnano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Theory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\\vs-grp08.zih.tu-dresden.de\pmnnano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>
                <a:solidFill>
                  <a:schemeClr val="tx1"/>
                </a:solidFill>
              </a:rPr>
              <a:t>smb://</a:t>
            </a:r>
            <a:r>
              <a:rPr lang="en-US" sz="1400" b="0" u="sng" dirty="0">
                <a:solidFill>
                  <a:schemeClr val="tx1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vs-grp08.zih.tu-dresden.de/pmnnano</a:t>
            </a:r>
            <a:endParaRPr lang="en-US" sz="1400" b="0" u="sng" dirty="0">
              <a:solidFill>
                <a:schemeClr val="tx1"/>
              </a:solidFill>
            </a:endParaRPr>
          </a:p>
          <a:p>
            <a:r>
              <a:rPr lang="en-US" sz="1400" b="1" dirty="0" err="1"/>
              <a:t>pmnent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Environmental nanotechnology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Win: </a:t>
            </a:r>
            <a:r>
              <a:rPr lang="en-US" sz="1400" b="0" dirty="0">
                <a:solidFill>
                  <a:schemeClr val="tx1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\\vs-sec-smb3.zih.tu-dresden.de\pmnent</a:t>
            </a:r>
            <a:r>
              <a:rPr lang="en-US" sz="1400" b="0" dirty="0">
                <a:solidFill>
                  <a:schemeClr val="tx1"/>
                </a:solidFill>
              </a:rPr>
              <a:t>	</a:t>
            </a:r>
            <a:r>
              <a:rPr lang="en-US" sz="1400" b="0" dirty="0"/>
              <a:t>Mac: </a:t>
            </a:r>
            <a:r>
              <a:rPr lang="en-US" sz="1400" b="0" u="sng" dirty="0"/>
              <a:t>smb://vs-sec-smb3.zih.tu-dresden.de/pmnent</a:t>
            </a:r>
          </a:p>
          <a:p>
            <a:r>
              <a:rPr lang="en-US" sz="1400" b="1" dirty="0" err="1"/>
              <a:t>pmnnst</a:t>
            </a:r>
            <a:r>
              <a:rPr lang="en-US" sz="1400" b="1" dirty="0"/>
              <a:t> </a:t>
            </a:r>
            <a:r>
              <a:rPr lang="en-US" sz="1400" dirty="0"/>
              <a:t>(5 TB)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project and administrative related data of Nanoelectronics for sensor technologies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</a:t>
            </a:r>
            <a:r>
              <a:rPr lang="en-US" sz="1400" b="0" dirty="0">
                <a:solidFill>
                  <a:schemeClr val="tx1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\\vs-grp08.zih.tu-dresden.de\pmnnst</a:t>
            </a:r>
            <a:r>
              <a:rPr lang="en-US" sz="1400" b="0" dirty="0">
                <a:solidFill>
                  <a:schemeClr val="tx1"/>
                </a:solidFill>
              </a:rPr>
              <a:t>		</a:t>
            </a:r>
            <a:r>
              <a:rPr lang="en-US" sz="1400" b="0" dirty="0"/>
              <a:t>Mac: </a:t>
            </a:r>
            <a:r>
              <a:rPr lang="en-US" sz="1400" b="0" u="sng" dirty="0"/>
              <a:t>smb://vs-grp08.zih.tu-dresden.de/pmnnst</a:t>
            </a:r>
          </a:p>
          <a:p>
            <a:r>
              <a:rPr lang="en-US" sz="1400" b="1" dirty="0" err="1"/>
              <a:t>pmnraw</a:t>
            </a:r>
            <a:r>
              <a:rPr lang="en-US" sz="1400" dirty="0"/>
              <a:t> (50 TB) (only Snapshots, no backup, no mirror)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Contains raw research data of every group</a:t>
            </a:r>
            <a:br>
              <a:rPr lang="en-US" sz="1400" b="0" dirty="0"/>
            </a:b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</a:t>
            </a:r>
            <a:r>
              <a:rPr lang="en-US" sz="1400" b="0" dirty="0">
                <a:solidFill>
                  <a:schemeClr val="tx1"/>
                </a:solidFill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\\vs-grp07.zih.tu-dresden.de\pmnraw</a:t>
            </a:r>
            <a:r>
              <a:rPr lang="en-US" sz="1400" b="0" dirty="0">
                <a:solidFill>
                  <a:schemeClr val="tx1"/>
                </a:solidFill>
              </a:rPr>
              <a:t>		</a:t>
            </a:r>
            <a:r>
              <a:rPr lang="en-US" sz="1400" b="0" dirty="0"/>
              <a:t>Mac: </a:t>
            </a:r>
            <a:r>
              <a:rPr lang="en-US" sz="1400" b="0" u="sng" dirty="0"/>
              <a:t>smb://vs-grp07.zih.tu-dresden.de/pmnraw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2797536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Datashare</a:t>
            </a:r>
            <a:r>
              <a:rPr lang="en-US" sz="1200" dirty="0"/>
              <a:t> </a:t>
            </a:r>
            <a:r>
              <a:rPr lang="en-US" sz="1200" b="0" i="1" dirty="0"/>
              <a:t>based on </a:t>
            </a:r>
            <a:r>
              <a:rPr lang="en-US" sz="1200" b="0" i="1" dirty="0" err="1"/>
              <a:t>Nextcloud</a:t>
            </a:r>
            <a:r>
              <a:rPr lang="en-US" sz="1200" b="0" i="1" dirty="0"/>
              <a:t> environment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https://datashare.tu-dresden.de/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You can upload, download and share Data with internal and </a:t>
            </a:r>
            <a:r>
              <a:rPr lang="en-US" sz="1200" b="1" dirty="0"/>
              <a:t>external people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App</a:t>
            </a:r>
            <a:r>
              <a:rPr lang="en-US" sz="1200" dirty="0"/>
              <a:t> for Windows, Mac, iOS and Android</a:t>
            </a: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</a:t>
            </a:r>
            <a:r>
              <a:rPr lang="en-US" sz="1200" dirty="0">
                <a:sym typeface="Wingdings" panose="05000000000000000000" pitchFamily="2" charset="2"/>
                <a:hlinkClick r:id="rId3"/>
              </a:rPr>
              <a:t>https://nextcloud.com/de/install/#install-clients</a:t>
            </a:r>
            <a:endParaRPr lang="en-US" sz="1200" dirty="0">
              <a:sym typeface="Wingdings" panose="05000000000000000000" pitchFamily="2" charset="2"/>
            </a:endParaRP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Installation and setup manual: </a:t>
            </a:r>
            <a:r>
              <a:rPr lang="en-US" sz="1200" dirty="0">
                <a:hlinkClick r:id="rId4"/>
              </a:rPr>
              <a:t>https://tud.link/fsvs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Gigamove</a:t>
            </a:r>
            <a:r>
              <a:rPr lang="en-US" sz="1200" dirty="0"/>
              <a:t> 2.0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Share of large data until 100 GB ( </a:t>
            </a:r>
            <a:r>
              <a:rPr lang="en-US" sz="1200" i="1" dirty="0"/>
              <a:t>Hint: Zip data to one file and then share it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https://selfservice.tu-dresden.de/services/2250335/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2" indent="0">
              <a:buNone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storages – Share your data easily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555932" y="5705782"/>
            <a:ext cx="221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  <a:p>
            <a:r>
              <a:rPr lang="de-DE" sz="800" dirty="0"/>
              <a:t>[2] https://gigamove.rwth-aachen.de/en</a:t>
            </a:r>
          </a:p>
          <a:p>
            <a:r>
              <a:rPr lang="it-IT" sz="800" dirty="0"/>
              <a:t>[3] DALL-E: https://chat.openai.com</a:t>
            </a:r>
            <a:endParaRPr lang="de-DE" sz="8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7383BE-1487-C8CE-8EC4-E891A5FF5B7E}"/>
              </a:ext>
            </a:extLst>
          </p:cNvPr>
          <p:cNvGrpSpPr/>
          <p:nvPr/>
        </p:nvGrpSpPr>
        <p:grpSpPr>
          <a:xfrm>
            <a:off x="1325279" y="4205792"/>
            <a:ext cx="7322068" cy="1904396"/>
            <a:chOff x="2723054" y="4603549"/>
            <a:chExt cx="7322068" cy="190439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1AE62E4-C8CE-DB6A-740F-109D03B5BDE9}"/>
                </a:ext>
              </a:extLst>
            </p:cNvPr>
            <p:cNvSpPr txBox="1"/>
            <p:nvPr/>
          </p:nvSpPr>
          <p:spPr>
            <a:xfrm>
              <a:off x="9646680" y="6292501"/>
              <a:ext cx="39844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[2]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D75014F-A082-7CE3-ADD5-FE8BDC0D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3054" y="4603549"/>
              <a:ext cx="7215838" cy="173156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D8C4648-3163-A028-18F4-C56CC44A8F7A}"/>
              </a:ext>
            </a:extLst>
          </p:cNvPr>
          <p:cNvGrpSpPr/>
          <p:nvPr/>
        </p:nvGrpSpPr>
        <p:grpSpPr>
          <a:xfrm>
            <a:off x="6758484" y="2097898"/>
            <a:ext cx="1587848" cy="1248090"/>
            <a:chOff x="5986756" y="2070456"/>
            <a:chExt cx="1587848" cy="1248090"/>
          </a:xfrm>
        </p:grpSpPr>
        <p:pic>
          <p:nvPicPr>
            <p:cNvPr id="5" name="Grafik 4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35032C0B-8244-839F-2D92-47E306CF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56" y="2070456"/>
              <a:ext cx="1587848" cy="112637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EB5501D-F74D-8EA4-CB3A-DAB5A872E207}"/>
                </a:ext>
              </a:extLst>
            </p:cNvPr>
            <p:cNvSpPr txBox="1"/>
            <p:nvPr/>
          </p:nvSpPr>
          <p:spPr>
            <a:xfrm>
              <a:off x="7190410" y="3103102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pic>
        <p:nvPicPr>
          <p:cNvPr id="13" name="Grafik 12" descr="Ein Bild, das Plastik, Im Haus enthält.&#10;&#10;Automatisch generierte Beschreibung">
            <a:extLst>
              <a:ext uri="{FF2B5EF4-FFF2-40B4-BE49-F238E27FC236}">
                <a16:creationId xmlns:a16="http://schemas.microsoft.com/office/drawing/2014/main" id="{C8E8C710-7C7D-1E1D-6EBB-3819C0138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58" y="1152000"/>
            <a:ext cx="2516222" cy="25162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92B6A4-6A13-FF34-6771-9899597B277F}"/>
              </a:ext>
            </a:extLst>
          </p:cNvPr>
          <p:cNvSpPr txBox="1"/>
          <p:nvPr/>
        </p:nvSpPr>
        <p:spPr>
          <a:xfrm>
            <a:off x="11003276" y="3682212"/>
            <a:ext cx="314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1375910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4B850-5FB5-7734-EF6E-48967C1C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AABDAE-4511-8877-A059-9253B178906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8457" y="1030288"/>
            <a:ext cx="6726172" cy="198794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515E50-4CD6-50BB-CF01-3A5F97DA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457" y="3430876"/>
            <a:ext cx="4188864" cy="2396836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A191D17-BCBE-3AD3-4CBD-D1B4DD7E98E8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612889" y="2496766"/>
            <a:ext cx="0" cy="934110"/>
          </a:xfrm>
          <a:prstGeom prst="straightConnector1">
            <a:avLst/>
          </a:prstGeom>
          <a:ln w="28575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3D81A09-DFC7-07BF-A770-348700C2A952}"/>
              </a:ext>
            </a:extLst>
          </p:cNvPr>
          <p:cNvGrpSpPr/>
          <p:nvPr/>
        </p:nvGrpSpPr>
        <p:grpSpPr>
          <a:xfrm>
            <a:off x="688185" y="3259183"/>
            <a:ext cx="2585930" cy="2731666"/>
            <a:chOff x="8939177" y="1030288"/>
            <a:chExt cx="2585930" cy="2731666"/>
          </a:xfrm>
        </p:grpSpPr>
        <p:pic>
          <p:nvPicPr>
            <p:cNvPr id="12" name="Grafik 11" descr="Ein Bild, das Plastik, Im Haus enthält.&#10;&#10;Automatisch generierte Beschreibung">
              <a:extLst>
                <a:ext uri="{FF2B5EF4-FFF2-40B4-BE49-F238E27FC236}">
                  <a16:creationId xmlns:a16="http://schemas.microsoft.com/office/drawing/2014/main" id="{823126F0-6F1A-FADE-025B-CA883375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177" y="1030288"/>
              <a:ext cx="2516222" cy="251622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8AF1DFF-167C-50C0-8D16-CA64D4BB0F91}"/>
                </a:ext>
              </a:extLst>
            </p:cNvPr>
            <p:cNvSpPr txBox="1"/>
            <p:nvPr/>
          </p:nvSpPr>
          <p:spPr>
            <a:xfrm>
              <a:off x="11211094" y="3546510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99FF853D-47F7-4006-4FA9-0C422B9890B7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AC90D30-79D6-CAB0-642C-281C93AAFEB6}"/>
              </a:ext>
            </a:extLst>
          </p:cNvPr>
          <p:cNvSpPr txBox="1"/>
          <p:nvPr/>
        </p:nvSpPr>
        <p:spPr>
          <a:xfrm>
            <a:off x="688185" y="1082595"/>
            <a:ext cx="3904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</a:rPr>
              <a:t>Project </a:t>
            </a:r>
            <a:r>
              <a:rPr lang="de-DE" sz="1600" dirty="0" err="1">
                <a:solidFill>
                  <a:schemeClr val="accent1"/>
                </a:solidFill>
              </a:rPr>
              <a:t>organizing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tool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Decks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accent1"/>
                </a:solidFill>
              </a:rPr>
              <a:t>Avaliable</a:t>
            </a:r>
            <a:r>
              <a:rPr lang="de-DE" sz="1600" dirty="0">
                <a:solidFill>
                  <a:schemeClr val="accent1"/>
                </a:solidFill>
              </a:rPr>
              <a:t> at</a:t>
            </a:r>
            <a:br>
              <a:rPr lang="de-DE" sz="1600" dirty="0">
                <a:solidFill>
                  <a:schemeClr val="accent1"/>
                </a:solidFill>
              </a:rPr>
            </a:br>
            <a:r>
              <a:rPr lang="en-US" sz="1600" dirty="0">
                <a:hlinkClick r:id="rId5"/>
              </a:rPr>
              <a:t>https://datashare.tu-dresden.de/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Apps will coming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4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62D3F-8FA7-0AA5-F6FD-8944ECBB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9A8D2-72DD-0475-E4B7-D35238C0A7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2" y="1152000"/>
            <a:ext cx="10172734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Microsoft Office </a:t>
            </a:r>
            <a:endParaRPr lang="en-US" sz="1400" b="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Microsoft Office 365 is also available for </a:t>
            </a:r>
            <a:r>
              <a:rPr lang="en-US" sz="1400" b="1" dirty="0"/>
              <a:t>private</a:t>
            </a:r>
            <a:r>
              <a:rPr lang="en-US" sz="1400" b="0" dirty="0"/>
              <a:t> PC/Laptop</a:t>
            </a:r>
            <a:endParaRPr lang="en-US" sz="1400" dirty="0"/>
          </a:p>
          <a:p>
            <a:pPr lvl="3" indent="0">
              <a:buNone/>
            </a:pP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employees: </a:t>
            </a:r>
            <a:r>
              <a:rPr lang="en-US" sz="1400" dirty="0">
                <a:hlinkClick r:id="rId2"/>
              </a:rPr>
              <a:t>https://tud.link/9nl1</a:t>
            </a: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students: </a:t>
            </a:r>
            <a:r>
              <a:rPr lang="en-US" sz="1400" dirty="0">
                <a:hlinkClick r:id="rId3"/>
              </a:rPr>
              <a:t>https://campussachsen.tu-dresden.de/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Origin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License of chair available  (</a:t>
            </a:r>
            <a:r>
              <a:rPr lang="en-US" sz="1400" b="0" i="1" dirty="0"/>
              <a:t>Version 2024, </a:t>
            </a:r>
            <a:r>
              <a:rPr lang="en-US" sz="1400" b="1" i="1" dirty="0"/>
              <a:t>also usable in VPN of TU Dresden</a:t>
            </a:r>
            <a:r>
              <a:rPr lang="en-US" sz="1400" b="0" dirty="0"/>
              <a:t>)</a:t>
            </a:r>
          </a:p>
          <a:p>
            <a:pPr lvl="3" indent="0">
              <a:buNone/>
            </a:pPr>
            <a:r>
              <a:rPr lang="en-US" sz="1400" b="0" dirty="0">
                <a:sym typeface="Wingdings" panose="05000000000000000000" pitchFamily="2" charset="2"/>
              </a:rPr>
              <a:t>	 please contact </a:t>
            </a:r>
            <a:r>
              <a:rPr lang="de-DE" sz="1400" dirty="0">
                <a:hlinkClick r:id="rId4"/>
              </a:rPr>
              <a:t>stephanie.klinghammer@tu-dresden.de</a:t>
            </a:r>
            <a:r>
              <a:rPr lang="de-DE" sz="1400" dirty="0"/>
              <a:t> </a:t>
            </a:r>
            <a:r>
              <a:rPr lang="de-DE" sz="1400" dirty="0" err="1"/>
              <a:t>or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b="0" dirty="0">
                <a:sym typeface="Wingdings" panose="05000000000000000000" pitchFamily="2" charset="2"/>
                <a:hlinkClick r:id="rId5"/>
              </a:rPr>
              <a:t>steffen.kampmann@tu-dresden.de</a:t>
            </a:r>
            <a:endParaRPr lang="en-US" sz="1400" b="0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For students </a:t>
            </a:r>
            <a:r>
              <a:rPr lang="en-US" sz="1400" b="1" dirty="0"/>
              <a:t>private</a:t>
            </a:r>
            <a:r>
              <a:rPr lang="en-US" sz="1400" b="0" dirty="0"/>
              <a:t> PC/Laptop: </a:t>
            </a:r>
            <a:r>
              <a:rPr lang="en-US" sz="1400" b="0" dirty="0">
                <a:hlinkClick r:id="rId6"/>
              </a:rPr>
              <a:t>https://tud.link/h928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Matlab</a:t>
            </a:r>
            <a:endParaRPr lang="en-US" sz="14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For students and employees </a:t>
            </a:r>
            <a:r>
              <a:rPr lang="en-US" sz="1400" b="1" dirty="0"/>
              <a:t>office/private</a:t>
            </a:r>
            <a:r>
              <a:rPr lang="en-US" sz="1400" dirty="0"/>
              <a:t>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7"/>
              </a:rPr>
              <a:t>https://de.mathworks.com/academia/tah-portal/tu-dresden-40758619.html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Solidworks</a:t>
            </a:r>
            <a:endParaRPr lang="en-US" sz="14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License of chair available</a:t>
            </a:r>
            <a:r>
              <a:rPr lang="en-US" sz="1400" b="0" dirty="0">
                <a:sym typeface="Wingdings" panose="05000000000000000000" pitchFamily="2" charset="2"/>
              </a:rPr>
              <a:t>	 please contact </a:t>
            </a:r>
            <a:r>
              <a:rPr lang="en-US" sz="1400" b="0" dirty="0">
                <a:sym typeface="Wingdings" panose="05000000000000000000" pitchFamily="2" charset="2"/>
                <a:hlinkClick r:id="rId5"/>
              </a:rPr>
              <a:t>steffen.kampmann@tu-dresden.de</a:t>
            </a:r>
            <a:r>
              <a:rPr lang="en-US" sz="1400" b="0" dirty="0">
                <a:sym typeface="Wingdings" panose="05000000000000000000" pitchFamily="2" charset="2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Sophos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Anti Virus for </a:t>
            </a:r>
            <a:r>
              <a:rPr lang="en-US" sz="1400" b="1" dirty="0"/>
              <a:t>private</a:t>
            </a:r>
            <a:r>
              <a:rPr lang="en-US" sz="1400" b="0" dirty="0"/>
              <a:t> Laptop </a:t>
            </a:r>
            <a:r>
              <a:rPr lang="en-US" sz="1400" b="0" dirty="0">
                <a:sym typeface="Wingdings" panose="05000000000000000000" pitchFamily="2" charset="2"/>
              </a:rPr>
              <a:t></a:t>
            </a:r>
            <a:r>
              <a:rPr lang="en-US" sz="1400" b="0" dirty="0"/>
              <a:t> </a:t>
            </a:r>
            <a:r>
              <a:rPr lang="en-US" sz="1400" b="0" dirty="0">
                <a:hlinkClick r:id="rId8"/>
              </a:rPr>
              <a:t>https://home.sophos.com/en-us/employee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Software list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>
                <a:hlinkClick r:id="rId9"/>
              </a:rPr>
              <a:t>https://tud.link/xn1o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D78A8D1F-A51A-49F3-A51B-B73745FA25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830" y="3165318"/>
            <a:ext cx="2970178" cy="915036"/>
          </a:xfrm>
          <a:prstGeom prst="rect">
            <a:avLst/>
          </a:prstGeom>
        </p:spPr>
      </p:pic>
      <p:pic>
        <p:nvPicPr>
          <p:cNvPr id="6" name="Grafik 5" descr="Ein Bild, das Screenshot, Kreativität, Design, Kunst enthält.&#10;&#10;Automatisch generierte Beschreibung">
            <a:extLst>
              <a:ext uri="{FF2B5EF4-FFF2-40B4-BE49-F238E27FC236}">
                <a16:creationId xmlns:a16="http://schemas.microsoft.com/office/drawing/2014/main" id="{04ED7482-7292-F7C1-5542-372B399A50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123" y="4414500"/>
            <a:ext cx="1208796" cy="108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5DF3-5F71-0CC0-2202-E5FAEFBF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Be Careful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64FC52-A43B-C744-A9A8-E8A7506766BB}"/>
              </a:ext>
            </a:extLst>
          </p:cNvPr>
          <p:cNvSpPr/>
          <p:nvPr/>
        </p:nvSpPr>
        <p:spPr>
          <a:xfrm>
            <a:off x="603114" y="1511030"/>
            <a:ext cx="10985771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5BA926-F962-3503-C237-83332280BA21}"/>
              </a:ext>
            </a:extLst>
          </p:cNvPr>
          <p:cNvSpPr/>
          <p:nvPr/>
        </p:nvSpPr>
        <p:spPr>
          <a:xfrm>
            <a:off x="603114" y="2918914"/>
            <a:ext cx="10985771" cy="61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EA2A17-B8C2-DA68-9873-4D26C26797C5}"/>
              </a:ext>
            </a:extLst>
          </p:cNvPr>
          <p:cNvSpPr/>
          <p:nvPr/>
        </p:nvSpPr>
        <p:spPr>
          <a:xfrm>
            <a:off x="603113" y="1116377"/>
            <a:ext cx="10985771" cy="36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D66E1-8508-B7F3-4944-A7E6DDE02F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221289" cy="4344987"/>
          </a:xfrm>
        </p:spPr>
        <p:txBody>
          <a:bodyPr/>
          <a:lstStyle/>
          <a:p>
            <a:r>
              <a:rPr lang="en-US" dirty="0"/>
              <a:t>Please do not use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External cloud services </a:t>
            </a:r>
            <a:r>
              <a:rPr lang="en-US" b="0" dirty="0">
                <a:solidFill>
                  <a:srgbClr val="FF0000"/>
                </a:solidFill>
              </a:rPr>
              <a:t>like Dropbox, Google Drive, OneDrive etc.</a:t>
            </a:r>
          </a:p>
          <a:p>
            <a:r>
              <a:rPr lang="en-US" b="0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Do not save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Software with illegal license</a:t>
            </a:r>
            <a:br>
              <a:rPr lang="en-US" b="0" dirty="0">
                <a:solidFill>
                  <a:schemeClr val="bg1"/>
                </a:solidFill>
              </a:rPr>
            </a:b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FF0000"/>
                </a:solidFill>
              </a:rPr>
              <a:t>Software from Kaspersky Lab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397F3F0-6507-C365-18EA-8D8D3E633C11}"/>
              </a:ext>
            </a:extLst>
          </p:cNvPr>
          <p:cNvSpPr txBox="1">
            <a:spLocks/>
          </p:cNvSpPr>
          <p:nvPr/>
        </p:nvSpPr>
        <p:spPr>
          <a:xfrm>
            <a:off x="6353596" y="1152000"/>
            <a:ext cx="5733907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use following services of TU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Home and Group drives</a:t>
            </a:r>
            <a:endParaRPr lang="en-US" b="0" dirty="0">
              <a:solidFill>
                <a:srgbClr val="00B050"/>
              </a:solidFill>
            </a:endParaRPr>
          </a:p>
          <a:p>
            <a: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b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en-US" b="0" dirty="0">
                <a:solidFill>
                  <a:srgbClr val="00B050"/>
                </a:solidFill>
                <a:sym typeface="Wingdings" panose="05000000000000000000" pitchFamily="2" charset="2"/>
              </a:rPr>
              <a:t>	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 S</a:t>
            </a:r>
            <a:r>
              <a:rPr lang="en-US" dirty="0">
                <a:solidFill>
                  <a:srgbClr val="00B050"/>
                </a:solidFill>
              </a:rPr>
              <a:t>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B050"/>
                </a:solidFill>
              </a:rPr>
              <a:t>Software list of TU Dresden or ask colleagues for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B050"/>
                </a:solidFill>
              </a:rPr>
              <a:t>Sophos (already installed)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E9C9A-C128-7B3B-5415-90D662AB8F73}"/>
              </a:ext>
            </a:extLst>
          </p:cNvPr>
          <p:cNvSpPr txBox="1"/>
          <p:nvPr/>
        </p:nvSpPr>
        <p:spPr>
          <a:xfrm>
            <a:off x="603114" y="5382834"/>
            <a:ext cx="1098577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Please only install software from trustworthy sources</a:t>
            </a:r>
          </a:p>
          <a:p>
            <a:pPr marL="252000" lvl="2" algn="ctr"/>
            <a:r>
              <a:rPr lang="en-US" dirty="0">
                <a:solidFill>
                  <a:schemeClr val="accent1"/>
                </a:solidFill>
              </a:rPr>
              <a:t>E. g.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https://www.heise.de/download/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95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Powerful Hardware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your calculations on specialized Hardware that is available 24/7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workstations for computing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https://selfservice.tu-dresden.de/services/research-cloud/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 Performance Computing (HPC)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https://doc.zih.tu-dresden.de/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To get access please contact</a:t>
            </a:r>
            <a:r>
              <a:rPr lang="en-US" b="1" dirty="0"/>
              <a:t> Dr. Rafael Gutierrez</a:t>
            </a:r>
            <a:br>
              <a:rPr lang="en-US" b="1" dirty="0"/>
            </a:br>
            <a:r>
              <a:rPr lang="en-US" dirty="0"/>
              <a:t>( </a:t>
            </a:r>
            <a:r>
              <a:rPr lang="en-US" dirty="0">
                <a:hlinkClick r:id="rId4"/>
              </a:rPr>
              <a:t>rafael.gutierrez@tu-dresden.de</a:t>
            </a:r>
            <a:r>
              <a:rPr lang="en-US" dirty="0"/>
              <a:t> )</a:t>
            </a: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9875520" y="5894744"/>
            <a:ext cx="2115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5"/>
              </a:rPr>
              <a:t>https://chat.openai.com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6"/>
              </a:rPr>
              <a:t>https://tu-dresden.de/</a:t>
            </a:r>
            <a:endParaRPr lang="de-DE" sz="800" dirty="0"/>
          </a:p>
        </p:txBody>
      </p:sp>
      <p:pic>
        <p:nvPicPr>
          <p:cNvPr id="10" name="Grafik 9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4C5DDB74-737C-D11C-D330-52279D29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77" y="3615501"/>
            <a:ext cx="2672622" cy="178174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6515C3-0DDF-CF24-4344-EF037E04A58D}"/>
              </a:ext>
            </a:extLst>
          </p:cNvPr>
          <p:cNvSpPr txBox="1"/>
          <p:nvPr/>
        </p:nvSpPr>
        <p:spPr>
          <a:xfrm>
            <a:off x="11212627" y="539724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  <p:pic>
        <p:nvPicPr>
          <p:cNvPr id="6" name="Grafik 5" descr="Ein Bild, das Wirbellose, Insekt, Fenster, Gras enthält.&#10;&#10;Automatisch generierte Beschreibung">
            <a:extLst>
              <a:ext uri="{FF2B5EF4-FFF2-40B4-BE49-F238E27FC236}">
                <a16:creationId xmlns:a16="http://schemas.microsoft.com/office/drawing/2014/main" id="{E66CB5F9-B8C8-71F5-0219-DD0C93004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51" y="1067092"/>
            <a:ext cx="1781748" cy="17817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F51826B-18C6-03BB-B1DF-3E2BE62FFD85}"/>
              </a:ext>
            </a:extLst>
          </p:cNvPr>
          <p:cNvSpPr txBox="1"/>
          <p:nvPr/>
        </p:nvSpPr>
        <p:spPr>
          <a:xfrm>
            <a:off x="11212627" y="2862830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95935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First Steps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Remote PC </a:t>
            </a:r>
            <a:r>
              <a:rPr lang="en-US" dirty="0"/>
              <a:t>(Windows) </a:t>
            </a:r>
            <a:r>
              <a:rPr lang="en-US" b="1" dirty="0"/>
              <a:t>hosted by TU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https://rds.zih.tu-dresden.de/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As student </a:t>
            </a:r>
            <a:r>
              <a:rPr lang="en-US" b="1" dirty="0"/>
              <a:t>choose</a:t>
            </a:r>
            <a:r>
              <a:rPr lang="en-US" dirty="0"/>
              <a:t> “Office Collection”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Many preinstalled software like Origin, COMSOL Multiphysics, Microsoft Office, Python, SPSS, Maple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home drive is already mounted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have access to your data on your local PC too</a:t>
            </a:r>
          </a:p>
          <a:p>
            <a:pPr lvl="1"/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Control your office or lab PC remotely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control your </a:t>
            </a:r>
            <a:r>
              <a:rPr lang="en-US" b="1" dirty="0"/>
              <a:t>office or lab PC </a:t>
            </a:r>
            <a:r>
              <a:rPr lang="en-US" dirty="0"/>
              <a:t>from everywhere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https://rsupport.zih.tu-dresden.de/users/main/downloads.html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find a simple manual in following document</a:t>
            </a:r>
            <a:br>
              <a:rPr lang="en-US" dirty="0"/>
            </a:br>
            <a:r>
              <a:rPr lang="en-US" dirty="0">
                <a:hlinkClick r:id="rId4"/>
              </a:rPr>
              <a:t>https://nano.tu-dresden.de/shared/16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10426483" y="6007533"/>
            <a:ext cx="15561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https://lb.islonline.com/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0636D75-50C7-AD63-B4FC-B14E281D1B88}"/>
              </a:ext>
            </a:extLst>
          </p:cNvPr>
          <p:cNvGrpSpPr/>
          <p:nvPr/>
        </p:nvGrpSpPr>
        <p:grpSpPr>
          <a:xfrm>
            <a:off x="8214704" y="3794495"/>
            <a:ext cx="2828666" cy="1585700"/>
            <a:chOff x="8488622" y="1152000"/>
            <a:chExt cx="2828666" cy="15857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DE465AA-44D8-6597-A0E6-9C6476DC4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622" y="1152000"/>
              <a:ext cx="2828666" cy="147797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54ADA0F-350E-D776-FBAD-601F866992A3}"/>
                </a:ext>
              </a:extLst>
            </p:cNvPr>
            <p:cNvSpPr txBox="1"/>
            <p:nvPr/>
          </p:nvSpPr>
          <p:spPr>
            <a:xfrm>
              <a:off x="10948132" y="2522256"/>
              <a:ext cx="36915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777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1364E-0BD7-C189-FE15-167514ED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Security and Network</a:t>
            </a:r>
            <a:r>
              <a:rPr lang="en-US" dirty="0"/>
              <a:t> –</a:t>
            </a:r>
            <a:r>
              <a:rPr lang="de-DE" dirty="0"/>
              <a:t> Scam</a:t>
            </a:r>
            <a:r>
              <a:rPr lang="de-DE" b="1" dirty="0"/>
              <a:t> </a:t>
            </a:r>
            <a:r>
              <a:rPr lang="de-DE" dirty="0"/>
              <a:t>E</a:t>
            </a:r>
            <a:r>
              <a:rPr lang="de-DE" b="1" dirty="0"/>
              <a:t>mails </a:t>
            </a:r>
            <a:br>
              <a:rPr lang="de-DE" b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742442-7971-216D-048D-D7440582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6" y="1214917"/>
            <a:ext cx="4007056" cy="222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DB5A64-EADE-06E3-1B0B-0B09990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07" y="2681028"/>
            <a:ext cx="4483330" cy="1682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AD8AC3-2E83-40BC-9DCA-5AFDF832D337}"/>
              </a:ext>
            </a:extLst>
          </p:cNvPr>
          <p:cNvGrpSpPr/>
          <p:nvPr/>
        </p:nvGrpSpPr>
        <p:grpSpPr>
          <a:xfrm>
            <a:off x="8330232" y="2335141"/>
            <a:ext cx="3477702" cy="3080288"/>
            <a:chOff x="4345067" y="2313122"/>
            <a:chExt cx="3477702" cy="3080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C00B5E-E07F-40C0-A753-1CA6E8D46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29" r="691" b="21356"/>
            <a:stretch/>
          </p:blipFill>
          <p:spPr>
            <a:xfrm>
              <a:off x="4345067" y="2313122"/>
              <a:ext cx="3477702" cy="308028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3A4EB-9F74-4418-9B4C-FA12E1DFD5FA}"/>
                </a:ext>
              </a:extLst>
            </p:cNvPr>
            <p:cNvSpPr/>
            <p:nvPr/>
          </p:nvSpPr>
          <p:spPr>
            <a:xfrm>
              <a:off x="4706919" y="3492426"/>
              <a:ext cx="1460715" cy="19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94CB7C-B1D7-4455-AF4E-57788D671613}"/>
              </a:ext>
            </a:extLst>
          </p:cNvPr>
          <p:cNvSpPr txBox="1"/>
          <p:nvPr/>
        </p:nvSpPr>
        <p:spPr>
          <a:xfrm>
            <a:off x="849525" y="4706381"/>
            <a:ext cx="7480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You will </a:t>
            </a:r>
            <a:r>
              <a:rPr lang="en-US" sz="1600" b="1" dirty="0">
                <a:solidFill>
                  <a:srgbClr val="FF0000"/>
                </a:solidFill>
              </a:rPr>
              <a:t>NEVER</a:t>
            </a:r>
            <a:r>
              <a:rPr lang="en-US" sz="1600" b="1" dirty="0">
                <a:solidFill>
                  <a:schemeClr val="accent1"/>
                </a:solidFill>
              </a:rPr>
              <a:t> be asked for your password or for money and vouchers</a:t>
            </a:r>
            <a:endParaRPr lang="de-DE" sz="1600" b="1" dirty="0">
              <a:solidFill>
                <a:schemeClr val="accent1"/>
              </a:solidFill>
            </a:endParaRPr>
          </a:p>
          <a:p>
            <a:endParaRPr lang="de-DE" sz="1600" b="1" dirty="0">
              <a:solidFill>
                <a:schemeClr val="accent1"/>
              </a:solidFill>
            </a:endParaRPr>
          </a:p>
          <a:p>
            <a:r>
              <a:rPr lang="de-DE" sz="1600" dirty="0">
                <a:solidFill>
                  <a:schemeClr val="accent1"/>
                </a:solidFill>
              </a:rPr>
              <a:t>Report Scam email </a:t>
            </a:r>
            <a:r>
              <a:rPr lang="de-DE" sz="1600" dirty="0" err="1">
                <a:solidFill>
                  <a:schemeClr val="accent1"/>
                </a:solidFill>
              </a:rPr>
              <a:t>to</a:t>
            </a:r>
            <a:r>
              <a:rPr lang="de-DE" sz="1600" dirty="0">
                <a:solidFill>
                  <a:schemeClr val="accent1"/>
                </a:solidFill>
              </a:rPr>
              <a:t> TU Dresden (ZIH)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https://tud.link/35d7</a:t>
            </a:r>
            <a:endParaRPr lang="de-DE" sz="1600" b="0" dirty="0">
              <a:solidFill>
                <a:schemeClr val="accent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3BF3302-B708-99A8-8E32-AC9B2F59DA8B}"/>
              </a:ext>
            </a:extLst>
          </p:cNvPr>
          <p:cNvGrpSpPr/>
          <p:nvPr/>
        </p:nvGrpSpPr>
        <p:grpSpPr>
          <a:xfrm>
            <a:off x="6215457" y="725511"/>
            <a:ext cx="4953255" cy="2438525"/>
            <a:chOff x="6215457" y="725511"/>
            <a:chExt cx="4953255" cy="24385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322072F-FB12-0746-420E-1A9CAF08B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457" y="725511"/>
              <a:ext cx="4953255" cy="24385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C72CB313-D094-C676-3DE5-27BA488A7A18}"/>
                </a:ext>
              </a:extLst>
            </p:cNvPr>
            <p:cNvSpPr/>
            <p:nvPr/>
          </p:nvSpPr>
          <p:spPr>
            <a:xfrm>
              <a:off x="7093709" y="1400232"/>
              <a:ext cx="1598375" cy="21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218718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1B4FF-37B5-AB22-25FD-D43A84A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 –</a:t>
            </a:r>
            <a:r>
              <a:rPr lang="de-DE" dirty="0"/>
              <a:t> </a:t>
            </a:r>
            <a:r>
              <a:rPr lang="en-US" dirty="0"/>
              <a:t>Stay connected with TU Dresden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D240F-307D-B177-4A5D-27F7D68D45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To have full access to all </a:t>
            </a:r>
            <a:r>
              <a:rPr lang="en-US" dirty="0"/>
              <a:t>services</a:t>
            </a:r>
            <a:r>
              <a:rPr lang="en-US" b="0" dirty="0"/>
              <a:t> stay in the TU network with VPN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4"/>
                </a:solidFill>
              </a:rPr>
              <a:t>Secured connection in public Wi-Fi networks </a:t>
            </a:r>
            <a:r>
              <a:rPr lang="en-US" b="0" dirty="0"/>
              <a:t>e. g. on conferences</a:t>
            </a:r>
            <a:endParaRPr lang="en-US" dirty="0"/>
          </a:p>
          <a:p>
            <a:pPr lvl="1"/>
            <a:r>
              <a:rPr lang="en-US" b="1" dirty="0"/>
              <a:t>VPN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OpenVPN software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https://openvpn.net/vpn-client/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</a:t>
            </a:r>
            <a:r>
              <a:rPr lang="en-US" b="0" dirty="0"/>
              <a:t> your TU Dresden profile file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3"/>
              </a:rPr>
              <a:t>https://selfservice.tu-dresden.de/services/vpn/openvpn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Execute this file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0" dirty="0"/>
              <a:t>Detailed documentation: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4"/>
              </a:rPr>
              <a:t>https://tud.link/d4s7</a:t>
            </a:r>
            <a:endParaRPr lang="de-DE" dirty="0"/>
          </a:p>
        </p:txBody>
      </p:sp>
      <p:pic>
        <p:nvPicPr>
          <p:cNvPr id="4" name="Grafik 3" descr="Ein Bild, das Logo enthält.">
            <a:extLst>
              <a:ext uri="{FF2B5EF4-FFF2-40B4-BE49-F238E27FC236}">
                <a16:creationId xmlns:a16="http://schemas.microsoft.com/office/drawing/2014/main" id="{93F2E697-8DC4-EE43-A90D-CE35B97361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23" y="2441647"/>
            <a:ext cx="3145766" cy="57836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D445B19-8F1D-7730-565C-33D6875D29CD}"/>
              </a:ext>
            </a:extLst>
          </p:cNvPr>
          <p:cNvSpPr txBox="1"/>
          <p:nvPr/>
        </p:nvSpPr>
        <p:spPr>
          <a:xfrm>
            <a:off x="6492240" y="5812340"/>
            <a:ext cx="5340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de-DE" sz="800" dirty="0">
                <a:hlinkClick r:id="rId6"/>
              </a:rPr>
              <a:t>https://de.wikipedia.org/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7"/>
              </a:rPr>
              <a:t>https://tu-dresden.de/zih/die-einrichtung/news/eduroam-neukonfiguration-erforderlich?set_language=en</a:t>
            </a:r>
            <a:endParaRPr lang="de-DE" sz="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4FCFCF-8CE5-0848-4930-F371485CABEE}"/>
              </a:ext>
            </a:extLst>
          </p:cNvPr>
          <p:cNvSpPr txBox="1"/>
          <p:nvPr/>
        </p:nvSpPr>
        <p:spPr>
          <a:xfrm>
            <a:off x="11086243" y="2926277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58D9107-059B-6E81-43F0-0503C416A1E3}"/>
              </a:ext>
            </a:extLst>
          </p:cNvPr>
          <p:cNvSpPr txBox="1"/>
          <p:nvPr/>
        </p:nvSpPr>
        <p:spPr>
          <a:xfrm>
            <a:off x="11230180" y="5079651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091932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DA953-5A72-21D7-3D7B-1CC417E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of our Chair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B4673-EED4-22CE-A79D-8A763C5FFE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https://nano.tu-dresden.de/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https://nano-tud.de/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Internal area on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https://nano.tu-dresden.de/shared/</a:t>
            </a:r>
            <a:r>
              <a:rPr lang="en-US" dirty="0"/>
              <a:t> or </a:t>
            </a:r>
            <a:r>
              <a:rPr lang="en-US" dirty="0">
                <a:hlinkClick r:id="rId5"/>
              </a:rPr>
              <a:t>https://nano-tud.de/shared/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User:</a:t>
            </a:r>
            <a:r>
              <a:rPr lang="en-US" dirty="0"/>
              <a:t> nano</a:t>
            </a:r>
            <a:br>
              <a:rPr lang="en-US" dirty="0"/>
            </a:br>
            <a:r>
              <a:rPr lang="en-US" b="1" dirty="0"/>
              <a:t>Password:</a:t>
            </a:r>
            <a:r>
              <a:rPr lang="en-US" dirty="0"/>
              <a:t> nano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Here we share important documents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Please check if your profile information is up to date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https://nano.tu-dresden.de/team/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3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Information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ZIH</a:t>
            </a:r>
            <a:r>
              <a:rPr lang="en-US" dirty="0"/>
              <a:t> is IT administration unit of TU Dresden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Therefore, you can write to ZIH if you have any problems with IT services</a:t>
            </a:r>
          </a:p>
          <a:p>
            <a:pPr lvl="1"/>
            <a:endParaRPr lang="de-DE" dirty="0"/>
          </a:p>
          <a:p>
            <a:pPr lvl="1" algn="ctr"/>
            <a:r>
              <a:rPr lang="de-DE" dirty="0">
                <a:hlinkClick r:id="rId3"/>
              </a:rPr>
              <a:t>https://faq.tickets.tu-dresden.de/otrs/public.pl</a:t>
            </a:r>
            <a:endParaRPr lang="en-US" dirty="0"/>
          </a:p>
          <a:p>
            <a:pPr lvl="1" algn="ctr"/>
            <a:r>
              <a:rPr lang="en-US" dirty="0">
                <a:hlinkClick r:id="rId4"/>
              </a:rPr>
              <a:t>servicedesk@tu-dresden.de</a:t>
            </a:r>
            <a:endParaRPr lang="en-US" dirty="0"/>
          </a:p>
          <a:p>
            <a:pPr lvl="1" algn="ctr"/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 am only contact person for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office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Software like Microsoft Office, Origin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Network printer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Presentation support </a:t>
            </a:r>
            <a:r>
              <a:rPr lang="en-US" dirty="0">
                <a:sym typeface="Wingdings" panose="05000000000000000000" pitchFamily="2" charset="2"/>
              </a:rPr>
              <a:t> Laptop, Microphones, Webcams, Presenter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232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DA953-5A72-21D7-3D7B-1CC417E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me the name of your office PC/laptop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205B03-F431-79DA-AA4C-C1A1F07906F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r="54562"/>
          <a:stretch/>
        </p:blipFill>
        <p:spPr>
          <a:xfrm>
            <a:off x="771061" y="2189054"/>
            <a:ext cx="1838132" cy="352462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BC32DB1-B7E4-43BE-2DB1-5472AE7AE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6"/>
          <a:stretch/>
        </p:blipFill>
        <p:spPr>
          <a:xfrm>
            <a:off x="3097923" y="2410188"/>
            <a:ext cx="3963138" cy="2987760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8EB171A-5B35-94C0-2FF4-256398E5B154}"/>
              </a:ext>
            </a:extLst>
          </p:cNvPr>
          <p:cNvGrpSpPr/>
          <p:nvPr/>
        </p:nvGrpSpPr>
        <p:grpSpPr>
          <a:xfrm>
            <a:off x="7492261" y="2520547"/>
            <a:ext cx="3963138" cy="2329509"/>
            <a:chOff x="7492261" y="2520547"/>
            <a:chExt cx="3963138" cy="2329509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37F512B-849D-E043-A6DB-1ACAB6C14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489" t="29365" r="36393" b="36667"/>
            <a:stretch/>
          </p:blipFill>
          <p:spPr>
            <a:xfrm>
              <a:off x="7492261" y="2520547"/>
              <a:ext cx="3963138" cy="2329509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596B622-995A-4B07-A5F3-3D55672A3495}"/>
                </a:ext>
              </a:extLst>
            </p:cNvPr>
            <p:cNvSpPr/>
            <p:nvPr/>
          </p:nvSpPr>
          <p:spPr>
            <a:xfrm>
              <a:off x="7654158" y="4311869"/>
              <a:ext cx="2010103" cy="1970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907C8EF4-8D17-C2DA-30F5-4CAE26844992}"/>
              </a:ext>
            </a:extLst>
          </p:cNvPr>
          <p:cNvSpPr txBox="1"/>
          <p:nvPr/>
        </p:nvSpPr>
        <p:spPr>
          <a:xfrm>
            <a:off x="874712" y="1158766"/>
            <a:ext cx="726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Email to: </a:t>
            </a:r>
            <a:r>
              <a:rPr lang="en-US" dirty="0">
                <a:hlinkClick r:id="rId5"/>
              </a:rPr>
              <a:t>steffen.kampmann@tu-dresden.de</a:t>
            </a:r>
            <a:endParaRPr lang="en-US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38575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8B3E65E-F5D7-5FB5-A814-6944DDF187C1}"/>
              </a:ext>
            </a:extLst>
          </p:cNvPr>
          <p:cNvSpPr txBox="1"/>
          <p:nvPr/>
        </p:nvSpPr>
        <p:spPr>
          <a:xfrm>
            <a:off x="2754086" y="2514822"/>
            <a:ext cx="668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18521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C4F9356-375B-BD2B-51C7-DE69D4248C51}"/>
              </a:ext>
            </a:extLst>
          </p:cNvPr>
          <p:cNvSpPr txBox="1"/>
          <p:nvPr/>
        </p:nvSpPr>
        <p:spPr>
          <a:xfrm>
            <a:off x="874800" y="345600"/>
            <a:ext cx="8936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 does the IT infrastructure look like?</a:t>
            </a:r>
            <a:endParaRPr lang="de-DE" sz="2400" b="1" dirty="0">
              <a:solidFill>
                <a:schemeClr val="bg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894EE6-CB7B-96C7-C985-BC5303A7BECF}"/>
              </a:ext>
            </a:extLst>
          </p:cNvPr>
          <p:cNvSpPr txBox="1"/>
          <p:nvPr/>
        </p:nvSpPr>
        <p:spPr>
          <a:xfrm>
            <a:off x="940904" y="1226690"/>
            <a:ext cx="580473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Communication &amp;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we work efficient in a team?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Data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save my data</a:t>
            </a:r>
            <a:r>
              <a:rPr lang="en-US" sz="1400" dirty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share my data?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Software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get helpful licensed software for my work?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Workstations and Server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run hardware resource-hungry software?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Security and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What do I need to do to protect my data and the data of my colleagues?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0AAA3FB-BAE7-B256-D51A-8AF3AFB16856}"/>
              </a:ext>
            </a:extLst>
          </p:cNvPr>
          <p:cNvCxnSpPr/>
          <p:nvPr/>
        </p:nvCxnSpPr>
        <p:spPr>
          <a:xfrm>
            <a:off x="6780696" y="909983"/>
            <a:ext cx="0" cy="50093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DC7175C-9082-D99C-7227-7AC93164A05F}"/>
              </a:ext>
            </a:extLst>
          </p:cNvPr>
          <p:cNvSpPr txBox="1"/>
          <p:nvPr/>
        </p:nvSpPr>
        <p:spPr>
          <a:xfrm>
            <a:off x="7036904" y="1226690"/>
            <a:ext cx="50890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What do I need to have access to all of that?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	            </a:t>
            </a:r>
            <a:r>
              <a:rPr lang="en-US" sz="1400" b="1" dirty="0">
                <a:solidFill>
                  <a:schemeClr val="bg1"/>
                </a:solidFill>
              </a:rPr>
              <a:t>Your ZIH login </a:t>
            </a:r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endParaRPr lang="en-US" sz="1400" b="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To manage your </a:t>
            </a:r>
            <a:r>
              <a:rPr lang="en-US" sz="1400" b="0" i="1" dirty="0">
                <a:solidFill>
                  <a:schemeClr val="bg1"/>
                </a:solidFill>
              </a:rPr>
              <a:t>passwords</a:t>
            </a:r>
            <a:r>
              <a:rPr lang="en-US" sz="1400" b="0" dirty="0">
                <a:solidFill>
                  <a:schemeClr val="bg1"/>
                </a:solidFill>
              </a:rPr>
              <a:t> and </a:t>
            </a:r>
            <a:r>
              <a:rPr lang="en-US" sz="1400" b="0" i="1" dirty="0">
                <a:solidFill>
                  <a:schemeClr val="bg1"/>
                </a:solidFill>
              </a:rPr>
              <a:t>personal informatio</a:t>
            </a:r>
            <a:r>
              <a:rPr lang="en-US" sz="1400" b="0" dirty="0">
                <a:solidFill>
                  <a:schemeClr val="bg1"/>
                </a:solidFill>
              </a:rPr>
              <a:t>n go to</a:t>
            </a:r>
            <a:br>
              <a:rPr lang="en-US" sz="1400" b="0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See all services at glance in Self-Service Portal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73060F6-280A-D681-A9F1-EBB4AA48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12" y="3901851"/>
            <a:ext cx="4305784" cy="11239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1AF847-BF68-060C-316B-0304C8113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696" y="5146367"/>
            <a:ext cx="4305600" cy="54997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8C81030-C821-EA17-D67E-DF366119E5CF}"/>
              </a:ext>
            </a:extLst>
          </p:cNvPr>
          <p:cNvSpPr/>
          <p:nvPr/>
        </p:nvSpPr>
        <p:spPr>
          <a:xfrm>
            <a:off x="10873740" y="3928110"/>
            <a:ext cx="320036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9618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E46F0-F78A-36BA-F35C-6607C1889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digital ID at TU Dresden (user certificate)</a:t>
            </a:r>
            <a:endParaRPr lang="en-DE" dirty="0"/>
          </a:p>
        </p:txBody>
      </p:sp>
      <p:sp>
        <p:nvSpPr>
          <p:cNvPr id="3" name="Inhaltsplatzhalter 1">
            <a:extLst>
              <a:ext uri="{FF2B5EF4-FFF2-40B4-BE49-F238E27FC236}">
                <a16:creationId xmlns:a16="http://schemas.microsoft.com/office/drawing/2014/main" id="{EE9CF96B-1DF9-78CE-DF58-2EE9FA212036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</p:spPr>
        <p:txBody>
          <a:bodyPr/>
          <a:lstStyle>
            <a:lvl1pPr marL="0" indent="0" algn="l" defTabSz="914269" rtl="0" eaLnBrk="1" latinLnBrk="0" hangingPunct="1">
              <a:spcBef>
                <a:spcPts val="6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Signing documents digitally, encrypt and decrypt emails (</a:t>
            </a:r>
            <a:r>
              <a:rPr lang="en-US" b="1" dirty="0">
                <a:solidFill>
                  <a:srgbClr val="FF0000"/>
                </a:solidFill>
              </a:rPr>
              <a:t>highly recommended</a:t>
            </a:r>
            <a:r>
              <a:rPr lang="en-US" b="1" dirty="0"/>
              <a:t> for internal emails)</a:t>
            </a: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Service-Desk visitor address: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 Andreas-</a:t>
            </a:r>
            <a:r>
              <a:rPr lang="en-US" dirty="0" err="1"/>
              <a:t>Pfitzmann</a:t>
            </a:r>
            <a:r>
              <a:rPr lang="en-US" dirty="0"/>
              <a:t>-</a:t>
            </a:r>
            <a:r>
              <a:rPr lang="en-US" dirty="0" err="1"/>
              <a:t>Bau</a:t>
            </a:r>
            <a:r>
              <a:rPr lang="en-US" dirty="0"/>
              <a:t>, Room E036 </a:t>
            </a:r>
            <a:r>
              <a:rPr lang="en-US" dirty="0" err="1"/>
              <a:t>Nöthnitzer</a:t>
            </a:r>
            <a:r>
              <a:rPr lang="en-US" dirty="0"/>
              <a:t> </a:t>
            </a:r>
            <a:r>
              <a:rPr lang="en-US" dirty="0" err="1"/>
              <a:t>Straße</a:t>
            </a:r>
            <a:r>
              <a:rPr lang="en-US" dirty="0"/>
              <a:t> 46, 01187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https://navigator.tu-dresden.de/etplan/apb/00/raum/542100.2480?language=en</a:t>
            </a:r>
            <a:r>
              <a:rPr lang="en-US" dirty="0"/>
              <a:t>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Opening hours: Monday – Friday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08:00 – 19:00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Full documentation: </a:t>
            </a:r>
            <a:r>
              <a:rPr lang="en-US" dirty="0">
                <a:hlinkClick r:id="rId3"/>
              </a:rPr>
              <a:t>https://tud.link/wtvyx5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F68877-3845-AB7D-EBBD-590BC0566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52" y="1527886"/>
            <a:ext cx="8050924" cy="299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Email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9598593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Email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In Browser: </a:t>
            </a:r>
            <a:r>
              <a:rPr lang="en-US" sz="1400" dirty="0">
                <a:hlinkClick r:id="rId2"/>
              </a:rPr>
              <a:t>https://msx.tu-dresden.de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Setup instructions for email clients: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Outlook: </a:t>
            </a:r>
            <a:r>
              <a:rPr lang="de-DE" sz="1400" dirty="0">
                <a:hlinkClick r:id="rId3"/>
              </a:rPr>
              <a:t>https://tud.link/k43h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</a:t>
            </a:r>
            <a:r>
              <a:rPr lang="de-DE" sz="1400" dirty="0"/>
              <a:t> and </a:t>
            </a:r>
            <a:r>
              <a:rPr lang="de-DE" sz="1400" dirty="0">
                <a:hlinkClick r:id="rId4"/>
              </a:rPr>
              <a:t>https://tud.link/8gfu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Thunderbird: </a:t>
            </a:r>
            <a:r>
              <a:rPr lang="de-DE" sz="1400" dirty="0">
                <a:hlinkClick r:id="rId5"/>
              </a:rPr>
              <a:t>https://tud.link/8wpk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Windows, MacOS, Linux</a:t>
            </a:r>
          </a:p>
          <a:p>
            <a:pPr lvl="2" indent="0">
              <a:buNone/>
            </a:pPr>
            <a:r>
              <a:rPr lang="de-DE" sz="1400" dirty="0"/>
              <a:t>	</a:t>
            </a:r>
            <a:r>
              <a:rPr lang="de-DE" sz="1400" dirty="0">
                <a:sym typeface="Wingdings" panose="05000000000000000000" pitchFamily="2" charset="2"/>
              </a:rPr>
              <a:t> Apple Mail: </a:t>
            </a:r>
            <a:r>
              <a:rPr lang="de-DE" sz="1400" dirty="0">
                <a:hlinkClick r:id="rId6"/>
              </a:rPr>
              <a:t>https://tud.link/7jpf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  <a:r>
              <a:rPr lang="de-DE" sz="1400" dirty="0"/>
              <a:t> and </a:t>
            </a:r>
            <a:r>
              <a:rPr lang="de-DE" sz="1400" dirty="0">
                <a:hlinkClick r:id="rId7"/>
              </a:rPr>
              <a:t>https://tud.link/nhcq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iOS/</a:t>
            </a:r>
            <a:r>
              <a:rPr lang="de-DE" sz="1400" b="1" dirty="0" err="1"/>
              <a:t>iPadOS</a:t>
            </a:r>
            <a:endParaRPr lang="de-DE" sz="1400" b="1" dirty="0"/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Gmail: </a:t>
            </a:r>
            <a:r>
              <a:rPr lang="de-DE" sz="1400" dirty="0">
                <a:hlinkClick r:id="rId8"/>
              </a:rPr>
              <a:t>https://tud.link/15t4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for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b="1" dirty="0">
                <a:sym typeface="Wingdings" panose="05000000000000000000" pitchFamily="2" charset="2"/>
              </a:rPr>
              <a:t>Android</a:t>
            </a:r>
            <a:endParaRPr lang="de-DE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Please setup your signature according to your affiliation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Template example: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	</a:t>
            </a:r>
            <a:r>
              <a:rPr lang="en-US" sz="1400" dirty="0" err="1">
                <a:sym typeface="Wingdings" panose="05000000000000000000" pitchFamily="2" charset="2"/>
              </a:rPr>
              <a:t>Your_title</a:t>
            </a:r>
            <a:r>
              <a:rPr lang="en-US" sz="1400" dirty="0">
                <a:sym typeface="Wingdings" panose="05000000000000000000" pitchFamily="2" charset="2"/>
              </a:rPr>
              <a:t> </a:t>
            </a:r>
            <a:r>
              <a:rPr lang="en-US" sz="1400" dirty="0" err="1">
                <a:sym typeface="Wingdings" panose="05000000000000000000" pitchFamily="2" charset="2"/>
              </a:rPr>
              <a:t>Your_name</a:t>
            </a:r>
            <a:endParaRPr lang="en-US" sz="1400" dirty="0">
              <a:sym typeface="Wingdings" panose="05000000000000000000" pitchFamily="2" charset="2"/>
            </a:endParaRPr>
          </a:p>
          <a:p>
            <a:pPr lvl="1"/>
            <a:r>
              <a:rPr lang="en-US" sz="1400" dirty="0"/>
              <a:t>		TUD Dresden University of Technology</a:t>
            </a:r>
            <a:br>
              <a:rPr lang="en-US" sz="1400" dirty="0"/>
            </a:br>
            <a:r>
              <a:rPr lang="en-US" sz="1400" dirty="0"/>
              <a:t>		Faculty of Mechanical Science and Engineering</a:t>
            </a:r>
            <a:br>
              <a:rPr lang="en-US" sz="1400" dirty="0"/>
            </a:br>
            <a:r>
              <a:rPr lang="en-US" sz="1400" dirty="0"/>
              <a:t>		Institute of Materials Science</a:t>
            </a:r>
            <a:br>
              <a:rPr lang="en-US" sz="1400" dirty="0"/>
            </a:br>
            <a:r>
              <a:rPr lang="en-US" sz="1400" dirty="0"/>
              <a:t>		Chair of Materials Science and Nanotechnology</a:t>
            </a:r>
          </a:p>
          <a:p>
            <a:pPr lvl="1"/>
            <a:r>
              <a:rPr lang="en-US" sz="1400" dirty="0"/>
              <a:t>		Phone: +49 (0) 351 463-31413</a:t>
            </a:r>
            <a:br>
              <a:rPr lang="en-US" sz="1400" dirty="0"/>
            </a:br>
            <a:r>
              <a:rPr lang="en-US" sz="1400" dirty="0"/>
              <a:t>		www.nano.tu-dresden.de </a:t>
            </a:r>
          </a:p>
          <a:p>
            <a:pPr lvl="1"/>
            <a:endParaRPr lang="en-US" sz="1400" i="1" dirty="0"/>
          </a:p>
        </p:txBody>
      </p:sp>
      <p:pic>
        <p:nvPicPr>
          <p:cNvPr id="5" name="Grafik 4" descr="Ein Bild, das Schuhwerk, Kleidung, Screenshot, Person enthält.&#10;&#10;Automatisch generierte Beschreibung">
            <a:extLst>
              <a:ext uri="{FF2B5EF4-FFF2-40B4-BE49-F238E27FC236}">
                <a16:creationId xmlns:a16="http://schemas.microsoft.com/office/drawing/2014/main" id="{3BA242DC-D3F2-9E68-950A-6E209BDF2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597" y="1030288"/>
            <a:ext cx="2471414" cy="24714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B25C46-5504-9376-E969-5857893797F7}"/>
              </a:ext>
            </a:extLst>
          </p:cNvPr>
          <p:cNvSpPr txBox="1"/>
          <p:nvPr/>
        </p:nvSpPr>
        <p:spPr>
          <a:xfrm>
            <a:off x="9725745" y="5900794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98804D-8878-DE6F-FE75-6D2478981128}"/>
              </a:ext>
            </a:extLst>
          </p:cNvPr>
          <p:cNvSpPr txBox="1"/>
          <p:nvPr/>
        </p:nvSpPr>
        <p:spPr>
          <a:xfrm>
            <a:off x="11455399" y="350170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951240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Video Calls and Chats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655791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Zoom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Click „Sign in“ at </a:t>
            </a:r>
            <a:r>
              <a:rPr lang="en-US" sz="1400" dirty="0">
                <a:hlinkClick r:id="rId2"/>
              </a:rPr>
              <a:t>https://tu-dresden.zoom.us/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Create your personal link for your own Zoom room</a:t>
            </a:r>
          </a:p>
          <a:p>
            <a:pPr lvl="2" indent="0">
              <a:buNone/>
            </a:pPr>
            <a:r>
              <a:rPr lang="en-US" sz="1400" dirty="0"/>
              <a:t>	 </a:t>
            </a:r>
            <a:r>
              <a:rPr lang="en-US" sz="1400" b="1" dirty="0">
                <a:hlinkClick r:id="rId3"/>
              </a:rPr>
              <a:t>https://tu-dresden.zoom-x.de/my/</a:t>
            </a:r>
            <a:r>
              <a:rPr lang="en-US" sz="1400" b="1" i="1" dirty="0">
                <a:hlinkClick r:id="rId3"/>
              </a:rPr>
              <a:t>Your_Name</a:t>
            </a:r>
            <a:br>
              <a:rPr lang="en-US" sz="1400" i="1" dirty="0"/>
            </a:br>
            <a:r>
              <a:rPr lang="en-US" sz="1400" i="1" dirty="0"/>
              <a:t>	(Left menu on „Meetings“ </a:t>
            </a:r>
            <a:r>
              <a:rPr lang="en-US" sz="1400" i="1" dirty="0">
                <a:sym typeface="Wingdings" panose="05000000000000000000" pitchFamily="2" charset="2"/>
              </a:rPr>
              <a:t> „Private room“)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You can sign in with your ZIH-Login if you click on</a:t>
            </a:r>
            <a:r>
              <a:rPr lang="en-US" sz="1400" i="1" dirty="0">
                <a:sym typeface="Wingdings" panose="05000000000000000000" pitchFamily="2" charset="2"/>
              </a:rPr>
              <a:t> SSO </a:t>
            </a:r>
            <a:r>
              <a:rPr lang="en-US" sz="1400" dirty="0">
                <a:sym typeface="Wingdings" panose="05000000000000000000" pitchFamily="2" charset="2"/>
              </a:rPr>
              <a:t>and type</a:t>
            </a:r>
            <a:r>
              <a:rPr lang="en-US" sz="1400" i="1" dirty="0">
                <a:sym typeface="Wingdings" panose="05000000000000000000" pitchFamily="2" charset="2"/>
              </a:rPr>
              <a:t> </a:t>
            </a:r>
            <a:r>
              <a:rPr lang="en-US" sz="1400" i="1" dirty="0" err="1">
                <a:sym typeface="Wingdings" panose="05000000000000000000" pitchFamily="2" charset="2"/>
              </a:rPr>
              <a:t>tu-dresden</a:t>
            </a:r>
            <a:r>
              <a:rPr lang="en-US" sz="1400" dirty="0">
                <a:sym typeface="Wingdings" panose="05000000000000000000" pitchFamily="2" charset="2"/>
              </a:rPr>
              <a:t> in the appeared text field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 err="1">
                <a:sym typeface="Wingdings" panose="05000000000000000000" pitchFamily="2" charset="2"/>
              </a:rPr>
              <a:t>BigBlueButton</a:t>
            </a:r>
            <a:endParaRPr lang="en-US" sz="1400" b="1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  <a:hlinkClick r:id="rId4"/>
              </a:rPr>
              <a:t>https://bbb.tu-dresden.de/</a:t>
            </a:r>
            <a:endParaRPr lang="en-US" sz="1400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>
              <a:sym typeface="Wingdings" panose="05000000000000000000" pitchFamily="2" charset="2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Matrix-Chat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Chat for internal communication with students or colleagues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Chat rooms, personal chats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hlinkClick r:id="rId5"/>
              </a:rPr>
              <a:t>https://matrix.tu-dresden.de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276098-186E-447D-8096-6ED05E572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9647" y="1030288"/>
            <a:ext cx="5014194" cy="3767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421A08B-F2DA-030A-E334-C357777AD164}"/>
              </a:ext>
            </a:extLst>
          </p:cNvPr>
          <p:cNvSpPr/>
          <p:nvPr/>
        </p:nvSpPr>
        <p:spPr>
          <a:xfrm>
            <a:off x="7907735" y="3508295"/>
            <a:ext cx="720000" cy="72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68B9EB7-2E9C-EFE0-C445-A249DE973B2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943600" y="3168316"/>
            <a:ext cx="2069577" cy="445421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3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DEE5E-87E5-AF9F-BD27-5AB8B766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US" dirty="0"/>
              <a:t>Communication and Collaboration</a:t>
            </a:r>
            <a:r>
              <a:rPr lang="de-DE" dirty="0"/>
              <a:t> – Writing </a:t>
            </a:r>
            <a:r>
              <a:rPr lang="de-DE" dirty="0" err="1"/>
              <a:t>article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FB8B32-DEDF-BD74-1AB0-94ECCD70BFE6}"/>
              </a:ext>
            </a:extLst>
          </p:cNvPr>
          <p:cNvSpPr/>
          <p:nvPr/>
        </p:nvSpPr>
        <p:spPr>
          <a:xfrm>
            <a:off x="7033225" y="3787627"/>
            <a:ext cx="2139041" cy="20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4865795-B08E-555D-1A09-62751E3ADB54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Sharepoint</a:t>
            </a:r>
            <a:r>
              <a:rPr lang="de-DE" dirty="0"/>
              <a:t> (Word, </a:t>
            </a:r>
            <a:r>
              <a:rPr lang="de-DE" dirty="0" err="1"/>
              <a:t>Powerpoint</a:t>
            </a:r>
            <a:r>
              <a:rPr lang="de-DE" dirty="0"/>
              <a:t> etc.):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https://selfservice.tu-dresden.de/services/258944/</a:t>
            </a:r>
            <a:endParaRPr lang="de-DE" b="0" dirty="0"/>
          </a:p>
          <a:p>
            <a:endParaRPr lang="de-DE" b="0" dirty="0"/>
          </a:p>
          <a:p>
            <a:r>
              <a:rPr lang="de-DE" dirty="0" err="1"/>
              <a:t>ShareLatex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3"/>
              </a:rPr>
              <a:t>https://tex.zih.tu-dresden.de/</a:t>
            </a:r>
            <a:endParaRPr lang="de-DE" b="0" dirty="0"/>
          </a:p>
          <a:p>
            <a:endParaRPr lang="de-DE" b="0" dirty="0"/>
          </a:p>
          <a:p>
            <a:endParaRPr lang="de-DE" b="0" dirty="0"/>
          </a:p>
          <a:p>
            <a:endParaRPr lang="de-DE" b="0" dirty="0"/>
          </a:p>
        </p:txBody>
      </p:sp>
      <p:pic>
        <p:nvPicPr>
          <p:cNvPr id="9" name="Grafik 8" descr="Ein Bild, das Rechteck, Symbol, Grafiken, Screenshot enthält.&#10;&#10;Automatisch generierte Beschreibung">
            <a:extLst>
              <a:ext uri="{FF2B5EF4-FFF2-40B4-BE49-F238E27FC236}">
                <a16:creationId xmlns:a16="http://schemas.microsoft.com/office/drawing/2014/main" id="{0FB52EE3-E65F-564A-3EFD-38DFB7C6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40" y="1420749"/>
            <a:ext cx="720000" cy="720000"/>
          </a:xfrm>
          <a:prstGeom prst="rect">
            <a:avLst/>
          </a:prstGeom>
        </p:spPr>
      </p:pic>
      <p:pic>
        <p:nvPicPr>
          <p:cNvPr id="11" name="Grafik 10" descr="Ein Bild, das Screenshot, Grafiken, Schrift, Logo enthält.&#10;&#10;Automatisch generierte Beschreibung">
            <a:extLst>
              <a:ext uri="{FF2B5EF4-FFF2-40B4-BE49-F238E27FC236}">
                <a16:creationId xmlns:a16="http://schemas.microsoft.com/office/drawing/2014/main" id="{09EA7EC2-57F0-B41A-E486-669CFED01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65" y="1420749"/>
            <a:ext cx="762891" cy="720000"/>
          </a:xfrm>
          <a:prstGeom prst="rect">
            <a:avLst/>
          </a:prstGeom>
        </p:spPr>
      </p:pic>
      <p:pic>
        <p:nvPicPr>
          <p:cNvPr id="13" name="Grafik 12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B4C97F12-A64B-1E2F-7BD5-1924E1DEE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890" y="1420749"/>
            <a:ext cx="793125" cy="72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1D6CF-0366-8264-3CF7-2C331ADE5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738" y="3085668"/>
            <a:ext cx="8685318" cy="263428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172983-C4C8-197C-A8EB-991F7E312B86}"/>
              </a:ext>
            </a:extLst>
          </p:cNvPr>
          <p:cNvSpPr txBox="1"/>
          <p:nvPr/>
        </p:nvSpPr>
        <p:spPr>
          <a:xfrm>
            <a:off x="10850835" y="2204641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173C5A-6912-3C05-B7AE-5F9B5652C4EE}"/>
              </a:ext>
            </a:extLst>
          </p:cNvPr>
          <p:cNvSpPr txBox="1"/>
          <p:nvPr/>
        </p:nvSpPr>
        <p:spPr>
          <a:xfrm>
            <a:off x="9945015" y="5947126"/>
            <a:ext cx="22142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</p:txBody>
      </p:sp>
    </p:spTree>
    <p:extLst>
      <p:ext uri="{BB962C8B-B14F-4D97-AF65-F5344CB8AC3E}">
        <p14:creationId xmlns:p14="http://schemas.microsoft.com/office/powerpoint/2010/main" val="42478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Overview</a:t>
            </a:r>
            <a:endParaRPr lang="de-DE" noProof="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6" y="1067991"/>
            <a:ext cx="8527428" cy="4797532"/>
          </a:xfr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5454ABA-8222-9D4F-9154-7272EE5AD6EF}"/>
              </a:ext>
            </a:extLst>
          </p:cNvPr>
          <p:cNvSpPr txBox="1"/>
          <p:nvPr/>
        </p:nvSpPr>
        <p:spPr>
          <a:xfrm>
            <a:off x="5419654" y="3195044"/>
            <a:ext cx="1933666" cy="584775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Research Group data</a:t>
            </a:r>
          </a:p>
        </p:txBody>
      </p:sp>
      <p:sp>
        <p:nvSpPr>
          <p:cNvPr id="18" name="Ellipse 17"/>
          <p:cNvSpPr/>
          <p:nvPr/>
        </p:nvSpPr>
        <p:spPr>
          <a:xfrm>
            <a:off x="5427546" y="1494482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Group drive</a:t>
            </a:r>
          </a:p>
        </p:txBody>
      </p:sp>
      <p:sp>
        <p:nvSpPr>
          <p:cNvPr id="19" name="Ellipse 18"/>
          <p:cNvSpPr/>
          <p:nvPr/>
        </p:nvSpPr>
        <p:spPr>
          <a:xfrm>
            <a:off x="3020308" y="1529076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Home drive</a:t>
            </a:r>
          </a:p>
        </p:txBody>
      </p:sp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C3C60E58-470B-465F-8FBC-974FC806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160" y="3636907"/>
            <a:ext cx="824930" cy="824930"/>
          </a:xfrm>
          <a:prstGeom prst="rect">
            <a:avLst/>
          </a:prstGeom>
        </p:spPr>
      </p:pic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7F942437-9EED-4205-BFC8-3C297C34CF45}"/>
              </a:ext>
            </a:extLst>
          </p:cNvPr>
          <p:cNvCxnSpPr>
            <a:cxnSpLocks/>
          </p:cNvCxnSpPr>
          <p:nvPr/>
        </p:nvCxnSpPr>
        <p:spPr>
          <a:xfrm flipH="1">
            <a:off x="6397939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086803-CAE6-47DC-A256-9434C55F30E0}"/>
              </a:ext>
            </a:extLst>
          </p:cNvPr>
          <p:cNvGrpSpPr/>
          <p:nvPr/>
        </p:nvGrpSpPr>
        <p:grpSpPr>
          <a:xfrm>
            <a:off x="4258733" y="3856008"/>
            <a:ext cx="4567768" cy="1151399"/>
            <a:chOff x="4305299" y="3833878"/>
            <a:chExt cx="4567768" cy="1151399"/>
          </a:xfrm>
        </p:grpSpPr>
        <p:cxnSp>
          <p:nvCxnSpPr>
            <p:cNvPr id="31" name="Straight Arrow Connector 16">
              <a:extLst>
                <a:ext uri="{FF2B5EF4-FFF2-40B4-BE49-F238E27FC236}">
                  <a16:creationId xmlns:a16="http://schemas.microsoft.com/office/drawing/2014/main" id="{D7363F3C-C981-4657-95F0-A7CC12605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5299" y="4964405"/>
              <a:ext cx="4567768" cy="0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6">
              <a:extLst>
                <a:ext uri="{FF2B5EF4-FFF2-40B4-BE49-F238E27FC236}">
                  <a16:creationId xmlns:a16="http://schemas.microsoft.com/office/drawing/2014/main" id="{40663E11-791C-4EBC-B199-2C92F72B11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4505" y="3833878"/>
              <a:ext cx="1" cy="115139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llipse 17">
            <a:extLst>
              <a:ext uri="{FF2B5EF4-FFF2-40B4-BE49-F238E27FC236}">
                <a16:creationId xmlns:a16="http://schemas.microsoft.com/office/drawing/2014/main" id="{E79FEDC4-BC4C-4132-91FD-9689D343802D}"/>
              </a:ext>
            </a:extLst>
          </p:cNvPr>
          <p:cNvSpPr/>
          <p:nvPr/>
        </p:nvSpPr>
        <p:spPr>
          <a:xfrm>
            <a:off x="7834785" y="1504410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Datashare</a:t>
            </a:r>
            <a:r>
              <a:rPr lang="en-US" sz="1600" b="1" dirty="0"/>
              <a:t> of TU Dresden</a:t>
            </a:r>
          </a:p>
        </p:txBody>
      </p:sp>
      <p:pic>
        <p:nvPicPr>
          <p:cNvPr id="53" name="Graphic 52" descr="Computer with solid fill">
            <a:extLst>
              <a:ext uri="{FF2B5EF4-FFF2-40B4-BE49-F238E27FC236}">
                <a16:creationId xmlns:a16="http://schemas.microsoft.com/office/drawing/2014/main" id="{78298B6E-87F6-4DC9-9375-448F99967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5369" y="4602356"/>
            <a:ext cx="687808" cy="6878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B5B36A5-01F4-11DD-779E-54A1C387971E}"/>
              </a:ext>
            </a:extLst>
          </p:cNvPr>
          <p:cNvSpPr txBox="1"/>
          <p:nvPr/>
        </p:nvSpPr>
        <p:spPr>
          <a:xfrm>
            <a:off x="1742428" y="5910629"/>
            <a:ext cx="1051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noProof="0" dirty="0"/>
              <a:t>https://media-exp1.licdn.com/dms/image/C4D1BAQGhuHkHrK9Otw/company-background_10000/0?e=2159024400&amp;v=beta&amp;t=1cL7tUnH5XYVw6DOfbIjkskihQl2pmXPHu1d7SLXnzs</a:t>
            </a:r>
          </a:p>
          <a:p>
            <a:endParaRPr lang="de-DE" sz="800" dirty="0"/>
          </a:p>
        </p:txBody>
      </p:sp>
      <p:pic>
        <p:nvPicPr>
          <p:cNvPr id="6" name="Grafik 5" descr="Zielgruppe mit einfarbiger Füllung">
            <a:extLst>
              <a:ext uri="{FF2B5EF4-FFF2-40B4-BE49-F238E27FC236}">
                <a16:creationId xmlns:a16="http://schemas.microsoft.com/office/drawing/2014/main" id="{84EB5201-94A2-6B19-6417-3A7097C8B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8308" y="3833312"/>
            <a:ext cx="914400" cy="914400"/>
          </a:xfrm>
          <a:prstGeom prst="rect">
            <a:avLst/>
          </a:prstGeom>
        </p:spPr>
      </p:pic>
      <p:pic>
        <p:nvPicPr>
          <p:cNvPr id="8" name="Grafik 7" descr="Freigeben mit einfarbiger Füllung">
            <a:extLst>
              <a:ext uri="{FF2B5EF4-FFF2-40B4-BE49-F238E27FC236}">
                <a16:creationId xmlns:a16="http://schemas.microsoft.com/office/drawing/2014/main" id="{C100405F-CB60-A239-59F3-9DB395DB9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6441" y="3347613"/>
            <a:ext cx="1403518" cy="140351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37CCB381-055F-6B0E-4B16-1B3AA8A86D7E}"/>
              </a:ext>
            </a:extLst>
          </p:cNvPr>
          <p:cNvSpPr txBox="1"/>
          <p:nvPr/>
        </p:nvSpPr>
        <p:spPr>
          <a:xfrm>
            <a:off x="2946640" y="3212136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Your data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9EA7CF2F-D720-98A0-B8F9-25DCBEC29BFD}"/>
              </a:ext>
            </a:extLst>
          </p:cNvPr>
          <p:cNvSpPr txBox="1"/>
          <p:nvPr/>
        </p:nvSpPr>
        <p:spPr>
          <a:xfrm>
            <a:off x="7892668" y="3195044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Share data</a:t>
            </a: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153E4D3D-9392-CF42-7617-E7F2378DCC51}"/>
              </a:ext>
            </a:extLst>
          </p:cNvPr>
          <p:cNvCxnSpPr>
            <a:cxnSpLocks/>
          </p:cNvCxnSpPr>
          <p:nvPr/>
        </p:nvCxnSpPr>
        <p:spPr>
          <a:xfrm flipH="1" flipV="1">
            <a:off x="3987281" y="3607941"/>
            <a:ext cx="6520" cy="1044000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2E1836A6-E562-9B0B-4735-450685E49F4C}"/>
              </a:ext>
            </a:extLst>
          </p:cNvPr>
          <p:cNvCxnSpPr>
            <a:cxnSpLocks/>
          </p:cNvCxnSpPr>
          <p:nvPr/>
        </p:nvCxnSpPr>
        <p:spPr>
          <a:xfrm flipH="1">
            <a:off x="3993801" y="2720830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BD52418F-DB3E-F6C6-5829-AF5F4819BF62}"/>
              </a:ext>
            </a:extLst>
          </p:cNvPr>
          <p:cNvCxnSpPr>
            <a:cxnSpLocks/>
          </p:cNvCxnSpPr>
          <p:nvPr/>
        </p:nvCxnSpPr>
        <p:spPr>
          <a:xfrm flipH="1" flipV="1">
            <a:off x="8819981" y="3603234"/>
            <a:ext cx="6520" cy="1412781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9CD3A087-30C1-9977-5BDF-7A84157A905D}"/>
              </a:ext>
            </a:extLst>
          </p:cNvPr>
          <p:cNvCxnSpPr>
            <a:cxnSpLocks/>
          </p:cNvCxnSpPr>
          <p:nvPr/>
        </p:nvCxnSpPr>
        <p:spPr>
          <a:xfrm flipH="1">
            <a:off x="8826501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B567815-4A7F-85D6-160D-F1AB553E9815}"/>
              </a:ext>
            </a:extLst>
          </p:cNvPr>
          <p:cNvSpPr txBox="1"/>
          <p:nvPr/>
        </p:nvSpPr>
        <p:spPr>
          <a:xfrm>
            <a:off x="2073437" y="5140879"/>
            <a:ext cx="347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Your PC/Mac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Non-backed up data</a:t>
            </a:r>
          </a:p>
        </p:txBody>
      </p:sp>
    </p:spTree>
    <p:extLst>
      <p:ext uri="{BB962C8B-B14F-4D97-AF65-F5344CB8AC3E}">
        <p14:creationId xmlns:p14="http://schemas.microsoft.com/office/powerpoint/2010/main" val="213265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ln>
            <a:noFill/>
          </a:ln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Home network drive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your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Group network drives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many</a:t>
            </a:r>
            <a:r>
              <a:rPr lang="en-US" sz="1200" dirty="0"/>
              <a:t> and </a:t>
            </a:r>
            <a:r>
              <a:rPr lang="en-US" sz="1200" b="1" dirty="0"/>
              <a:t>large raw research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project</a:t>
            </a:r>
            <a:r>
              <a:rPr lang="en-US" sz="1200" dirty="0"/>
              <a:t> and </a:t>
            </a:r>
            <a:r>
              <a:rPr lang="en-US" sz="1200" b="1" dirty="0"/>
              <a:t>group</a:t>
            </a:r>
            <a:r>
              <a:rPr lang="en-US" sz="1200" dirty="0"/>
              <a:t>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Archiving your research data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Gaining more and more importance</a:t>
            </a:r>
            <a:endParaRPr lang="en-US" sz="10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with </a:t>
            </a:r>
            <a:r>
              <a:rPr lang="en-US" sz="1200" dirty="0" err="1"/>
              <a:t>OpARA</a:t>
            </a:r>
            <a:r>
              <a:rPr lang="en-US" sz="1200" dirty="0"/>
              <a:t> (</a:t>
            </a:r>
            <a:r>
              <a:rPr lang="en-US" sz="1200" dirty="0">
                <a:hlinkClick r:id="rId2"/>
              </a:rPr>
              <a:t>https://opara.zih.tu-dresden.de/xmlui/?locale-attribute=en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https://selfservice.tu-dresden.de/services/358875/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Let the TU backup your data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BF48AA-A205-2FB0-58BA-C3215D7C057C}"/>
              </a:ext>
            </a:extLst>
          </p:cNvPr>
          <p:cNvSpPr/>
          <p:nvPr/>
        </p:nvSpPr>
        <p:spPr>
          <a:xfrm>
            <a:off x="6773308" y="1775240"/>
            <a:ext cx="4543981" cy="12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/>
            <a:r>
              <a:rPr lang="en-US" sz="1600"/>
              <a:t>Short and simple manual at</a:t>
            </a:r>
          </a:p>
          <a:p>
            <a:pPr marL="252000" lvl="2"/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https://nano.tu-dresden.de/shared/14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DE23C13-7E0E-8B60-0395-FB5E049C79EC}"/>
              </a:ext>
            </a:extLst>
          </p:cNvPr>
          <p:cNvSpPr/>
          <p:nvPr/>
        </p:nvSpPr>
        <p:spPr>
          <a:xfrm>
            <a:off x="5025957" y="1722812"/>
            <a:ext cx="1322962" cy="137706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computer, Text, Kleidung, Computer enthält.&#10;&#10;Automatisch generierte Beschreibung">
            <a:extLst>
              <a:ext uri="{FF2B5EF4-FFF2-40B4-BE49-F238E27FC236}">
                <a16:creationId xmlns:a16="http://schemas.microsoft.com/office/drawing/2014/main" id="{03706AB5-8DF5-219D-3583-F4A1F5FC4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83" y="3412881"/>
            <a:ext cx="2084106" cy="208410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D020259-A5BA-605C-8B12-B29F1E1CA6E5}"/>
              </a:ext>
            </a:extLst>
          </p:cNvPr>
          <p:cNvSpPr txBox="1"/>
          <p:nvPr/>
        </p:nvSpPr>
        <p:spPr>
          <a:xfrm>
            <a:off x="11064220" y="550769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4791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2029</Words>
  <Application>Microsoft Office PowerPoint</Application>
  <PresentationFormat>Breitbild</PresentationFormat>
  <Paragraphs>272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Open Sans</vt:lpstr>
      <vt:lpstr>Symbol</vt:lpstr>
      <vt:lpstr>Wingdings</vt:lpstr>
      <vt:lpstr>TUD_2018_16zu9</vt:lpstr>
      <vt:lpstr>PMN IT Information</vt:lpstr>
      <vt:lpstr>General Information</vt:lpstr>
      <vt:lpstr>PowerPoint-Präsentation</vt:lpstr>
      <vt:lpstr>Your digital ID at TU Dresden (user certificate)</vt:lpstr>
      <vt:lpstr>1. Communication and Collaboration – Email</vt:lpstr>
      <vt:lpstr>1. Communication and Collaboration – Video Calls and Chats</vt:lpstr>
      <vt:lpstr>1. Communication and Collaboration – Writing article</vt:lpstr>
      <vt:lpstr>2. Data storage – Overview</vt:lpstr>
      <vt:lpstr>2. Data storage – Let the TU backup your data</vt:lpstr>
      <vt:lpstr>2. Data storage – Which group drives are available at the chair?</vt:lpstr>
      <vt:lpstr>2. Data storages – Share your data easily</vt:lpstr>
      <vt:lpstr>3. Software – Useful Tools</vt:lpstr>
      <vt:lpstr>3. Software – Useful Tools</vt:lpstr>
      <vt:lpstr>3. Software – Be Careful</vt:lpstr>
      <vt:lpstr>4. Workstations and Server – Powerful Hardware</vt:lpstr>
      <vt:lpstr>4. Workstations and Server – First Steps</vt:lpstr>
      <vt:lpstr>5. Security and Network – Scam Emails  </vt:lpstr>
      <vt:lpstr>5. Security and Network – Stay connected with TU Dresden</vt:lpstr>
      <vt:lpstr>Website of our Chair</vt:lpstr>
      <vt:lpstr>Send me the name of your office PC/laptop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Steffen Kampmann</dc:creator>
  <cp:lastModifiedBy>Kampmann, Steffen</cp:lastModifiedBy>
  <cp:revision>314</cp:revision>
  <dcterms:created xsi:type="dcterms:W3CDTF">2023-03-09T12:02:13Z</dcterms:created>
  <dcterms:modified xsi:type="dcterms:W3CDTF">2024-04-25T10:44:36Z</dcterms:modified>
</cp:coreProperties>
</file>