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4" r:id="rId3"/>
    <p:sldId id="295" r:id="rId4"/>
    <p:sldId id="296" r:id="rId5"/>
    <p:sldId id="297" r:id="rId6"/>
    <p:sldId id="291" r:id="rId7"/>
    <p:sldId id="298" r:id="rId8"/>
    <p:sldId id="299" r:id="rId9"/>
    <p:sldId id="306" r:id="rId10"/>
    <p:sldId id="301" r:id="rId11"/>
    <p:sldId id="305" r:id="rId12"/>
    <p:sldId id="300" r:id="rId13"/>
    <p:sldId id="303" r:id="rId14"/>
    <p:sldId id="30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38623084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57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29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08599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4041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601561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026604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74510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473226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46192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290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28539424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326772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43254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4637165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40437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846441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2779734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497120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067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828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33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252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611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6917162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124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8602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82492985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234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98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919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/>
                </a:solidFill>
              </a:rPr>
              <a:t>PMN IT Instructions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Chair of Materials Science and Nanotechnology / Steffen Kampmann</a:t>
            </a:r>
            <a:endParaRPr lang="en-US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800" baseline="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Dresden, 13.04.2023</a:t>
            </a:r>
            <a:endParaRPr lang="en-US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27469" y="6314871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80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en-US" sz="800" baseline="0" noProof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en-US" sz="800" baseline="0" noProof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F4F78A9-4E22-46AF-8616-C52C5BD0B515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14" y="6265536"/>
            <a:ext cx="1415597" cy="3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nano.tu-dresden.de/shared/16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rsupport.zih.tu-dresden.de:7615/users/main/downloads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afael.gutierrez@tu-dresden.de" TargetMode="External"/><Relationship Id="rId5" Type="http://schemas.openxmlformats.org/officeDocument/2006/relationships/hyperlink" Target="https://doc.zih.tu-dresden.de/" TargetMode="External"/><Relationship Id="rId4" Type="http://schemas.openxmlformats.org/officeDocument/2006/relationships/hyperlink" Target="https://selfservice.tu-dresden.de/services/research-clou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vpn.net/vpn-client/" TargetMode="External"/><Relationship Id="rId2" Type="http://schemas.openxmlformats.org/officeDocument/2006/relationships/hyperlink" Target="https://selfservice.tu-dresden.de/services/vp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hyperlink" Target="https://tu-dresden.de/zih/dienste/service-katalog/arbeitsumgebung/zugang_datennetz/vpn/openvpn" TargetMode="External"/><Relationship Id="rId4" Type="http://schemas.openxmlformats.org/officeDocument/2006/relationships/hyperlink" Target="https://selfservice.tu-dresden.de/services/vpn/openvp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ocleaner.cert.tu-dresden.de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-tud.de/" TargetMode="External"/><Relationship Id="rId2" Type="http://schemas.openxmlformats.org/officeDocument/2006/relationships/hyperlink" Target="https://nano.tu-dresden.d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ano.tu-dresden.de/team/" TargetMode="External"/><Relationship Id="rId5" Type="http://schemas.openxmlformats.org/officeDocument/2006/relationships/hyperlink" Target="https://nano-tud.de/shared/" TargetMode="External"/><Relationship Id="rId4" Type="http://schemas.openxmlformats.org/officeDocument/2006/relationships/hyperlink" Target="https://nano.tu-dresden.de/shared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tu-dresden.de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elfservice.tu-dresden.d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zoom.us/my/Your_Name" TargetMode="External"/><Relationship Id="rId2" Type="http://schemas.openxmlformats.org/officeDocument/2006/relationships/hyperlink" Target="https://tu-dresden.zoom.u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.tu-dresden.de/shared/14" TargetMode="External"/><Relationship Id="rId2" Type="http://schemas.openxmlformats.org/officeDocument/2006/relationships/hyperlink" Target="https://cloudstore.zih.tu-dresden.d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service.tu-dresden.de/services/software-licenses/microsoft-365/" TargetMode="External"/><Relationship Id="rId7" Type="http://schemas.openxmlformats.org/officeDocument/2006/relationships/hyperlink" Target="https://tu-dresden.de/zih/dienste/service-katalog/arbeitsumgebung/dir_software/softwareliste" TargetMode="External"/><Relationship Id="rId2" Type="http://schemas.openxmlformats.org/officeDocument/2006/relationships/hyperlink" Target="https://tu-dresden.de/zih/dienste/service-katalog/arbeitsumgebung/dir_software/softwareliste/virenschutz/sophos/index/?set_language=e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u-dresden.de/zih/dienste/service-katalog/arbeitsumgebung/dir_software/softwareliste/origin/index" TargetMode="External"/><Relationship Id="rId5" Type="http://schemas.openxmlformats.org/officeDocument/2006/relationships/hyperlink" Target="mailto:steffen.kampmann@tu-dresden.de" TargetMode="External"/><Relationship Id="rId4" Type="http://schemas.openxmlformats.org/officeDocument/2006/relationships/hyperlink" Target="https://campussachsen.tu-dresden.d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ise.de/download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808" y="2852116"/>
            <a:ext cx="2943113" cy="246221"/>
          </a:xfrm>
        </p:spPr>
        <p:txBody>
          <a:bodyPr/>
          <a:lstStyle/>
          <a:p>
            <a:r>
              <a:rPr lang="de-DE" dirty="0"/>
              <a:t>Dipl.-Ing. Steffen Kampmann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4050789" cy="492443"/>
          </a:xfrm>
        </p:spPr>
        <p:txBody>
          <a:bodyPr/>
          <a:lstStyle/>
          <a:p>
            <a:r>
              <a:rPr lang="en-US" dirty="0"/>
              <a:t>PMN IT Instructions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882808" y="3138045"/>
            <a:ext cx="5803384" cy="246221"/>
          </a:xfrm>
        </p:spPr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Materials Science and Nanotechnology</a:t>
            </a:r>
            <a:r>
              <a:rPr lang="en-US" dirty="0"/>
              <a:t>, TU Dresden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882808" y="5312641"/>
            <a:ext cx="5234510" cy="569387"/>
          </a:xfrm>
        </p:spPr>
        <p:txBody>
          <a:bodyPr/>
          <a:lstStyle/>
          <a:p>
            <a:r>
              <a:rPr lang="de-DE" dirty="0"/>
              <a:t>Dresden, 13.04.2023, </a:t>
            </a:r>
            <a:r>
              <a:rPr lang="en-US" dirty="0"/>
              <a:t>Biannual</a:t>
            </a:r>
            <a:r>
              <a:rPr lang="de-DE" dirty="0"/>
              <a:t> Chair Information Event</a:t>
            </a:r>
          </a:p>
          <a:p>
            <a:r>
              <a:rPr lang="de-DE" b="1" dirty="0"/>
              <a:t>Contact:</a:t>
            </a:r>
            <a:r>
              <a:rPr lang="de-DE" dirty="0"/>
              <a:t> steffen.kampmann@tu-dresden.de</a:t>
            </a:r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A85D-60A6-9E29-8D07-2627AEBF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Server – First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99A0A5-FB28-C89F-41F9-B228A4F369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Remote Desktop Client (ISL)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can control your Lab or Office PC from everywhere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https://rsupport.zih.tu-dresden.de:7615/users/main/downloads.html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 can find a simple manual in following document</a:t>
            </a:r>
            <a:br>
              <a:rPr lang="en-US" dirty="0"/>
            </a:br>
            <a:r>
              <a:rPr lang="en-US" dirty="0">
                <a:hlinkClick r:id="rId3"/>
              </a:rPr>
              <a:t>https://nano.tu-dresden.de/shared/16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workstations for computing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https://selfservice.tu-dresden.de/services/research-cloud/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Access via </a:t>
            </a:r>
            <a:r>
              <a:rPr lang="en-US" dirty="0" err="1"/>
              <a:t>ssh</a:t>
            </a:r>
            <a:r>
              <a:rPr lang="en-US" dirty="0"/>
              <a:t> connection</a:t>
            </a:r>
            <a:br>
              <a:rPr lang="en-US" dirty="0"/>
            </a:b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High Performance Computing (HPC)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https://doc.zih.tu-dresden.de/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To get access please contact</a:t>
            </a:r>
            <a:r>
              <a:rPr lang="en-US" b="1" dirty="0"/>
              <a:t> Dr. Rafael Gutierrez</a:t>
            </a:r>
            <a:r>
              <a:rPr lang="en-US" dirty="0"/>
              <a:t> ( </a:t>
            </a:r>
            <a:r>
              <a:rPr lang="en-US" dirty="0">
                <a:hlinkClick r:id="rId6"/>
              </a:rPr>
              <a:t>rafael.gutierrez@tu-dresden.de</a:t>
            </a:r>
            <a:r>
              <a:rPr lang="en-US" dirty="0"/>
              <a:t> )</a:t>
            </a:r>
            <a:endParaRPr lang="en-US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Access via </a:t>
            </a:r>
            <a:r>
              <a:rPr lang="en-US" dirty="0" err="1"/>
              <a:t>ssh</a:t>
            </a:r>
            <a:r>
              <a:rPr lang="en-US" dirty="0"/>
              <a:t> connection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E465AA-44D8-6597-A0E6-9C6476DC4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22" y="1152000"/>
            <a:ext cx="2828666" cy="147797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5A1B0A8-04DE-89CE-65A5-7073FC3F0153}"/>
              </a:ext>
            </a:extLst>
          </p:cNvPr>
          <p:cNvSpPr txBox="1"/>
          <p:nvPr/>
        </p:nvSpPr>
        <p:spPr>
          <a:xfrm>
            <a:off x="10434539" y="5894744"/>
            <a:ext cx="1556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https://lb.islonline.com/</a:t>
            </a:r>
            <a:br>
              <a:rPr lang="de-DE" sz="800" dirty="0"/>
            </a:br>
            <a:r>
              <a:rPr lang="de-DE" sz="800" dirty="0"/>
              <a:t>[2] https://tu-dresden.de/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4ADA0F-350E-D776-FBAD-601F866992A3}"/>
              </a:ext>
            </a:extLst>
          </p:cNvPr>
          <p:cNvSpPr txBox="1"/>
          <p:nvPr/>
        </p:nvSpPr>
        <p:spPr>
          <a:xfrm>
            <a:off x="10948132" y="2522256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  <p:pic>
        <p:nvPicPr>
          <p:cNvPr id="10" name="Grafik 9" descr="Ein Bild, das Gras, Himmel, draußen, Gebäude enthält.&#10;&#10;Automatisch generierte Beschreibung">
            <a:extLst>
              <a:ext uri="{FF2B5EF4-FFF2-40B4-BE49-F238E27FC236}">
                <a16:creationId xmlns:a16="http://schemas.microsoft.com/office/drawing/2014/main" id="{4C5DDB74-737C-D11C-D330-52279D29BC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22" y="3229427"/>
            <a:ext cx="2672622" cy="178174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84045C4-CA74-1C4D-F97C-EA46756D9AD5}"/>
              </a:ext>
            </a:extLst>
          </p:cNvPr>
          <p:cNvSpPr txBox="1"/>
          <p:nvPr/>
        </p:nvSpPr>
        <p:spPr>
          <a:xfrm>
            <a:off x="10948132" y="5011175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152777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1B4FF-37B5-AB22-25FD-D43A84AC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with TU Dresden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2D240F-307D-B177-4A5D-27F7D68D45E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To have full access to all </a:t>
            </a:r>
            <a:r>
              <a:rPr lang="en-US" dirty="0"/>
              <a:t>services</a:t>
            </a:r>
            <a:r>
              <a:rPr lang="en-US" b="0" dirty="0"/>
              <a:t> stay in the TU network with VPN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/>
              <a:t>Secured connection in public Wi-Fi networks e. g. on conferences</a:t>
            </a:r>
          </a:p>
          <a:p>
            <a:pPr lvl="2" indent="0">
              <a:buNone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2"/>
              </a:rPr>
              <a:t>https://selfservice.tu-dresden.de/services/vpn/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</a:t>
            </a:r>
            <a:r>
              <a:rPr lang="en-US" b="0" dirty="0"/>
              <a:t> OpenVPN software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3"/>
              </a:rPr>
              <a:t>https://openvpn.net/vpn-client/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</a:t>
            </a:r>
            <a:r>
              <a:rPr lang="en-US" b="0" dirty="0"/>
              <a:t> the TU Dresden profile file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4"/>
              </a:rPr>
              <a:t>https://selfservice.tu-dresden.de/services/vpn/openvpn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Execute this file</a:t>
            </a:r>
          </a:p>
          <a:p>
            <a:pPr lvl="2" indent="0">
              <a:buNone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0" dirty="0"/>
              <a:t>Detailed documentation: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0" dirty="0">
                <a:hlinkClick r:id="rId5"/>
              </a:rPr>
              <a:t>https://tu-dresden.de/zih/dienste/service-katalog/arbeitsumgebung/zugang_datennetz/vpn/openvpn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Grafik 3" descr="Ein Bild, das Logo enthält.">
            <a:extLst>
              <a:ext uri="{FF2B5EF4-FFF2-40B4-BE49-F238E27FC236}">
                <a16:creationId xmlns:a16="http://schemas.microsoft.com/office/drawing/2014/main" id="{93F2E697-8DC4-EE43-A90D-CE35B9736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23" y="2331289"/>
            <a:ext cx="3145766" cy="57836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D445B19-8F1D-7730-565C-33D6875D29CD}"/>
              </a:ext>
            </a:extLst>
          </p:cNvPr>
          <p:cNvSpPr txBox="1"/>
          <p:nvPr/>
        </p:nvSpPr>
        <p:spPr>
          <a:xfrm>
            <a:off x="10434539" y="5894744"/>
            <a:ext cx="15561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84FCFCF-8CE5-0848-4930-F371485CABEE}"/>
              </a:ext>
            </a:extLst>
          </p:cNvPr>
          <p:cNvSpPr txBox="1"/>
          <p:nvPr/>
        </p:nvSpPr>
        <p:spPr>
          <a:xfrm>
            <a:off x="11086243" y="2815919"/>
            <a:ext cx="3691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09193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8A931-D499-4F09-B268-68F204A5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and Sharing of Documents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E6AE64-C81B-70F8-08DD-FDB6467A4E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Clean your meta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Use the following tool </a:t>
            </a:r>
            <a:r>
              <a:rPr lang="en-US" sz="1800" i="1" dirty="0" err="1"/>
              <a:t>docleaner</a:t>
            </a:r>
            <a:r>
              <a:rPr lang="en-US" sz="1800" b="0" dirty="0"/>
              <a:t> before you </a:t>
            </a:r>
            <a:r>
              <a:rPr lang="en-US" sz="1800" dirty="0"/>
              <a:t>publishing</a:t>
            </a:r>
            <a:r>
              <a:rPr lang="en-US" sz="1800" b="0" dirty="0"/>
              <a:t> or </a:t>
            </a:r>
            <a:r>
              <a:rPr lang="en-US" sz="1800" dirty="0"/>
              <a:t>share</a:t>
            </a:r>
            <a:r>
              <a:rPr lang="en-US" sz="1800" b="0" dirty="0"/>
              <a:t> documents:</a:t>
            </a:r>
            <a:br>
              <a:rPr lang="en-US" sz="1800" b="0" dirty="0"/>
            </a:br>
            <a:endParaRPr lang="en-US" sz="1800" b="0" dirty="0"/>
          </a:p>
          <a:p>
            <a:pPr algn="ctr"/>
            <a:r>
              <a:rPr lang="en-US" b="0" dirty="0">
                <a:hlinkClick r:id="rId2"/>
              </a:rPr>
              <a:t>https://docleaner.cert.tu-dresden.</a:t>
            </a:r>
            <a:r>
              <a:rPr lang="en-US" b="0">
                <a:hlinkClick r:id="rId2"/>
              </a:rPr>
              <a:t>de/</a:t>
            </a:r>
            <a:endParaRPr lang="en-US" b="0"/>
          </a:p>
          <a:p>
            <a:pPr algn="ctr"/>
            <a:endParaRPr lang="en-US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E2A462-E65D-891C-8514-8C8CAC03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28" y="2767192"/>
            <a:ext cx="7665654" cy="31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9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DA953-5A72-21D7-3D7B-1CC417E4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of our Chair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B4673-EED4-22CE-A79D-8A763C5FFE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website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https://nano.tu-dresden.de/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https://nano-tud.de/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Internal area on website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https://nano.tu-dresden.de/shared/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https://nano-tud.de/shared/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b="1" dirty="0"/>
              <a:t>User:</a:t>
            </a:r>
            <a:r>
              <a:rPr lang="en-US" dirty="0"/>
              <a:t> nano</a:t>
            </a:r>
            <a:br>
              <a:rPr lang="en-US" dirty="0"/>
            </a:br>
            <a:r>
              <a:rPr lang="en-US" b="1" dirty="0"/>
              <a:t>Password:</a:t>
            </a:r>
            <a:r>
              <a:rPr lang="en-US" dirty="0"/>
              <a:t> nano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Here we share important documents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Please check if your profile information is up to date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https://nano.tu-dresden.de/team/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33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8B3E65E-F5D7-5FB5-A814-6944DDF187C1}"/>
              </a:ext>
            </a:extLst>
          </p:cNvPr>
          <p:cNvSpPr txBox="1"/>
          <p:nvPr/>
        </p:nvSpPr>
        <p:spPr>
          <a:xfrm>
            <a:off x="2754086" y="2514822"/>
            <a:ext cx="668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18521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Information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ZIH</a:t>
            </a:r>
            <a:r>
              <a:rPr lang="en-US" dirty="0"/>
              <a:t> is IT administration unit of TU Dresden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Therefore, you can write to ZIH if you have any problems with IT services</a:t>
            </a:r>
          </a:p>
          <a:p>
            <a:pPr lvl="1"/>
            <a:endParaRPr lang="de-DE" dirty="0">
              <a:hlinkClick r:id="rId3"/>
            </a:endParaRPr>
          </a:p>
          <a:p>
            <a:pPr lvl="1" algn="ctr"/>
            <a:r>
              <a:rPr lang="de-DE" b="1" dirty="0">
                <a:hlinkClick r:id="rId3"/>
              </a:rPr>
              <a:t>servicedesk@tu-dresden.de</a:t>
            </a:r>
            <a:endParaRPr lang="en-US" b="1" dirty="0"/>
          </a:p>
          <a:p>
            <a:pPr lvl="1"/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 am only contact person for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Your work computer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Hardware for your work computer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Software like Microsoft Office, Origin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Network printer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Presentation support </a:t>
            </a:r>
            <a:r>
              <a:rPr lang="en-US" dirty="0">
                <a:sym typeface="Wingdings" panose="05000000000000000000" pitchFamily="2" charset="2"/>
              </a:rPr>
              <a:t> Laptop, Microphones, Webcams, Presenter etc.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5785A-0D2C-8A32-2CAF-9C76BA59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information do we have and need?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56911-A11E-F4CB-732A-CDB8096275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Starting point</a:t>
            </a:r>
            <a:r>
              <a:rPr lang="en-US" b="0" dirty="0"/>
              <a:t> for access to IT infrastructure at TU Dresden:</a:t>
            </a:r>
          </a:p>
          <a:p>
            <a:pPr lvl="2" indent="0" algn="ctr">
              <a:buNone/>
            </a:pPr>
            <a:r>
              <a:rPr lang="en-US" dirty="0"/>
              <a:t>Your</a:t>
            </a:r>
            <a:r>
              <a:rPr lang="en-US" b="1" dirty="0"/>
              <a:t> ZIH-Login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To manage your </a:t>
            </a:r>
            <a:r>
              <a:rPr lang="en-US" dirty="0"/>
              <a:t>passwords</a:t>
            </a:r>
            <a:r>
              <a:rPr lang="en-US" b="0" dirty="0"/>
              <a:t> and </a:t>
            </a:r>
            <a:r>
              <a:rPr lang="en-US" dirty="0"/>
              <a:t>personal information</a:t>
            </a:r>
            <a:r>
              <a:rPr lang="en-US" b="0" dirty="0"/>
              <a:t> go to </a:t>
            </a:r>
            <a:r>
              <a:rPr lang="en-US" dirty="0">
                <a:hlinkClick r:id="rId2"/>
              </a:rPr>
              <a:t>https://selfservice.tu-dresden.de/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See all services at glance in Self-Service Portal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6B3C3D-6B2C-E3DF-0173-7E104FCC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74" y="2345460"/>
            <a:ext cx="7501565" cy="195806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A849C95-DF8F-6211-E81A-00A0CCAC1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274" y="4747794"/>
            <a:ext cx="7501566" cy="9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4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20564-2F5D-EA9F-4407-6C620A66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the IT infrastructure look like?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064BDF1-CD46-FC2C-FEEC-31D2D2DBB6FD}"/>
              </a:ext>
            </a:extLst>
          </p:cNvPr>
          <p:cNvSpPr txBox="1"/>
          <p:nvPr/>
        </p:nvSpPr>
        <p:spPr>
          <a:xfrm>
            <a:off x="2973857" y="1806550"/>
            <a:ext cx="319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Communicate efficient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5D31CFB-D1F6-CCD7-47FA-16A35630612A}"/>
              </a:ext>
            </a:extLst>
          </p:cNvPr>
          <p:cNvGrpSpPr/>
          <p:nvPr/>
        </p:nvGrpSpPr>
        <p:grpSpPr>
          <a:xfrm>
            <a:off x="874712" y="4057983"/>
            <a:ext cx="5301367" cy="1980000"/>
            <a:chOff x="6524231" y="1487936"/>
            <a:chExt cx="5301367" cy="198000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57ABD66F-E8B2-DF11-6C32-E4051A1A5F19}"/>
                </a:ext>
              </a:extLst>
            </p:cNvPr>
            <p:cNvGrpSpPr/>
            <p:nvPr/>
          </p:nvGrpSpPr>
          <p:grpSpPr>
            <a:xfrm>
              <a:off x="6524231" y="1487936"/>
              <a:ext cx="5221288" cy="1980000"/>
              <a:chOff x="6524231" y="1487936"/>
              <a:chExt cx="5221288" cy="1980000"/>
            </a:xfrm>
          </p:grpSpPr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28BF452C-EB3B-3C15-3919-130AF106CDE3}"/>
                  </a:ext>
                </a:extLst>
              </p:cNvPr>
              <p:cNvGrpSpPr/>
              <p:nvPr/>
            </p:nvGrpSpPr>
            <p:grpSpPr>
              <a:xfrm>
                <a:off x="7514231" y="1487936"/>
                <a:ext cx="4231288" cy="1980000"/>
                <a:chOff x="1864712" y="1487936"/>
                <a:chExt cx="4231288" cy="1980000"/>
              </a:xfrm>
              <a:noFill/>
            </p:grpSpPr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id="{B132CC2F-D209-0A0D-9CEC-948499CFC05F}"/>
                    </a:ext>
                  </a:extLst>
                </p:cNvPr>
                <p:cNvSpPr/>
                <p:nvPr/>
              </p:nvSpPr>
              <p:spPr>
                <a:xfrm>
                  <a:off x="1864712" y="1487936"/>
                  <a:ext cx="4231288" cy="1980000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00D78D1B-9227-52D5-1C5D-F5CEB0245704}"/>
                    </a:ext>
                  </a:extLst>
                </p:cNvPr>
                <p:cNvSpPr txBox="1"/>
                <p:nvPr/>
              </p:nvSpPr>
              <p:spPr>
                <a:xfrm>
                  <a:off x="3152773" y="2331739"/>
                  <a:ext cx="2204023" cy="107721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Microsoft Office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MATLAB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Origin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Others</a:t>
                  </a:r>
                </a:p>
              </p:txBody>
            </p:sp>
          </p:grp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D74098A4-C1C9-95B9-C671-C685232056EA}"/>
                  </a:ext>
                </a:extLst>
              </p:cNvPr>
              <p:cNvSpPr/>
              <p:nvPr/>
            </p:nvSpPr>
            <p:spPr>
              <a:xfrm>
                <a:off x="6524231" y="1487936"/>
                <a:ext cx="1980000" cy="19800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/>
                  <a:t>Software</a:t>
                </a:r>
              </a:p>
            </p:txBody>
          </p:sp>
        </p:grp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298DFB0-2577-7AF9-144F-6D24EDDA13E1}"/>
                </a:ext>
              </a:extLst>
            </p:cNvPr>
            <p:cNvSpPr txBox="1"/>
            <p:nvPr/>
          </p:nvSpPr>
          <p:spPr>
            <a:xfrm>
              <a:off x="8634400" y="1806550"/>
              <a:ext cx="319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Use helpful tools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4DBDF7A-5236-2552-F233-9F7174A6686C}"/>
              </a:ext>
            </a:extLst>
          </p:cNvPr>
          <p:cNvGrpSpPr/>
          <p:nvPr/>
        </p:nvGrpSpPr>
        <p:grpSpPr>
          <a:xfrm>
            <a:off x="6524231" y="1483686"/>
            <a:ext cx="5290343" cy="1980000"/>
            <a:chOff x="874712" y="3809206"/>
            <a:chExt cx="5290343" cy="1980000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0A603B4-AF36-24D0-8970-DEA9AEC61B3F}"/>
                </a:ext>
              </a:extLst>
            </p:cNvPr>
            <p:cNvGrpSpPr/>
            <p:nvPr/>
          </p:nvGrpSpPr>
          <p:grpSpPr>
            <a:xfrm>
              <a:off x="874712" y="3809206"/>
              <a:ext cx="5221288" cy="1980000"/>
              <a:chOff x="874712" y="3809206"/>
              <a:chExt cx="5221288" cy="1980000"/>
            </a:xfrm>
          </p:grpSpPr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CB2FAFE0-E204-6B29-9D3F-5641A4D5CD55}"/>
                  </a:ext>
                </a:extLst>
              </p:cNvPr>
              <p:cNvGrpSpPr/>
              <p:nvPr/>
            </p:nvGrpSpPr>
            <p:grpSpPr>
              <a:xfrm>
                <a:off x="1864712" y="3809206"/>
                <a:ext cx="4231288" cy="1980000"/>
                <a:chOff x="1864712" y="1487936"/>
                <a:chExt cx="4231288" cy="1980000"/>
              </a:xfrm>
            </p:grpSpPr>
            <p:sp>
              <p:nvSpPr>
                <p:cNvPr id="28" name="Rechteck 27">
                  <a:extLst>
                    <a:ext uri="{FF2B5EF4-FFF2-40B4-BE49-F238E27FC236}">
                      <a16:creationId xmlns:a16="http://schemas.microsoft.com/office/drawing/2014/main" id="{364C65F9-A0F7-E755-EB0A-56E8731BB5DA}"/>
                    </a:ext>
                  </a:extLst>
                </p:cNvPr>
                <p:cNvSpPr/>
                <p:nvPr/>
              </p:nvSpPr>
              <p:spPr>
                <a:xfrm>
                  <a:off x="1864712" y="1487936"/>
                  <a:ext cx="4231288" cy="19800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feld 28">
                  <a:extLst>
                    <a:ext uri="{FF2B5EF4-FFF2-40B4-BE49-F238E27FC236}">
                      <a16:creationId xmlns:a16="http://schemas.microsoft.com/office/drawing/2014/main" id="{DECD5D44-9940-3125-9170-5C915BC253AE}"/>
                    </a:ext>
                  </a:extLst>
                </p:cNvPr>
                <p:cNvSpPr txBox="1"/>
                <p:nvPr/>
              </p:nvSpPr>
              <p:spPr>
                <a:xfrm>
                  <a:off x="3202864" y="2356032"/>
                  <a:ext cx="2893136" cy="10772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err="1">
                      <a:solidFill>
                        <a:schemeClr val="accent1"/>
                      </a:solidFill>
                    </a:rPr>
                    <a:t>Cloudstore</a:t>
                  </a:r>
                  <a:endParaRPr lang="en-US" sz="1600" dirty="0">
                    <a:solidFill>
                      <a:schemeClr val="accent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Home network drive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Group drive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Others</a:t>
                  </a:r>
                </a:p>
              </p:txBody>
            </p:sp>
          </p:grp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EB11BBC9-D400-CCA1-8A00-ECCBB1AE5C8C}"/>
                  </a:ext>
                </a:extLst>
              </p:cNvPr>
              <p:cNvSpPr/>
              <p:nvPr/>
            </p:nvSpPr>
            <p:spPr>
              <a:xfrm>
                <a:off x="874712" y="3809206"/>
                <a:ext cx="1980000" cy="19800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Data storages</a:t>
                </a:r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B158EA1-501D-237A-98B3-26E3EED596A5}"/>
                </a:ext>
              </a:extLst>
            </p:cNvPr>
            <p:cNvSpPr txBox="1"/>
            <p:nvPr/>
          </p:nvSpPr>
          <p:spPr>
            <a:xfrm>
              <a:off x="2973857" y="4130710"/>
              <a:ext cx="319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Organize your data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D0C463F-09E6-2CA2-3CF9-02465755CB59}"/>
              </a:ext>
            </a:extLst>
          </p:cNvPr>
          <p:cNvGrpSpPr/>
          <p:nvPr/>
        </p:nvGrpSpPr>
        <p:grpSpPr>
          <a:xfrm>
            <a:off x="6524231" y="4057983"/>
            <a:ext cx="5301367" cy="1980000"/>
            <a:chOff x="6524231" y="3809206"/>
            <a:chExt cx="5301367" cy="1980000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44E88D8C-FFDB-3585-8FE2-B6DF2C5FC959}"/>
                </a:ext>
              </a:extLst>
            </p:cNvPr>
            <p:cNvSpPr/>
            <p:nvPr/>
          </p:nvSpPr>
          <p:spPr>
            <a:xfrm>
              <a:off x="7514231" y="3809206"/>
              <a:ext cx="4231288" cy="1980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BAEA16B4-157E-F62A-DC1A-F56D402577D0}"/>
                </a:ext>
              </a:extLst>
            </p:cNvPr>
            <p:cNvSpPr txBox="1"/>
            <p:nvPr/>
          </p:nvSpPr>
          <p:spPr>
            <a:xfrm>
              <a:off x="8852383" y="4652433"/>
              <a:ext cx="289313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accent1"/>
                  </a:solidFill>
                </a:rPr>
                <a:t>H</a:t>
              </a:r>
              <a:r>
                <a:rPr lang="en-US" sz="1600" dirty="0">
                  <a:solidFill>
                    <a:schemeClr val="accent1"/>
                  </a:solidFill>
                </a:rPr>
                <a:t>igh </a:t>
              </a:r>
              <a:r>
                <a:rPr lang="en-US" sz="1600" b="1" dirty="0">
                  <a:solidFill>
                    <a:schemeClr val="accent1"/>
                  </a:solidFill>
                </a:rPr>
                <a:t>P</a:t>
              </a:r>
              <a:r>
                <a:rPr lang="en-US" sz="1600" dirty="0">
                  <a:solidFill>
                    <a:schemeClr val="accent1"/>
                  </a:solidFill>
                </a:rPr>
                <a:t>erformance </a:t>
              </a:r>
              <a:r>
                <a:rPr lang="en-US" sz="1600" b="1" dirty="0">
                  <a:solidFill>
                    <a:schemeClr val="accent1"/>
                  </a:solidFill>
                </a:rPr>
                <a:t>C</a:t>
              </a:r>
              <a:r>
                <a:rPr lang="en-US" sz="1600" dirty="0">
                  <a:solidFill>
                    <a:schemeClr val="accent1"/>
                  </a:solidFill>
                </a:rPr>
                <a:t>omputing (HPC)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Remote workstations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Others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53E9F8E4-32AD-2437-0B1E-4AFD33E7F684}"/>
                </a:ext>
              </a:extLst>
            </p:cNvPr>
            <p:cNvSpPr/>
            <p:nvPr/>
          </p:nvSpPr>
          <p:spPr>
            <a:xfrm>
              <a:off x="6524231" y="3809206"/>
              <a:ext cx="1980000" cy="1980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Server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3A432E7-F824-F712-5BAE-36CEDDD11281}"/>
                </a:ext>
              </a:extLst>
            </p:cNvPr>
            <p:cNvSpPr txBox="1"/>
            <p:nvPr/>
          </p:nvSpPr>
          <p:spPr>
            <a:xfrm>
              <a:off x="8634400" y="4089505"/>
              <a:ext cx="319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Use powerful hardware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B9F3361-B994-EC79-B6E8-C4B04C2AB52F}"/>
              </a:ext>
            </a:extLst>
          </p:cNvPr>
          <p:cNvGrpSpPr/>
          <p:nvPr/>
        </p:nvGrpSpPr>
        <p:grpSpPr>
          <a:xfrm>
            <a:off x="874712" y="1487936"/>
            <a:ext cx="5221288" cy="1980000"/>
            <a:chOff x="874712" y="1487936"/>
            <a:chExt cx="5221288" cy="1980000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41B8AF8-3C47-F873-E0AB-29045DB386AF}"/>
                </a:ext>
              </a:extLst>
            </p:cNvPr>
            <p:cNvGrpSpPr/>
            <p:nvPr/>
          </p:nvGrpSpPr>
          <p:grpSpPr>
            <a:xfrm>
              <a:off x="1864712" y="1487936"/>
              <a:ext cx="4231288" cy="1980000"/>
              <a:chOff x="1864712" y="1487936"/>
              <a:chExt cx="4231288" cy="1980000"/>
            </a:xfrm>
          </p:grpSpPr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2969638E-08DB-E3B4-26B5-31415B11BCC7}"/>
                  </a:ext>
                </a:extLst>
              </p:cNvPr>
              <p:cNvGrpSpPr/>
              <p:nvPr/>
            </p:nvGrpSpPr>
            <p:grpSpPr>
              <a:xfrm>
                <a:off x="1864712" y="1487936"/>
                <a:ext cx="4231288" cy="1980000"/>
                <a:chOff x="1864712" y="1487936"/>
                <a:chExt cx="4231288" cy="1980000"/>
              </a:xfrm>
            </p:grpSpPr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4C7E6483-7D4B-042E-8418-C88C55370EDC}"/>
                    </a:ext>
                  </a:extLst>
                </p:cNvPr>
                <p:cNvSpPr/>
                <p:nvPr/>
              </p:nvSpPr>
              <p:spPr>
                <a:xfrm>
                  <a:off x="1864712" y="1487936"/>
                  <a:ext cx="4231288" cy="19800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4D7B9BEC-E709-7E48-4AA5-500323CF3E44}"/>
                    </a:ext>
                  </a:extLst>
                </p:cNvPr>
                <p:cNvSpPr txBox="1"/>
                <p:nvPr/>
              </p:nvSpPr>
              <p:spPr>
                <a:xfrm>
                  <a:off x="3103473" y="2317097"/>
                  <a:ext cx="2816654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Email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Zoom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SharePoint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chemeClr val="accent1"/>
                      </a:solidFill>
                    </a:rPr>
                    <a:t>Others</a:t>
                  </a:r>
                </a:p>
              </p:txBody>
            </p:sp>
          </p:grp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4C8085F-D699-3D1C-3DE6-F01C5B33C62B}"/>
                  </a:ext>
                </a:extLst>
              </p:cNvPr>
              <p:cNvSpPr txBox="1"/>
              <p:nvPr/>
            </p:nvSpPr>
            <p:spPr>
              <a:xfrm>
                <a:off x="5486966" y="2817355"/>
                <a:ext cx="5992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</p:grp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96B66914-718F-F99A-5EF2-990841534C26}"/>
                </a:ext>
              </a:extLst>
            </p:cNvPr>
            <p:cNvSpPr/>
            <p:nvPr/>
          </p:nvSpPr>
          <p:spPr>
            <a:xfrm>
              <a:off x="874712" y="1487936"/>
              <a:ext cx="1980000" cy="1980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Communi</a:t>
              </a:r>
              <a:r>
                <a:rPr lang="en-US" sz="1600" dirty="0"/>
                <a:t>-cation &amp; Collabo-ration</a:t>
              </a: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D8547F57-B875-41EF-EE4E-B1FD4E9326BE}"/>
              </a:ext>
            </a:extLst>
          </p:cNvPr>
          <p:cNvSpPr txBox="1"/>
          <p:nvPr/>
        </p:nvSpPr>
        <p:spPr>
          <a:xfrm>
            <a:off x="11180839" y="2817355"/>
            <a:ext cx="59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E3E1818-8F3B-D86F-EF55-AA45B53D031A}"/>
              </a:ext>
            </a:extLst>
          </p:cNvPr>
          <p:cNvSpPr txBox="1"/>
          <p:nvPr/>
        </p:nvSpPr>
        <p:spPr>
          <a:xfrm>
            <a:off x="5486965" y="5391652"/>
            <a:ext cx="59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589609A-C10A-3370-7E7B-4D43B7B0AD15}"/>
              </a:ext>
            </a:extLst>
          </p:cNvPr>
          <p:cNvSpPr txBox="1"/>
          <p:nvPr/>
        </p:nvSpPr>
        <p:spPr>
          <a:xfrm>
            <a:off x="11177714" y="5352716"/>
            <a:ext cx="59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762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B324B-7B4E-E54C-92CC-98E361A3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Communication and Collaboration – First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ACEED-F9E0-FB07-6EFC-1A9DC1EF9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152000"/>
            <a:ext cx="5393567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Setup your signature according to your 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Zoom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Click „Sign in“ at </a:t>
            </a:r>
            <a:r>
              <a:rPr lang="en-US" dirty="0">
                <a:hlinkClick r:id="rId2"/>
              </a:rPr>
              <a:t>https://tu-dresden.zoom.us/</a:t>
            </a:r>
            <a:endParaRPr lang="en-US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Create your personal link for your own Zoom room </a:t>
            </a:r>
            <a:r>
              <a:rPr lang="en-US" dirty="0">
                <a:hlinkClick r:id="rId3"/>
              </a:rPr>
              <a:t>https://tu-dresden.zoom.us/my/</a:t>
            </a:r>
            <a:r>
              <a:rPr lang="en-US" i="1" dirty="0">
                <a:hlinkClick r:id="rId3"/>
              </a:rPr>
              <a:t>Your_Name</a:t>
            </a:r>
            <a:br>
              <a:rPr lang="en-US" i="1" dirty="0"/>
            </a:br>
            <a:r>
              <a:rPr lang="en-US" i="1" dirty="0"/>
              <a:t>(Left menu on „Meetings“ </a:t>
            </a:r>
            <a:r>
              <a:rPr lang="en-US" i="1" dirty="0">
                <a:sym typeface="Wingdings" panose="05000000000000000000" pitchFamily="2" charset="2"/>
              </a:rPr>
              <a:t> „Private room“)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You can sign in with your ZIH-Login if you click on</a:t>
            </a:r>
            <a:r>
              <a:rPr lang="en-US" i="1" dirty="0">
                <a:sym typeface="Wingdings" panose="05000000000000000000" pitchFamily="2" charset="2"/>
              </a:rPr>
              <a:t> SSO </a:t>
            </a:r>
            <a:r>
              <a:rPr lang="en-US" dirty="0">
                <a:sym typeface="Wingdings" panose="05000000000000000000" pitchFamily="2" charset="2"/>
              </a:rPr>
              <a:t>and type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i="1" dirty="0" err="1">
                <a:sym typeface="Wingdings" panose="05000000000000000000" pitchFamily="2" charset="2"/>
              </a:rPr>
              <a:t>tu-dresden</a:t>
            </a:r>
            <a:r>
              <a:rPr lang="en-US" dirty="0">
                <a:sym typeface="Wingdings" panose="05000000000000000000" pitchFamily="2" charset="2"/>
              </a:rPr>
              <a:t> in the appeared text field</a:t>
            </a:r>
            <a:endParaRPr lang="en-US" i="1" dirty="0">
              <a:sym typeface="Wingdings" panose="05000000000000000000" pitchFamily="2" charset="2"/>
            </a:endParaRP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276098-186E-447D-8096-6ED05E572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713" y="1606534"/>
            <a:ext cx="5014194" cy="37672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421A08B-F2DA-030A-E334-C357777AD164}"/>
              </a:ext>
            </a:extLst>
          </p:cNvPr>
          <p:cNvSpPr/>
          <p:nvPr/>
        </p:nvSpPr>
        <p:spPr>
          <a:xfrm>
            <a:off x="7851912" y="4094921"/>
            <a:ext cx="720000" cy="72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E68B9EB7-2E9C-EFE0-C445-A249DE973B2C}"/>
              </a:ext>
            </a:extLst>
          </p:cNvPr>
          <p:cNvCxnSpPr/>
          <p:nvPr/>
        </p:nvCxnSpPr>
        <p:spPr>
          <a:xfrm>
            <a:off x="6096000" y="4234070"/>
            <a:ext cx="1616765" cy="165652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4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Data storages – First Steps</a:t>
            </a:r>
            <a:endParaRPr lang="de-DE" noProof="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86" y="1067991"/>
            <a:ext cx="8527428" cy="4797532"/>
          </a:xfr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C5454ABA-8222-9D4F-9154-7272EE5AD6EF}"/>
              </a:ext>
            </a:extLst>
          </p:cNvPr>
          <p:cNvSpPr txBox="1"/>
          <p:nvPr/>
        </p:nvSpPr>
        <p:spPr>
          <a:xfrm>
            <a:off x="5419654" y="3195044"/>
            <a:ext cx="1933666" cy="584775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Research Group data</a:t>
            </a:r>
          </a:p>
        </p:txBody>
      </p:sp>
      <p:sp>
        <p:nvSpPr>
          <p:cNvPr id="18" name="Ellipse 17"/>
          <p:cNvSpPr/>
          <p:nvPr/>
        </p:nvSpPr>
        <p:spPr>
          <a:xfrm>
            <a:off x="5427546" y="1494482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Group drive</a:t>
            </a:r>
          </a:p>
        </p:txBody>
      </p:sp>
      <p:sp>
        <p:nvSpPr>
          <p:cNvPr id="19" name="Ellipse 18"/>
          <p:cNvSpPr/>
          <p:nvPr/>
        </p:nvSpPr>
        <p:spPr>
          <a:xfrm>
            <a:off x="3020308" y="1529076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Home drive</a:t>
            </a:r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C3C60E58-470B-465F-8FBC-974FC806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6160" y="3636907"/>
            <a:ext cx="824930" cy="824930"/>
          </a:xfrm>
          <a:prstGeom prst="rect">
            <a:avLst/>
          </a:prstGeom>
        </p:spPr>
      </p:pic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7F942437-9EED-4205-BFC8-3C297C34CF45}"/>
              </a:ext>
            </a:extLst>
          </p:cNvPr>
          <p:cNvCxnSpPr>
            <a:cxnSpLocks/>
          </p:cNvCxnSpPr>
          <p:nvPr/>
        </p:nvCxnSpPr>
        <p:spPr>
          <a:xfrm flipH="1">
            <a:off x="6397939" y="2687935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086803-CAE6-47DC-A256-9434C55F30E0}"/>
              </a:ext>
            </a:extLst>
          </p:cNvPr>
          <p:cNvGrpSpPr/>
          <p:nvPr/>
        </p:nvGrpSpPr>
        <p:grpSpPr>
          <a:xfrm>
            <a:off x="4258733" y="3856008"/>
            <a:ext cx="4567768" cy="1151399"/>
            <a:chOff x="4305299" y="3833878"/>
            <a:chExt cx="4567768" cy="1151399"/>
          </a:xfrm>
        </p:grpSpPr>
        <p:cxnSp>
          <p:nvCxnSpPr>
            <p:cNvPr id="31" name="Straight Arrow Connector 16">
              <a:extLst>
                <a:ext uri="{FF2B5EF4-FFF2-40B4-BE49-F238E27FC236}">
                  <a16:creationId xmlns:a16="http://schemas.microsoft.com/office/drawing/2014/main" id="{D7363F3C-C981-4657-95F0-A7CC12605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299" y="4964405"/>
              <a:ext cx="4567768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40663E11-791C-4EBC-B199-2C92F72B1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4505" y="3833878"/>
              <a:ext cx="1" cy="1151399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llipse 17">
            <a:extLst>
              <a:ext uri="{FF2B5EF4-FFF2-40B4-BE49-F238E27FC236}">
                <a16:creationId xmlns:a16="http://schemas.microsoft.com/office/drawing/2014/main" id="{E79FEDC4-BC4C-4132-91FD-9689D343802D}"/>
              </a:ext>
            </a:extLst>
          </p:cNvPr>
          <p:cNvSpPr/>
          <p:nvPr/>
        </p:nvSpPr>
        <p:spPr>
          <a:xfrm>
            <a:off x="7834785" y="1504410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Cloudstore</a:t>
            </a:r>
            <a:r>
              <a:rPr lang="en-US" sz="1600" b="1" dirty="0"/>
              <a:t> of TU Dresden</a:t>
            </a:r>
          </a:p>
        </p:txBody>
      </p:sp>
      <p:pic>
        <p:nvPicPr>
          <p:cNvPr id="53" name="Graphic 52" descr="Computer with solid fill">
            <a:extLst>
              <a:ext uri="{FF2B5EF4-FFF2-40B4-BE49-F238E27FC236}">
                <a16:creationId xmlns:a16="http://schemas.microsoft.com/office/drawing/2014/main" id="{78298B6E-87F6-4DC9-9375-448F9996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5369" y="4602356"/>
            <a:ext cx="687808" cy="68780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B5B36A5-01F4-11DD-779E-54A1C387971E}"/>
              </a:ext>
            </a:extLst>
          </p:cNvPr>
          <p:cNvSpPr txBox="1"/>
          <p:nvPr/>
        </p:nvSpPr>
        <p:spPr>
          <a:xfrm>
            <a:off x="1742428" y="5910629"/>
            <a:ext cx="10515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noProof="0" dirty="0"/>
              <a:t>https://media-exp1.licdn.com/dms/image/C4D1BAQGhuHkHrK9Otw/company-background_10000/0?e=2159024400&amp;v=beta&amp;t=1cL7tUnH5XYVw6DOfbIjkskihQl2pmXPHu1d7SLXnzs</a:t>
            </a:r>
          </a:p>
          <a:p>
            <a:endParaRPr lang="de-DE" sz="800" dirty="0"/>
          </a:p>
        </p:txBody>
      </p:sp>
      <p:pic>
        <p:nvPicPr>
          <p:cNvPr id="6" name="Grafik 5" descr="Zielgruppe mit einfarbiger Füllung">
            <a:extLst>
              <a:ext uri="{FF2B5EF4-FFF2-40B4-BE49-F238E27FC236}">
                <a16:creationId xmlns:a16="http://schemas.microsoft.com/office/drawing/2014/main" id="{84EB5201-94A2-6B19-6417-3A7097C8B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48308" y="3833312"/>
            <a:ext cx="914400" cy="914400"/>
          </a:xfrm>
          <a:prstGeom prst="rect">
            <a:avLst/>
          </a:prstGeom>
        </p:spPr>
      </p:pic>
      <p:pic>
        <p:nvPicPr>
          <p:cNvPr id="8" name="Grafik 7" descr="Freigeben mit einfarbiger Füllung">
            <a:extLst>
              <a:ext uri="{FF2B5EF4-FFF2-40B4-BE49-F238E27FC236}">
                <a16:creationId xmlns:a16="http://schemas.microsoft.com/office/drawing/2014/main" id="{C100405F-CB60-A239-59F3-9DB395DB9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96441" y="3347613"/>
            <a:ext cx="1403518" cy="1403518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37CCB381-055F-6B0E-4B16-1B3AA8A86D7E}"/>
              </a:ext>
            </a:extLst>
          </p:cNvPr>
          <p:cNvSpPr txBox="1"/>
          <p:nvPr/>
        </p:nvSpPr>
        <p:spPr>
          <a:xfrm>
            <a:off x="2946640" y="3212136"/>
            <a:ext cx="1933666" cy="33855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Your data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EA7CF2F-D720-98A0-B8F9-25DCBEC29BFD}"/>
              </a:ext>
            </a:extLst>
          </p:cNvPr>
          <p:cNvSpPr txBox="1"/>
          <p:nvPr/>
        </p:nvSpPr>
        <p:spPr>
          <a:xfrm>
            <a:off x="7892668" y="3195044"/>
            <a:ext cx="1933666" cy="33855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Share data</a:t>
            </a:r>
          </a:p>
        </p:txBody>
      </p:sp>
      <p:cxnSp>
        <p:nvCxnSpPr>
          <p:cNvPr id="12" name="Straight Arrow Connector 16">
            <a:extLst>
              <a:ext uri="{FF2B5EF4-FFF2-40B4-BE49-F238E27FC236}">
                <a16:creationId xmlns:a16="http://schemas.microsoft.com/office/drawing/2014/main" id="{153E4D3D-9392-CF42-7617-E7F2378DCC51}"/>
              </a:ext>
            </a:extLst>
          </p:cNvPr>
          <p:cNvCxnSpPr>
            <a:cxnSpLocks/>
          </p:cNvCxnSpPr>
          <p:nvPr/>
        </p:nvCxnSpPr>
        <p:spPr>
          <a:xfrm flipH="1" flipV="1">
            <a:off x="3987281" y="3607941"/>
            <a:ext cx="6520" cy="1044000"/>
          </a:xfrm>
          <a:prstGeom prst="straightConnector1">
            <a:avLst/>
          </a:prstGeom>
          <a:ln w="5715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6">
            <a:extLst>
              <a:ext uri="{FF2B5EF4-FFF2-40B4-BE49-F238E27FC236}">
                <a16:creationId xmlns:a16="http://schemas.microsoft.com/office/drawing/2014/main" id="{2E1836A6-E562-9B0B-4735-450685E49F4C}"/>
              </a:ext>
            </a:extLst>
          </p:cNvPr>
          <p:cNvCxnSpPr>
            <a:cxnSpLocks/>
          </p:cNvCxnSpPr>
          <p:nvPr/>
        </p:nvCxnSpPr>
        <p:spPr>
          <a:xfrm flipH="1">
            <a:off x="3993801" y="2720830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6">
            <a:extLst>
              <a:ext uri="{FF2B5EF4-FFF2-40B4-BE49-F238E27FC236}">
                <a16:creationId xmlns:a16="http://schemas.microsoft.com/office/drawing/2014/main" id="{BD52418F-DB3E-F6C6-5829-AF5F4819BF62}"/>
              </a:ext>
            </a:extLst>
          </p:cNvPr>
          <p:cNvCxnSpPr>
            <a:cxnSpLocks/>
          </p:cNvCxnSpPr>
          <p:nvPr/>
        </p:nvCxnSpPr>
        <p:spPr>
          <a:xfrm flipH="1" flipV="1">
            <a:off x="8819981" y="3603234"/>
            <a:ext cx="6520" cy="1412781"/>
          </a:xfrm>
          <a:prstGeom prst="straightConnector1">
            <a:avLst/>
          </a:prstGeom>
          <a:ln w="57150">
            <a:solidFill>
              <a:schemeClr val="accent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6">
            <a:extLst>
              <a:ext uri="{FF2B5EF4-FFF2-40B4-BE49-F238E27FC236}">
                <a16:creationId xmlns:a16="http://schemas.microsoft.com/office/drawing/2014/main" id="{9CD3A087-30C1-9977-5BDF-7A84157A905D}"/>
              </a:ext>
            </a:extLst>
          </p:cNvPr>
          <p:cNvCxnSpPr>
            <a:cxnSpLocks/>
          </p:cNvCxnSpPr>
          <p:nvPr/>
        </p:nvCxnSpPr>
        <p:spPr>
          <a:xfrm flipH="1">
            <a:off x="8826501" y="2687935"/>
            <a:ext cx="1" cy="42920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B567815-4A7F-85D6-160D-F1AB553E9815}"/>
              </a:ext>
            </a:extLst>
          </p:cNvPr>
          <p:cNvSpPr txBox="1"/>
          <p:nvPr/>
        </p:nvSpPr>
        <p:spPr>
          <a:xfrm>
            <a:off x="2073437" y="5140879"/>
            <a:ext cx="347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Non-backed up data</a:t>
            </a:r>
          </a:p>
        </p:txBody>
      </p:sp>
    </p:spTree>
    <p:extLst>
      <p:ext uri="{BB962C8B-B14F-4D97-AF65-F5344CB8AC3E}">
        <p14:creationId xmlns:p14="http://schemas.microsoft.com/office/powerpoint/2010/main" val="213265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415480-8934-CB8D-44CC-C37103829F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Cloudstore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https://cloudstore.zih.tu-dresden.de/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You can upload, download and share Data with internal and external people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App</a:t>
            </a:r>
            <a:r>
              <a:rPr lang="en-US" sz="1400" dirty="0"/>
              <a:t> for Windows, Mac, iOS and Android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No Backups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Home network drive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For </a:t>
            </a:r>
            <a:r>
              <a:rPr lang="en-US" sz="1400" b="1" dirty="0"/>
              <a:t>your data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Automatically Backups and Snapshots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Group network drives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For </a:t>
            </a:r>
            <a:r>
              <a:rPr lang="en-US" sz="1400" b="1" dirty="0"/>
              <a:t>many</a:t>
            </a:r>
            <a:r>
              <a:rPr lang="en-US" sz="1400" dirty="0"/>
              <a:t> and </a:t>
            </a:r>
            <a:r>
              <a:rPr lang="en-US" sz="1400" b="1" dirty="0"/>
              <a:t>large raw research data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For </a:t>
            </a:r>
            <a:r>
              <a:rPr lang="en-US" sz="1400" b="1" dirty="0"/>
              <a:t>project</a:t>
            </a:r>
            <a:r>
              <a:rPr lang="en-US" sz="1400" dirty="0"/>
              <a:t> and </a:t>
            </a:r>
            <a:r>
              <a:rPr lang="en-US" sz="1400" b="1" dirty="0"/>
              <a:t>group</a:t>
            </a:r>
            <a:r>
              <a:rPr lang="en-US" sz="1400" dirty="0"/>
              <a:t> data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Automatically Backups and Snapshots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B42D8-ADBA-3D57-9383-06BA7219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Data storages – First Steps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FBF48AA-A205-2FB0-58BA-C3215D7C057C}"/>
              </a:ext>
            </a:extLst>
          </p:cNvPr>
          <p:cNvSpPr/>
          <p:nvPr/>
        </p:nvSpPr>
        <p:spPr>
          <a:xfrm>
            <a:off x="6911418" y="4068072"/>
            <a:ext cx="4543981" cy="127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2000" lvl="2"/>
            <a:r>
              <a:rPr lang="en-US" sz="1600"/>
              <a:t>Short and simple manual at</a:t>
            </a:r>
          </a:p>
          <a:p>
            <a:pPr marL="252000" lvl="2"/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https://nano.tu-dresden.de/shared/14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642308FE-7F65-11E8-D393-5D29172A8BBE}"/>
              </a:ext>
            </a:extLst>
          </p:cNvPr>
          <p:cNvSpPr/>
          <p:nvPr/>
        </p:nvSpPr>
        <p:spPr>
          <a:xfrm rot="19682007">
            <a:off x="4059055" y="3189066"/>
            <a:ext cx="2902226" cy="2703444"/>
          </a:xfrm>
          <a:prstGeom prst="arc">
            <a:avLst/>
          </a:prstGeom>
          <a:ln w="47625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ogen 5">
            <a:extLst>
              <a:ext uri="{FF2B5EF4-FFF2-40B4-BE49-F238E27FC236}">
                <a16:creationId xmlns:a16="http://schemas.microsoft.com/office/drawing/2014/main" id="{12FBC7DA-B82B-E0E3-82D6-7652C4B15286}"/>
              </a:ext>
            </a:extLst>
          </p:cNvPr>
          <p:cNvSpPr/>
          <p:nvPr/>
        </p:nvSpPr>
        <p:spPr>
          <a:xfrm rot="7570156">
            <a:off x="4197279" y="3390047"/>
            <a:ext cx="2902226" cy="2703444"/>
          </a:xfrm>
          <a:prstGeom prst="arc">
            <a:avLst/>
          </a:prstGeom>
          <a:ln w="47625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Logo enthält.&#10;&#10;Automatisch generierte Beschreibung">
            <a:extLst>
              <a:ext uri="{FF2B5EF4-FFF2-40B4-BE49-F238E27FC236}">
                <a16:creationId xmlns:a16="http://schemas.microsoft.com/office/drawing/2014/main" id="{A4EC924B-7FE5-9A0A-7A71-8E1DE12A2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04" y="1030288"/>
            <a:ext cx="1874184" cy="132949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D5201A0-9253-6CF2-F27A-6807955C42C6}"/>
              </a:ext>
            </a:extLst>
          </p:cNvPr>
          <p:cNvSpPr txBox="1"/>
          <p:nvPr/>
        </p:nvSpPr>
        <p:spPr>
          <a:xfrm>
            <a:off x="10434539" y="5894744"/>
            <a:ext cx="15561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 https://de.wikipedia.org/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1AE62E4-C8CE-DB6A-740F-109D03B5BDE9}"/>
              </a:ext>
            </a:extLst>
          </p:cNvPr>
          <p:cNvSpPr txBox="1"/>
          <p:nvPr/>
        </p:nvSpPr>
        <p:spPr>
          <a:xfrm>
            <a:off x="10918846" y="2306959"/>
            <a:ext cx="3984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84791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62D3F-8FA7-0AA5-F6FD-8944ECBB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Software – First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69A8D2-72DD-0475-E4B7-D35238C0A7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2" y="1152000"/>
            <a:ext cx="10172734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Mandatory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Install Sophos anti virus</a:t>
            </a:r>
            <a:br>
              <a:rPr lang="en-US" sz="1400" b="1" dirty="0"/>
            </a:br>
            <a:r>
              <a:rPr lang="en-US" sz="1400" dirty="0">
                <a:hlinkClick r:id="rId2"/>
              </a:rPr>
              <a:t>https://tu-dresden.de/zih/dienste/service-katalog/arbeitsumgebung/dir_software/softwareliste/virenschutz/sophos/index/?set_language=en</a:t>
            </a:r>
            <a:br>
              <a:rPr lang="en-US" sz="1400" dirty="0"/>
            </a:br>
            <a:r>
              <a:rPr lang="en-US" sz="1400" dirty="0"/>
              <a:t>(as Windows user you can also download </a:t>
            </a:r>
            <a:r>
              <a:rPr lang="en-US" sz="1400" i="1" dirty="0"/>
              <a:t>Endpoint Security and Control</a:t>
            </a:r>
            <a:r>
              <a:rPr lang="en-US" sz="1400" dirty="0"/>
              <a:t>)</a:t>
            </a: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Microsoft Office 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b="0" dirty="0"/>
              <a:t>is already installed on your PC/Laptop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b="0" dirty="0"/>
              <a:t>Microsoft Office 365 is also available for your own PC/Laptop</a:t>
            </a:r>
          </a:p>
          <a:p>
            <a:pPr marL="537750" lvl="3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3" indent="0">
              <a:buNone/>
            </a:pPr>
            <a:r>
              <a:rPr lang="en-US" sz="1400" dirty="0"/>
              <a:t>	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For employees: </a:t>
            </a:r>
            <a:r>
              <a:rPr lang="en-US" sz="1400" b="0" dirty="0">
                <a:hlinkClick r:id="rId3"/>
              </a:rPr>
              <a:t>https://selfservice.tu-dresden.de/services/software-licenses/microsoft-365/</a:t>
            </a:r>
            <a:endParaRPr lang="en-US" sz="1400" b="0" dirty="0"/>
          </a:p>
          <a:p>
            <a:pPr lvl="2" indent="0">
              <a:buNone/>
            </a:pPr>
            <a:r>
              <a:rPr lang="en-US" sz="1400" dirty="0"/>
              <a:t>	</a:t>
            </a: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sz="1400" dirty="0"/>
              <a:t>For students: </a:t>
            </a:r>
            <a:r>
              <a:rPr lang="en-US" sz="1400" dirty="0">
                <a:hlinkClick r:id="rId4"/>
              </a:rPr>
              <a:t>https://campussachsen.tu-dresden.de/</a:t>
            </a:r>
            <a:endParaRPr lang="en-US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Origin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b="0" dirty="0"/>
              <a:t>License of chair available </a:t>
            </a:r>
            <a:r>
              <a:rPr lang="en-US" sz="1400" b="0" dirty="0">
                <a:sym typeface="Wingdings" panose="05000000000000000000" pitchFamily="2" charset="2"/>
              </a:rPr>
              <a:t> please contact me ( </a:t>
            </a:r>
            <a:r>
              <a:rPr lang="en-US" sz="1400" b="0" dirty="0">
                <a:sym typeface="Wingdings" panose="05000000000000000000" pitchFamily="2" charset="2"/>
                <a:hlinkClick r:id="rId5"/>
              </a:rPr>
              <a:t>steffen.kampmann@tu-dresden.de</a:t>
            </a:r>
            <a:r>
              <a:rPr lang="en-US" sz="1400" b="0" dirty="0">
                <a:sym typeface="Wingdings" panose="05000000000000000000" pitchFamily="2" charset="2"/>
              </a:rPr>
              <a:t> )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b="0" dirty="0"/>
              <a:t>For students at own PC:</a:t>
            </a:r>
            <a:br>
              <a:rPr lang="en-US" sz="1400" b="0" dirty="0"/>
            </a:br>
            <a:r>
              <a:rPr lang="en-US" sz="1400" b="0" dirty="0">
                <a:hlinkClick r:id="rId6"/>
              </a:rPr>
              <a:t>https://tu-dresden.de/zih/dienste/service-katalog/arbeitsumgebung/dir_software/softwareliste/origin/index</a:t>
            </a:r>
            <a:endParaRPr lang="en-US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Software list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>
                <a:hlinkClick r:id="rId7"/>
              </a:rPr>
              <a:t>https://tu-dresden.de/zih/dienste/service-katalog/arbeitsumgebung/dir_software/softwareliste</a:t>
            </a:r>
            <a:endParaRPr lang="en-US" sz="1400" dirty="0"/>
          </a:p>
          <a:p>
            <a:pPr marL="5377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937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5DF3-5F71-0CC0-2202-E5FAEFBF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Software – First 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3D66E1-8508-B7F3-4944-A7E6DDE02F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Prohibited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TeamViewer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External cloud services </a:t>
            </a:r>
            <a:r>
              <a:rPr lang="en-US" b="0" dirty="0"/>
              <a:t>like Dropbox, Google Drive, OneDrive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Cracked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Software with illegal license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only install software from trustworthy sources</a:t>
            </a:r>
          </a:p>
          <a:p>
            <a:pPr marL="537750" lvl="2" indent="-285750">
              <a:buFont typeface="Arial" panose="020B0604020202020204" pitchFamily="34" charset="0"/>
              <a:buChar char="•"/>
            </a:pPr>
            <a:r>
              <a:rPr lang="en-US" dirty="0"/>
              <a:t>E. g. </a:t>
            </a:r>
            <a:r>
              <a:rPr lang="en-US" dirty="0">
                <a:hlinkClick r:id="rId2"/>
              </a:rPr>
              <a:t>https://www.heise.de/download/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958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Breitbild</PresentationFormat>
  <Paragraphs>165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Open Sans</vt:lpstr>
      <vt:lpstr>Symbol</vt:lpstr>
      <vt:lpstr>Wingdings</vt:lpstr>
      <vt:lpstr>TUD_2018_16zu9</vt:lpstr>
      <vt:lpstr>PMN IT Instructions</vt:lpstr>
      <vt:lpstr>General Information</vt:lpstr>
      <vt:lpstr>Which information do we have and need?</vt:lpstr>
      <vt:lpstr>What does the IT infrastructure look like?</vt:lpstr>
      <vt:lpstr>1. Communication and Collaboration – First Steps</vt:lpstr>
      <vt:lpstr>2. Data storages – First Steps</vt:lpstr>
      <vt:lpstr>2. Data storages – First Steps</vt:lpstr>
      <vt:lpstr>3. Software – First Steps</vt:lpstr>
      <vt:lpstr>3. Software – First Steps</vt:lpstr>
      <vt:lpstr>4. Server – First Steps</vt:lpstr>
      <vt:lpstr>Stay connected with TU Dresden</vt:lpstr>
      <vt:lpstr>Publishing and Sharing of Documents</vt:lpstr>
      <vt:lpstr>Website of our Chair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Steffen Kampmann</dc:creator>
  <cp:lastModifiedBy>Kampmann, Steffen</cp:lastModifiedBy>
  <cp:revision>116</cp:revision>
  <dcterms:created xsi:type="dcterms:W3CDTF">2023-03-09T12:02:13Z</dcterms:created>
  <dcterms:modified xsi:type="dcterms:W3CDTF">2023-04-13T12:03:40Z</dcterms:modified>
</cp:coreProperties>
</file>