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1" r:id="rId3"/>
    <p:sldId id="298" r:id="rId4"/>
    <p:sldId id="300" r:id="rId5"/>
    <p:sldId id="301" r:id="rId6"/>
    <p:sldId id="299" r:id="rId7"/>
    <p:sldId id="302" r:id="rId8"/>
    <p:sldId id="303" r:id="rId9"/>
    <p:sldId id="304" r:id="rId10"/>
    <p:sldId id="305" r:id="rId11"/>
    <p:sldId id="29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291"/>
            <p14:sldId id="298"/>
            <p14:sldId id="300"/>
            <p14:sldId id="301"/>
            <p14:sldId id="299"/>
            <p14:sldId id="302"/>
            <p14:sldId id="303"/>
            <p14:sldId id="304"/>
            <p14:sldId id="305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00"/>
    <a:srgbClr val="13A983"/>
    <a:srgbClr val="009BA4"/>
    <a:srgbClr val="93C356"/>
    <a:srgbClr val="BCCF02"/>
    <a:srgbClr val="28618C"/>
    <a:srgbClr val="539DC5"/>
    <a:srgbClr val="02ACA8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7538" autoAdjust="0"/>
  </p:normalViewPr>
  <p:slideViewPr>
    <p:cSldViewPr snapToGrid="0" snapToObjects="1">
      <p:cViewPr>
        <p:scale>
          <a:sx n="150" d="100"/>
          <a:sy n="150" d="100"/>
        </p:scale>
        <p:origin x="324" y="4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14.01.2023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br>
              <a:rPr lang="de-DE" dirty="0"/>
            </a:br>
            <a:r>
              <a:rPr lang="de-DE" dirty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Struktureinheit  der TU Dresden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31" y="328249"/>
            <a:ext cx="1218534" cy="55458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/>
              <a:t>Titelmasterformat durch Klicken bearbeiten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5195887" cy="43449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50" y="1484315"/>
            <a:ext cx="5187950" cy="434498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Überschrift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Textebene (16pt)</a:t>
            </a:r>
          </a:p>
          <a:p>
            <a:pPr lvl="1"/>
            <a:r>
              <a:rPr lang="de-DE" dirty="0"/>
              <a:t>Zweite Textebene für Aufzählungen</a:t>
            </a:r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Zwischenseite</a:t>
            </a:r>
          </a:p>
          <a:p>
            <a:pPr lvl="6"/>
            <a:r>
              <a:rPr lang="de-DE" dirty="0"/>
              <a:t>Für den nächsten Präsentationsabschnitt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955" y="6336430"/>
            <a:ext cx="770373" cy="35061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74" y="6330360"/>
            <a:ext cx="1291252" cy="3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grp08.zih.tu-dresden.de\pmnnano" TargetMode="External"/><Relationship Id="rId2" Type="http://schemas.openxmlformats.org/officeDocument/2006/relationships/hyperlink" Target="file:///\\vs-grp02.zih.tu-dresden.de\pman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file:///\\vs-grp08.zih.tu-dresden.de\pmnnst" TargetMode="External"/><Relationship Id="rId4" Type="http://schemas.openxmlformats.org/officeDocument/2006/relationships/hyperlink" Target="file:///\\vs-sec-smb3.zih.tu-dresden.de\pmne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Introduction to the use of network drives in the TU network </a:t>
            </a:r>
            <a:r>
              <a:rPr lang="de-DE" noProof="0" dirty="0"/>
              <a:t>2022-2023</a:t>
            </a:r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endParaRPr lang="de-DE" baseline="30000" noProof="0" dirty="0"/>
          </a:p>
          <a:p>
            <a:r>
              <a:rPr lang="de-DE" baseline="30000" noProof="0" dirty="0"/>
              <a:t>Dipl.-Ing. Steffen Kampmann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noProof="0" dirty="0"/>
              <a:t>Institute </a:t>
            </a:r>
            <a:r>
              <a:rPr lang="de-DE" noProof="0" dirty="0" err="1"/>
              <a:t>of</a:t>
            </a:r>
            <a:r>
              <a:rPr lang="de-DE" noProof="0" dirty="0"/>
              <a:t> Materials Science - Chair </a:t>
            </a:r>
            <a:r>
              <a:rPr lang="de-DE" noProof="0" dirty="0" err="1"/>
              <a:t>of</a:t>
            </a:r>
            <a:r>
              <a:rPr lang="de-DE" noProof="0" dirty="0"/>
              <a:t> Materials Science and Nanotechnology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Home &amp; Group Drives from ZIH</a:t>
            </a:r>
            <a:endParaRPr lang="de-DE" b="0" noProof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74" y="444857"/>
            <a:ext cx="1537750" cy="40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F2ED-7142-463C-8D5D-727EC83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file access controlled?</a:t>
            </a:r>
            <a:endParaRPr lang="en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6D97CE-83DE-4A8E-BD1A-8EADF73BFC49}"/>
              </a:ext>
            </a:extLst>
          </p:cNvPr>
          <p:cNvGrpSpPr/>
          <p:nvPr/>
        </p:nvGrpSpPr>
        <p:grpSpPr>
          <a:xfrm>
            <a:off x="813752" y="1421562"/>
            <a:ext cx="10109198" cy="4604156"/>
            <a:chOff x="813752" y="1421562"/>
            <a:chExt cx="10109198" cy="46041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E429DF-BEE5-4FA2-887C-C62A5DF3C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752" y="1421562"/>
              <a:ext cx="10109198" cy="46041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09418-D070-448C-BD65-63828EB733F0}"/>
                </a:ext>
              </a:extLst>
            </p:cNvPr>
            <p:cNvSpPr/>
            <p:nvPr/>
          </p:nvSpPr>
          <p:spPr>
            <a:xfrm>
              <a:off x="2987040" y="4688840"/>
              <a:ext cx="508000" cy="68421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FE631B-D57D-43C3-AB80-DCBB8EB861A9}"/>
              </a:ext>
            </a:extLst>
          </p:cNvPr>
          <p:cNvSpPr txBox="1"/>
          <p:nvPr/>
        </p:nvSpPr>
        <p:spPr>
          <a:xfrm>
            <a:off x="736601" y="1030288"/>
            <a:ext cx="610108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dirty="0"/>
              <a:t>https://idm-tools.tu-dresden.de/</a:t>
            </a:r>
          </a:p>
        </p:txBody>
      </p:sp>
    </p:spTree>
    <p:extLst>
      <p:ext uri="{BB962C8B-B14F-4D97-AF65-F5344CB8AC3E}">
        <p14:creationId xmlns:p14="http://schemas.microsoft.com/office/powerpoint/2010/main" val="165879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Literatur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1200" noProof="0" dirty="0"/>
              <a:t>[1]	https://media-exp1.licdn.com/dms/image/C4D1BAQGhuHkHrK9Otw/company-	background_10000/0?e=2159024400&amp;v=</a:t>
            </a:r>
            <a:r>
              <a:rPr lang="de-DE" sz="1200" noProof="0" dirty="0" err="1"/>
              <a:t>beta&amp;t</a:t>
            </a:r>
            <a:r>
              <a:rPr lang="de-DE" sz="1200" noProof="0" dirty="0"/>
              <a:t>=1cL7tUnH5XYVw6DOfbIjkskihQl2pmXPHu1d7SLXnzs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6673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/>
              <a:t>Which</a:t>
            </a:r>
            <a:r>
              <a:rPr lang="de-DE" noProof="0" dirty="0"/>
              <a:t> </a:t>
            </a:r>
            <a:r>
              <a:rPr lang="de-DE" noProof="0" dirty="0" err="1"/>
              <a:t>kind</a:t>
            </a:r>
            <a:r>
              <a:rPr lang="de-DE" noProof="0" dirty="0"/>
              <a:t> </a:t>
            </a:r>
            <a:r>
              <a:rPr lang="de-DE" noProof="0" dirty="0" err="1"/>
              <a:t>of</a:t>
            </a:r>
            <a:r>
              <a:rPr lang="de-DE" noProof="0" dirty="0"/>
              <a:t> </a:t>
            </a:r>
            <a:r>
              <a:rPr lang="de-DE" noProof="0" dirty="0" err="1"/>
              <a:t>data</a:t>
            </a:r>
            <a:r>
              <a:rPr lang="de-DE" noProof="0" dirty="0"/>
              <a:t> </a:t>
            </a:r>
            <a:r>
              <a:rPr lang="de-DE" noProof="0" dirty="0" err="1"/>
              <a:t>storages</a:t>
            </a:r>
            <a:r>
              <a:rPr lang="de-DE" noProof="0" dirty="0"/>
              <a:t> </a:t>
            </a:r>
            <a:r>
              <a:rPr lang="de-DE" noProof="0" dirty="0" err="1"/>
              <a:t>exists</a:t>
            </a:r>
            <a:r>
              <a:rPr lang="de-DE" noProof="0" dirty="0"/>
              <a:t>?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531" y="1341745"/>
            <a:ext cx="7723048" cy="4344987"/>
          </a:xfr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C5454ABA-8222-9D4F-9154-7272EE5AD6EF}"/>
              </a:ext>
            </a:extLst>
          </p:cNvPr>
          <p:cNvSpPr txBox="1"/>
          <p:nvPr/>
        </p:nvSpPr>
        <p:spPr>
          <a:xfrm>
            <a:off x="5380067" y="3220297"/>
            <a:ext cx="1933666" cy="338554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Research Group</a:t>
            </a:r>
          </a:p>
        </p:txBody>
      </p:sp>
      <p:cxnSp>
        <p:nvCxnSpPr>
          <p:cNvPr id="13" name="Straight Arrow Connector 16">
            <a:extLst>
              <a:ext uri="{FF2B5EF4-FFF2-40B4-BE49-F238E27FC236}">
                <a16:creationId xmlns:a16="http://schemas.microsoft.com/office/drawing/2014/main" id="{3C7BFFC6-6E09-C34E-8AA8-4ADC820813AD}"/>
              </a:ext>
            </a:extLst>
          </p:cNvPr>
          <p:cNvCxnSpPr>
            <a:cxnSpLocks/>
          </p:cNvCxnSpPr>
          <p:nvPr/>
        </p:nvCxnSpPr>
        <p:spPr>
          <a:xfrm flipH="1">
            <a:off x="3993660" y="2689032"/>
            <a:ext cx="142" cy="194646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0068232" y="5479891"/>
            <a:ext cx="3146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[1]</a:t>
            </a:r>
          </a:p>
        </p:txBody>
      </p:sp>
      <p:sp>
        <p:nvSpPr>
          <p:cNvPr id="18" name="Ellipse 17"/>
          <p:cNvSpPr/>
          <p:nvPr/>
        </p:nvSpPr>
        <p:spPr>
          <a:xfrm>
            <a:off x="5309856" y="1540592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drive</a:t>
            </a:r>
          </a:p>
        </p:txBody>
      </p:sp>
      <p:sp>
        <p:nvSpPr>
          <p:cNvPr id="19" name="Ellipse 18"/>
          <p:cNvSpPr/>
          <p:nvPr/>
        </p:nvSpPr>
        <p:spPr>
          <a:xfrm>
            <a:off x="3020308" y="1529076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Home drive</a:t>
            </a:r>
          </a:p>
        </p:txBody>
      </p:sp>
      <p:pic>
        <p:nvPicPr>
          <p:cNvPr id="24" name="Graphic 23" descr="Man with solid fill">
            <a:extLst>
              <a:ext uri="{FF2B5EF4-FFF2-40B4-BE49-F238E27FC236}">
                <a16:creationId xmlns:a16="http://schemas.microsoft.com/office/drawing/2014/main" id="{C3C60E58-470B-465F-8FBC-974FC8060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510" y="4414524"/>
            <a:ext cx="914400" cy="914400"/>
          </a:xfrm>
          <a:prstGeom prst="rect">
            <a:avLst/>
          </a:prstGeom>
        </p:spPr>
      </p:pic>
      <p:cxnSp>
        <p:nvCxnSpPr>
          <p:cNvPr id="25" name="Straight Arrow Connector 16">
            <a:extLst>
              <a:ext uri="{FF2B5EF4-FFF2-40B4-BE49-F238E27FC236}">
                <a16:creationId xmlns:a16="http://schemas.microsoft.com/office/drawing/2014/main" id="{7F942437-9EED-4205-BFC8-3C297C34CF45}"/>
              </a:ext>
            </a:extLst>
          </p:cNvPr>
          <p:cNvCxnSpPr>
            <a:cxnSpLocks/>
          </p:cNvCxnSpPr>
          <p:nvPr/>
        </p:nvCxnSpPr>
        <p:spPr>
          <a:xfrm flipH="1">
            <a:off x="6332211" y="2687936"/>
            <a:ext cx="1" cy="4292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086803-CAE6-47DC-A256-9434C55F30E0}"/>
              </a:ext>
            </a:extLst>
          </p:cNvPr>
          <p:cNvGrpSpPr/>
          <p:nvPr/>
        </p:nvGrpSpPr>
        <p:grpSpPr>
          <a:xfrm>
            <a:off x="4258733" y="3594100"/>
            <a:ext cx="4567768" cy="1412781"/>
            <a:chOff x="4305299" y="3571970"/>
            <a:chExt cx="4567768" cy="1412781"/>
          </a:xfrm>
        </p:grpSpPr>
        <p:cxnSp>
          <p:nvCxnSpPr>
            <p:cNvPr id="31" name="Straight Arrow Connector 16">
              <a:extLst>
                <a:ext uri="{FF2B5EF4-FFF2-40B4-BE49-F238E27FC236}">
                  <a16:creationId xmlns:a16="http://schemas.microsoft.com/office/drawing/2014/main" id="{D7363F3C-C981-4657-95F0-A7CC126053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299" y="4964405"/>
              <a:ext cx="4567768" cy="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16">
              <a:extLst>
                <a:ext uri="{FF2B5EF4-FFF2-40B4-BE49-F238E27FC236}">
                  <a16:creationId xmlns:a16="http://schemas.microsoft.com/office/drawing/2014/main" id="{40663E11-791C-4EBC-B199-2C92F72B11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6947" y="3571970"/>
              <a:ext cx="6520" cy="1412781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16">
            <a:extLst>
              <a:ext uri="{FF2B5EF4-FFF2-40B4-BE49-F238E27FC236}">
                <a16:creationId xmlns:a16="http://schemas.microsoft.com/office/drawing/2014/main" id="{98654DD7-8977-49B7-BB76-C1F1416D7617}"/>
              </a:ext>
            </a:extLst>
          </p:cNvPr>
          <p:cNvCxnSpPr>
            <a:cxnSpLocks/>
          </p:cNvCxnSpPr>
          <p:nvPr/>
        </p:nvCxnSpPr>
        <p:spPr>
          <a:xfrm>
            <a:off x="8758767" y="2729772"/>
            <a:ext cx="67733" cy="227710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17">
            <a:extLst>
              <a:ext uri="{FF2B5EF4-FFF2-40B4-BE49-F238E27FC236}">
                <a16:creationId xmlns:a16="http://schemas.microsoft.com/office/drawing/2014/main" id="{E79FEDC4-BC4C-4132-91FD-9689D343802D}"/>
              </a:ext>
            </a:extLst>
          </p:cNvPr>
          <p:cNvSpPr/>
          <p:nvPr/>
        </p:nvSpPr>
        <p:spPr>
          <a:xfrm>
            <a:off x="7697127" y="1558009"/>
            <a:ext cx="1946988" cy="1132114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Cloudstore</a:t>
            </a:r>
            <a:r>
              <a:rPr lang="en-US" b="1" dirty="0"/>
              <a:t> of TU Dresden</a:t>
            </a:r>
          </a:p>
        </p:txBody>
      </p:sp>
      <p:pic>
        <p:nvPicPr>
          <p:cNvPr id="53" name="Graphic 52" descr="Computer with solid fill">
            <a:extLst>
              <a:ext uri="{FF2B5EF4-FFF2-40B4-BE49-F238E27FC236}">
                <a16:creationId xmlns:a16="http://schemas.microsoft.com/office/drawing/2014/main" id="{78298B6E-87F6-4DC9-9375-448F99967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5369" y="4602356"/>
            <a:ext cx="687808" cy="6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5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1921-BB0A-464E-9716-BBE02DF6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storages</a:t>
            </a:r>
            <a:endParaRPr lang="en-DE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CC2383-69B2-44FC-80D0-F8C576D54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6536"/>
              </p:ext>
            </p:extLst>
          </p:nvPr>
        </p:nvGraphicFramePr>
        <p:xfrm>
          <a:off x="1481667" y="1388533"/>
          <a:ext cx="8128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150932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17058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93922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183295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2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Home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drive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Cloudstore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95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Usage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Personal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Groups/External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9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Storage capacity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200 GB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 to 50 TB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GB (2GB)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6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825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Backup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685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21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Snapshots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942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938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Mirror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7350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CD839996-22BA-4E65-954C-93A6227D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968012"/>
            <a:ext cx="347134" cy="347134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1D296C-B48B-411B-B41F-2FAC124F9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8901" y="3970502"/>
            <a:ext cx="347134" cy="347134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333417ED-9C6C-412F-8080-E5E209489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4750724"/>
            <a:ext cx="345600" cy="34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F4CAFAA-2161-4C6E-85D5-54F2A125C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3249057"/>
            <a:ext cx="347134" cy="347134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03EE3F4-574A-45B9-AAF5-F8C81A1AC0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3238080"/>
            <a:ext cx="347134" cy="347134"/>
          </a:xfrm>
          <a:prstGeom prst="rect">
            <a:avLst/>
          </a:prstGeom>
        </p:spPr>
      </p:pic>
      <p:pic>
        <p:nvPicPr>
          <p:cNvPr id="12" name="Graphic 11" descr="Close with solid fill">
            <a:extLst>
              <a:ext uri="{FF2B5EF4-FFF2-40B4-BE49-F238E27FC236}">
                <a16:creationId xmlns:a16="http://schemas.microsoft.com/office/drawing/2014/main" id="{948CAE7C-5393-4B43-BD97-461D2DE35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249057"/>
            <a:ext cx="345600" cy="3456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7D69AF0-C0F4-46E2-AF6F-64198EF77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6316" y="4702788"/>
            <a:ext cx="347134" cy="347134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FEA705C8-9BF0-4BA8-A3AF-EF25574E1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667" y="4702788"/>
            <a:ext cx="347134" cy="347134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5F38703B-EB20-4C24-9280-B642EB8A1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5867" y="3990128"/>
            <a:ext cx="345600" cy="34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73A937F-B315-4AF1-9F47-2A053589CE3B}"/>
              </a:ext>
            </a:extLst>
          </p:cNvPr>
          <p:cNvSpPr txBox="1"/>
          <p:nvPr/>
        </p:nvSpPr>
        <p:spPr>
          <a:xfrm>
            <a:off x="0" y="5500391"/>
            <a:ext cx="12192000" cy="5909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only for sharing redundant data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dirty="0" err="1">
                <a:sym typeface="Wingdings" panose="05000000000000000000" pitchFamily="2" charset="2"/>
              </a:rPr>
              <a:t>Cloudstore</a:t>
            </a:r>
            <a:r>
              <a:rPr lang="en-US" dirty="0">
                <a:sym typeface="Wingdings" panose="05000000000000000000" pitchFamily="2" charset="2"/>
              </a:rPr>
              <a:t> is </a:t>
            </a:r>
            <a:r>
              <a:rPr lang="en-US" b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suitable for research data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8032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Windows?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Windows: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FFD1DDFC-4E99-4117-A9FF-63E16F023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086" b="-2838"/>
          <a:stretch/>
        </p:blipFill>
        <p:spPr>
          <a:xfrm>
            <a:off x="1052650" y="1848604"/>
            <a:ext cx="1127762" cy="35748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E9F3DEB-9032-4865-BBF4-9BFF44C3C716}"/>
              </a:ext>
            </a:extLst>
          </p:cNvPr>
          <p:cNvGrpSpPr/>
          <p:nvPr/>
        </p:nvGrpSpPr>
        <p:grpSpPr>
          <a:xfrm>
            <a:off x="1407655" y="1790754"/>
            <a:ext cx="4049773" cy="1751697"/>
            <a:chOff x="1407655" y="1790754"/>
            <a:chExt cx="4049773" cy="17516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CDBC844-E168-4005-982F-A1944A8BB718}"/>
                </a:ext>
              </a:extLst>
            </p:cNvPr>
            <p:cNvGrpSpPr/>
            <p:nvPr/>
          </p:nvGrpSpPr>
          <p:grpSpPr>
            <a:xfrm>
              <a:off x="1407655" y="1790754"/>
              <a:ext cx="950312" cy="872013"/>
              <a:chOff x="1407655" y="1790754"/>
              <a:chExt cx="950312" cy="872013"/>
            </a:xfrm>
          </p:grpSpPr>
          <p:sp>
            <p:nvSpPr>
              <p:cNvPr id="7" name="Ellipse 5">
                <a:extLst>
                  <a:ext uri="{FF2B5EF4-FFF2-40B4-BE49-F238E27FC236}">
                    <a16:creationId xmlns:a16="http://schemas.microsoft.com/office/drawing/2014/main" id="{2A2662EE-1298-47C9-89EA-B6E1C341BB4F}"/>
                  </a:ext>
                </a:extLst>
              </p:cNvPr>
              <p:cNvSpPr/>
              <p:nvPr/>
            </p:nvSpPr>
            <p:spPr>
              <a:xfrm>
                <a:off x="1407655" y="1790754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id="{9434D911-B838-40F5-AD94-3CF58AA1E0B1}"/>
                  </a:ext>
                </a:extLst>
              </p:cNvPr>
              <p:cNvCxnSpPr>
                <a:cxnSpLocks/>
                <a:stCxn id="7" idx="5"/>
              </p:cNvCxnSpPr>
              <p:nvPr/>
            </p:nvCxnSpPr>
            <p:spPr>
              <a:xfrm>
                <a:off x="1791396" y="2180718"/>
                <a:ext cx="566571" cy="4820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Grafik 13">
              <a:extLst>
                <a:ext uri="{FF2B5EF4-FFF2-40B4-BE49-F238E27FC236}">
                  <a16:creationId xmlns:a16="http://schemas.microsoft.com/office/drawing/2014/main" id="{7C045316-78C5-4F03-8305-C9405B1E53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980"/>
            <a:stretch/>
          </p:blipFill>
          <p:spPr>
            <a:xfrm>
              <a:off x="2427519" y="2579509"/>
              <a:ext cx="3029909" cy="962942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D63D9C-C580-4CD6-B9AD-3B2041BC7440}"/>
              </a:ext>
            </a:extLst>
          </p:cNvPr>
          <p:cNvGrpSpPr/>
          <p:nvPr/>
        </p:nvGrpSpPr>
        <p:grpSpPr>
          <a:xfrm>
            <a:off x="3411292" y="1484289"/>
            <a:ext cx="7178754" cy="3099562"/>
            <a:chOff x="3411292" y="1484289"/>
            <a:chExt cx="7178754" cy="309956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6731513-D962-435D-B8BD-DDCE0A882FF1}"/>
                </a:ext>
              </a:extLst>
            </p:cNvPr>
            <p:cNvGrpSpPr/>
            <p:nvPr/>
          </p:nvGrpSpPr>
          <p:grpSpPr>
            <a:xfrm>
              <a:off x="3411292" y="2501051"/>
              <a:ext cx="4735915" cy="2082800"/>
              <a:chOff x="3411292" y="2501051"/>
              <a:chExt cx="4735915" cy="20828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979F214-731D-47F2-99E0-1FD8CB07D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0113" y="2501051"/>
                <a:ext cx="2527094" cy="2082800"/>
              </a:xfrm>
              <a:prstGeom prst="rect">
                <a:avLst/>
              </a:prstGeom>
            </p:spPr>
          </p:pic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0ED3853-41EA-470D-BBF0-3B1A6E80E5BB}"/>
                  </a:ext>
                </a:extLst>
              </p:cNvPr>
              <p:cNvGrpSpPr/>
              <p:nvPr/>
            </p:nvGrpSpPr>
            <p:grpSpPr>
              <a:xfrm>
                <a:off x="3411292" y="2843584"/>
                <a:ext cx="2079341" cy="928316"/>
                <a:chOff x="3411292" y="2843584"/>
                <a:chExt cx="2079341" cy="928316"/>
              </a:xfrm>
            </p:grpSpPr>
            <p:sp>
              <p:nvSpPr>
                <p:cNvPr id="13" name="Ellipse 5">
                  <a:extLst>
                    <a:ext uri="{FF2B5EF4-FFF2-40B4-BE49-F238E27FC236}">
                      <a16:creationId xmlns:a16="http://schemas.microsoft.com/office/drawing/2014/main" id="{6D1BE166-2728-455E-B5B5-0FB3B10429C3}"/>
                    </a:ext>
                  </a:extLst>
                </p:cNvPr>
                <p:cNvSpPr/>
                <p:nvPr/>
              </p:nvSpPr>
              <p:spPr>
                <a:xfrm>
                  <a:off x="3411292" y="2843584"/>
                  <a:ext cx="449580" cy="456871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" name="Gerade Verbindung mit Pfeil 7">
                  <a:extLst>
                    <a:ext uri="{FF2B5EF4-FFF2-40B4-BE49-F238E27FC236}">
                      <a16:creationId xmlns:a16="http://schemas.microsoft.com/office/drawing/2014/main" id="{D884DD31-18DB-4A67-9482-0CDED57A74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0099" y="3232658"/>
                  <a:ext cx="1730534" cy="53924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69670F-012E-45BF-A6F8-F63B2CAED7A6}"/>
                </a:ext>
              </a:extLst>
            </p:cNvPr>
            <p:cNvSpPr txBox="1"/>
            <p:nvPr/>
          </p:nvSpPr>
          <p:spPr>
            <a:xfrm>
              <a:off x="5620113" y="1484289"/>
              <a:ext cx="4969933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Group drives:</a:t>
              </a:r>
            </a:p>
            <a:p>
              <a:r>
                <a:rPr lang="en-US" dirty="0"/>
                <a:t>\\vs-grp02.zih.tu-dresden.de\GroupDriveName</a:t>
              </a:r>
            </a:p>
            <a:p>
              <a:r>
                <a:rPr lang="en-US" dirty="0"/>
                <a:t>\\vs-home.zih.tu-dresden.de\ZIH-Login</a:t>
              </a:r>
              <a:endParaRPr lang="en-DE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56E097-6783-45D4-8F4F-F0BB4AADC102}"/>
              </a:ext>
            </a:extLst>
          </p:cNvPr>
          <p:cNvGrpSpPr/>
          <p:nvPr/>
        </p:nvGrpSpPr>
        <p:grpSpPr>
          <a:xfrm>
            <a:off x="7410626" y="3848596"/>
            <a:ext cx="3792613" cy="2070100"/>
            <a:chOff x="7410626" y="3848596"/>
            <a:chExt cx="3792613" cy="20701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5528C6F-B1B3-46D1-8CE8-1CD4EA4C8B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" t="1796" r="839" b="1062"/>
            <a:stretch/>
          </p:blipFill>
          <p:spPr>
            <a:xfrm>
              <a:off x="8556853" y="3848596"/>
              <a:ext cx="2646386" cy="2070100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F4ECBC1-42F6-4360-A069-6AF7FECD22D6}"/>
                </a:ext>
              </a:extLst>
            </p:cNvPr>
            <p:cNvGrpSpPr/>
            <p:nvPr/>
          </p:nvGrpSpPr>
          <p:grpSpPr>
            <a:xfrm>
              <a:off x="7410626" y="4248699"/>
              <a:ext cx="1146227" cy="797434"/>
              <a:chOff x="7410626" y="4236762"/>
              <a:chExt cx="1146227" cy="797434"/>
            </a:xfrm>
          </p:grpSpPr>
          <p:cxnSp>
            <p:nvCxnSpPr>
              <p:cNvPr id="16" name="Gerade Verbindung mit Pfeil 7">
                <a:extLst>
                  <a:ext uri="{FF2B5EF4-FFF2-40B4-BE49-F238E27FC236}">
                    <a16:creationId xmlns:a16="http://schemas.microsoft.com/office/drawing/2014/main" id="{1A32BD25-3AAB-4402-B74E-7F222D886B6C}"/>
                  </a:ext>
                </a:extLst>
              </p:cNvPr>
              <p:cNvCxnSpPr>
                <a:cxnSpLocks/>
                <a:stCxn id="26" idx="5"/>
              </p:cNvCxnSpPr>
              <p:nvPr/>
            </p:nvCxnSpPr>
            <p:spPr>
              <a:xfrm>
                <a:off x="7794367" y="4626726"/>
                <a:ext cx="762486" cy="40747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Ellipse 5">
                <a:extLst>
                  <a:ext uri="{FF2B5EF4-FFF2-40B4-BE49-F238E27FC236}">
                    <a16:creationId xmlns:a16="http://schemas.microsoft.com/office/drawing/2014/main" id="{393A4E79-26E7-4F4D-A774-B9DC1ABB6446}"/>
                  </a:ext>
                </a:extLst>
              </p:cNvPr>
              <p:cNvSpPr/>
              <p:nvPr/>
            </p:nvSpPr>
            <p:spPr>
              <a:xfrm>
                <a:off x="7410626" y="4236762"/>
                <a:ext cx="449580" cy="456871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764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4B15-4191-42E0-A383-6468553A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 with Mac?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DAE25-FDC7-4C95-9C05-D5EBBC5D3335}"/>
              </a:ext>
            </a:extLst>
          </p:cNvPr>
          <p:cNvSpPr txBox="1"/>
          <p:nvPr/>
        </p:nvSpPr>
        <p:spPr>
          <a:xfrm>
            <a:off x="874712" y="1252199"/>
            <a:ext cx="367188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BDAB7-1096-48E3-9D39-1E12847E2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7963" r="7160" b="7778"/>
          <a:stretch/>
        </p:blipFill>
        <p:spPr>
          <a:xfrm>
            <a:off x="1295399" y="1766051"/>
            <a:ext cx="766236" cy="7562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A7B64-4E7C-497A-B6D6-2148E9F7E7AD}"/>
              </a:ext>
            </a:extLst>
          </p:cNvPr>
          <p:cNvGrpSpPr/>
          <p:nvPr/>
        </p:nvGrpSpPr>
        <p:grpSpPr>
          <a:xfrm>
            <a:off x="2161743" y="1922187"/>
            <a:ext cx="4200956" cy="2295724"/>
            <a:chOff x="2161743" y="1922187"/>
            <a:chExt cx="4200956" cy="2295724"/>
          </a:xfrm>
        </p:grpSpPr>
        <p:cxnSp>
          <p:nvCxnSpPr>
            <p:cNvPr id="19" name="Gerade Verbindung mit Pfeil 7">
              <a:extLst>
                <a:ext uri="{FF2B5EF4-FFF2-40B4-BE49-F238E27FC236}">
                  <a16:creationId xmlns:a16="http://schemas.microsoft.com/office/drawing/2014/main" id="{E707C242-F389-4042-8585-31D9E9CB2408}"/>
                </a:ext>
              </a:extLst>
            </p:cNvPr>
            <p:cNvCxnSpPr>
              <a:cxnSpLocks/>
            </p:cNvCxnSpPr>
            <p:nvPr/>
          </p:nvCxnSpPr>
          <p:spPr>
            <a:xfrm>
              <a:off x="2161743" y="2225230"/>
              <a:ext cx="725390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E58F01-300F-4CCE-BCAE-8E47EB0ED126}"/>
                </a:ext>
              </a:extLst>
            </p:cNvPr>
            <p:cNvSpPr txBox="1"/>
            <p:nvPr/>
          </p:nvSpPr>
          <p:spPr>
            <a:xfrm>
              <a:off x="2431423" y="1922187"/>
              <a:ext cx="140546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cmd</a:t>
              </a:r>
              <a:r>
                <a:rPr lang="en-US" dirty="0"/>
                <a:t> + k</a:t>
              </a:r>
              <a:endParaRPr lang="en-DE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CDF431-19FE-4D44-B167-B17D00C66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3" t="2614" r="664" b="2088"/>
            <a:stretch/>
          </p:blipFill>
          <p:spPr>
            <a:xfrm>
              <a:off x="2887133" y="2559657"/>
              <a:ext cx="3475566" cy="165825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4BEDDCB-93AF-430A-ACD0-E5263E2D791B}"/>
              </a:ext>
            </a:extLst>
          </p:cNvPr>
          <p:cNvSpPr txBox="1"/>
          <p:nvPr/>
        </p:nvSpPr>
        <p:spPr>
          <a:xfrm>
            <a:off x="4303546" y="1620065"/>
            <a:ext cx="589455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drives:</a:t>
            </a:r>
          </a:p>
          <a:p>
            <a:r>
              <a:rPr lang="en-US" dirty="0"/>
              <a:t>smb://vs-grp02.zih.tu-dresden.de/GroupDriveName</a:t>
            </a:r>
          </a:p>
          <a:p>
            <a:r>
              <a:rPr lang="en-US" dirty="0"/>
              <a:t>smb://vs-home.zih.tu-dresden.de/ZIH-Login</a:t>
            </a:r>
            <a:endParaRPr lang="en-DE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AD9DA1-B995-4D9D-8B9A-0FE92728B854}"/>
              </a:ext>
            </a:extLst>
          </p:cNvPr>
          <p:cNvGrpSpPr/>
          <p:nvPr/>
        </p:nvGrpSpPr>
        <p:grpSpPr>
          <a:xfrm>
            <a:off x="5694074" y="3632598"/>
            <a:ext cx="4436293" cy="2011626"/>
            <a:chOff x="5694074" y="3632598"/>
            <a:chExt cx="4436293" cy="2011626"/>
          </a:xfrm>
        </p:grpSpPr>
        <p:cxnSp>
          <p:nvCxnSpPr>
            <p:cNvPr id="25" name="Gerade Verbindung mit Pfeil 7">
              <a:extLst>
                <a:ext uri="{FF2B5EF4-FFF2-40B4-BE49-F238E27FC236}">
                  <a16:creationId xmlns:a16="http://schemas.microsoft.com/office/drawing/2014/main" id="{F558D1B4-8A2D-440D-A730-41DC6EBDAEC2}"/>
                </a:ext>
              </a:extLst>
            </p:cNvPr>
            <p:cNvCxnSpPr>
              <a:cxnSpLocks/>
            </p:cNvCxnSpPr>
            <p:nvPr/>
          </p:nvCxnSpPr>
          <p:spPr>
            <a:xfrm>
              <a:off x="6229976" y="4106710"/>
              <a:ext cx="776191" cy="2970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5">
              <a:extLst>
                <a:ext uri="{FF2B5EF4-FFF2-40B4-BE49-F238E27FC236}">
                  <a16:creationId xmlns:a16="http://schemas.microsoft.com/office/drawing/2014/main" id="{295E8EBF-9CE8-41DF-B6C6-2936A6473D2E}"/>
                </a:ext>
              </a:extLst>
            </p:cNvPr>
            <p:cNvSpPr/>
            <p:nvPr/>
          </p:nvSpPr>
          <p:spPr>
            <a:xfrm>
              <a:off x="5694074" y="3720219"/>
              <a:ext cx="535902" cy="54459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CF0FB29-19C5-4304-9B56-94D6A8E33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1" t="1756" r="801" b="956"/>
            <a:stretch/>
          </p:blipFill>
          <p:spPr>
            <a:xfrm>
              <a:off x="7082367" y="3632598"/>
              <a:ext cx="3048000" cy="2011626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59B08EA-D484-46AD-98A5-35FB93BABC84}"/>
              </a:ext>
            </a:extLst>
          </p:cNvPr>
          <p:cNvSpPr/>
          <p:nvPr/>
        </p:nvSpPr>
        <p:spPr>
          <a:xfrm>
            <a:off x="4528079" y="2909252"/>
            <a:ext cx="485563" cy="12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6FBBD9-2D55-4C2E-9791-CE53920B43FF}"/>
              </a:ext>
            </a:extLst>
          </p:cNvPr>
          <p:cNvSpPr txBox="1"/>
          <p:nvPr/>
        </p:nvSpPr>
        <p:spPr>
          <a:xfrm>
            <a:off x="4454737" y="2865030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39B6B-96F4-474F-BAAA-AA0677851830}"/>
              </a:ext>
            </a:extLst>
          </p:cNvPr>
          <p:cNvSpPr/>
          <p:nvPr/>
        </p:nvSpPr>
        <p:spPr>
          <a:xfrm>
            <a:off x="8555038" y="4679950"/>
            <a:ext cx="407987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3C7EC-6587-4BE9-B17D-495BB9A49B1D}"/>
              </a:ext>
            </a:extLst>
          </p:cNvPr>
          <p:cNvSpPr txBox="1"/>
          <p:nvPr/>
        </p:nvSpPr>
        <p:spPr>
          <a:xfrm>
            <a:off x="8477007" y="4638411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27103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possible 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Restore lost data with previous data states (Snapshots)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Windows:</a:t>
            </a:r>
          </a:p>
          <a:p>
            <a:pPr lvl="1" indent="0">
              <a:buNone/>
            </a:pPr>
            <a:r>
              <a:rPr lang="en-US" dirty="0"/>
              <a:t>	Right click to the folder which should contains the lost data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FD659-117D-44CE-B54A-859D1B2E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75" y="3050238"/>
            <a:ext cx="2235200" cy="2995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52C40-7966-4042-8B0C-89B9009042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77" t="31632" r="50887" b="38952"/>
          <a:stretch/>
        </p:blipFill>
        <p:spPr>
          <a:xfrm>
            <a:off x="2781315" y="3179616"/>
            <a:ext cx="1934956" cy="2640158"/>
          </a:xfrm>
          <a:prstGeom prst="rect">
            <a:avLst/>
          </a:prstGeom>
        </p:spPr>
      </p:pic>
      <p:cxnSp>
        <p:nvCxnSpPr>
          <p:cNvPr id="10" name="Gerade Verbindung mit Pfeil 7">
            <a:extLst>
              <a:ext uri="{FF2B5EF4-FFF2-40B4-BE49-F238E27FC236}">
                <a16:creationId xmlns:a16="http://schemas.microsoft.com/office/drawing/2014/main" id="{1B1294FD-D569-45C5-AAEB-CBB841511A76}"/>
              </a:ext>
            </a:extLst>
          </p:cNvPr>
          <p:cNvCxnSpPr>
            <a:cxnSpLocks/>
          </p:cNvCxnSpPr>
          <p:nvPr/>
        </p:nvCxnSpPr>
        <p:spPr>
          <a:xfrm>
            <a:off x="5181030" y="4442886"/>
            <a:ext cx="870146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25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A0A-472A-451F-B602-9B41102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lost! And now?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E37-6CEF-4360-B732-85135D492D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038226"/>
            <a:ext cx="10580688" cy="4344987"/>
          </a:xfrm>
        </p:spPr>
        <p:txBody>
          <a:bodyPr/>
          <a:lstStyle/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r>
              <a:rPr lang="en-US" dirty="0"/>
              <a:t>Mac:</a:t>
            </a:r>
          </a:p>
          <a:p>
            <a:pPr lvl="1" indent="0">
              <a:buNone/>
            </a:pPr>
            <a:r>
              <a:rPr lang="en-US" dirty="0"/>
              <a:t>	Connect to the drive again with addition of </a:t>
            </a:r>
            <a:r>
              <a:rPr lang="en-US" dirty="0">
                <a:solidFill>
                  <a:srgbClr val="FF0000"/>
                </a:solidFill>
              </a:rPr>
              <a:t>/~snapshot</a:t>
            </a:r>
            <a:r>
              <a:rPr lang="en-US" dirty="0"/>
              <a:t> in the end of the drive </a:t>
            </a:r>
            <a:r>
              <a:rPr lang="en-US" dirty="0" err="1"/>
              <a:t>adress</a:t>
            </a: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pPr marL="681692" lvl="1" indent="-285750">
              <a:buFont typeface="Wingdings" panose="05000000000000000000" pitchFamily="2" charset="2"/>
              <a:buChar char="à"/>
            </a:pP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58D50-CCE6-4A5A-A07C-7EE3623DA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56" t="660" r="566" b="648"/>
          <a:stretch/>
        </p:blipFill>
        <p:spPr>
          <a:xfrm>
            <a:off x="6355079" y="2390978"/>
            <a:ext cx="5455921" cy="3342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D26E5-5427-456C-9F9E-B41CD39BA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" t="1151" r="541" b="1151"/>
          <a:stretch/>
        </p:blipFill>
        <p:spPr>
          <a:xfrm>
            <a:off x="1788635" y="2688725"/>
            <a:ext cx="3774440" cy="1778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2232F8-0B24-4807-A8A3-D7A2B166AA04}"/>
              </a:ext>
            </a:extLst>
          </p:cNvPr>
          <p:cNvSpPr/>
          <p:nvPr/>
        </p:nvSpPr>
        <p:spPr>
          <a:xfrm>
            <a:off x="6736080" y="3312160"/>
            <a:ext cx="609600" cy="116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4BBFE9-2B08-445F-8309-FABD3CA3EC58}"/>
              </a:ext>
            </a:extLst>
          </p:cNvPr>
          <p:cNvSpPr/>
          <p:nvPr/>
        </p:nvSpPr>
        <p:spPr>
          <a:xfrm>
            <a:off x="3576319" y="3063240"/>
            <a:ext cx="485563" cy="1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E020E-F572-4A09-9CB3-C67138D1D756}"/>
              </a:ext>
            </a:extLst>
          </p:cNvPr>
          <p:cNvSpPr txBox="1"/>
          <p:nvPr/>
        </p:nvSpPr>
        <p:spPr>
          <a:xfrm>
            <a:off x="3508586" y="3019018"/>
            <a:ext cx="6654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ZIH-Login</a:t>
            </a:r>
            <a:endParaRPr lang="en-DE" sz="800" dirty="0"/>
          </a:p>
        </p:txBody>
      </p:sp>
    </p:spTree>
    <p:extLst>
      <p:ext uri="{BB962C8B-B14F-4D97-AF65-F5344CB8AC3E}">
        <p14:creationId xmlns:p14="http://schemas.microsoft.com/office/powerpoint/2010/main" val="214946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85EF-424E-4344-A56B-04F3BDBB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drives are available at the chair?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FC0D-4903-4680-BCCF-19CB744336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0" y="1036321"/>
            <a:ext cx="10661969" cy="4344987"/>
          </a:xfrm>
        </p:spPr>
        <p:txBody>
          <a:bodyPr/>
          <a:lstStyle/>
          <a:p>
            <a:r>
              <a:rPr lang="en-US" sz="1400" b="1" dirty="0" err="1"/>
              <a:t>pmana</a:t>
            </a:r>
            <a:r>
              <a:rPr lang="en-US" sz="1400" b="1" dirty="0"/>
              <a:t> </a:t>
            </a:r>
            <a:r>
              <a:rPr lang="en-US" sz="1400" dirty="0"/>
              <a:t>(10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any </a:t>
            </a:r>
            <a:r>
              <a:rPr lang="en-US" sz="1400" b="1" dirty="0"/>
              <a:t>chair</a:t>
            </a:r>
            <a:r>
              <a:rPr lang="en-US" sz="1400" dirty="0"/>
              <a:t> related data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\\vs-grp02.zih.tu-dresden.de\pmana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vs-grp02.zih.tu-dresden.de/pmana</a:t>
            </a:r>
            <a:r>
              <a:rPr lang="en-US" sz="1400" dirty="0"/>
              <a:t> </a:t>
            </a:r>
            <a:endParaRPr lang="en-US" sz="1400" b="1" dirty="0"/>
          </a:p>
          <a:p>
            <a:r>
              <a:rPr lang="en-US" sz="1400" b="1" dirty="0" err="1"/>
              <a:t>pmnnano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Theory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\\vs-grp08.zih.tu-dresden.de\pmnnano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>
                <a:solidFill>
                  <a:schemeClr val="tx1"/>
                </a:solidFill>
              </a:rPr>
              <a:t>smb://</a:t>
            </a:r>
            <a:r>
              <a:rPr lang="en-US" sz="1400" u="sng" dirty="0">
                <a:solidFill>
                  <a:schemeClr val="tx1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vs-grp08.zih.tu-dresden.de/pmnnano</a:t>
            </a:r>
            <a:endParaRPr lang="en-US" sz="1400" b="1" u="sng" dirty="0">
              <a:solidFill>
                <a:schemeClr val="tx1"/>
              </a:solidFill>
            </a:endParaRPr>
          </a:p>
          <a:p>
            <a:r>
              <a:rPr lang="en-US" sz="1400" b="1" dirty="0" err="1"/>
              <a:t>pmnent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Environmental nanotechnology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Win: </a:t>
            </a:r>
            <a:r>
              <a:rPr lang="en-US" sz="1400" dirty="0">
                <a:solidFill>
                  <a:schemeClr val="tx1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\\vs-sec-smb3.zih.tu-dresden.de\pmnent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/>
              <a:t>Mac: </a:t>
            </a:r>
            <a:r>
              <a:rPr lang="en-US" sz="1400" u="sng" dirty="0"/>
              <a:t>smb://vs-sec-smb3.zih.tu-dresden.de/pmnent</a:t>
            </a:r>
            <a:endParaRPr lang="en-US" sz="1400" b="1" u="sng" dirty="0"/>
          </a:p>
          <a:p>
            <a:r>
              <a:rPr lang="en-US" sz="1400" b="1" dirty="0" err="1"/>
              <a:t>pmnnst</a:t>
            </a:r>
            <a:r>
              <a:rPr lang="en-US" sz="1400" b="1" dirty="0"/>
              <a:t> </a:t>
            </a:r>
            <a:r>
              <a:rPr lang="en-US" sz="1400" dirty="0"/>
              <a:t>(5 TB)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project and administrative related data of </a:t>
            </a:r>
            <a:r>
              <a:rPr lang="en-US" sz="1400" b="1" dirty="0"/>
              <a:t>Nanoelectronics for sensor technologies group</a:t>
            </a:r>
            <a:br>
              <a:rPr lang="en-US" sz="1400" dirty="0"/>
            </a:br>
            <a:r>
              <a:rPr lang="en-US" sz="1400" dirty="0">
                <a:sym typeface="Wingdings" panose="05000000000000000000" pitchFamily="2" charset="2"/>
              </a:rPr>
              <a:t>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\\vs-grp08.zih.tu-dresden.de\pmnnst</a:t>
            </a: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/>
              <a:t>Mac: </a:t>
            </a:r>
            <a:r>
              <a:rPr lang="en-US" sz="1400" u="sng" dirty="0"/>
              <a:t>smb://vs-grp08.zih.tu-dresden.de/pmnnst</a:t>
            </a:r>
          </a:p>
          <a:p>
            <a:r>
              <a:rPr lang="en-US" sz="1400" b="1" dirty="0" err="1"/>
              <a:t>pmnraw</a:t>
            </a:r>
            <a:r>
              <a:rPr lang="en-US" sz="1400" dirty="0"/>
              <a:t> (50 TB) (only Snapshots, no backup, no mirror)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Contains raw research data of </a:t>
            </a:r>
            <a:r>
              <a:rPr lang="en-US" sz="1400" b="1" dirty="0"/>
              <a:t>every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Coming soon…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79753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46D5-30A6-4A7A-9DDC-BD9FEFB0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0" dirty="0" err="1"/>
              <a:t>pmnnano</a:t>
            </a:r>
            <a:endParaRPr lang="en-DE" b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20D4D3-2688-46BB-BE96-9A7CFA03459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t="913" b="53654"/>
          <a:stretch/>
        </p:blipFill>
        <p:spPr>
          <a:xfrm>
            <a:off x="4820922" y="1131140"/>
            <a:ext cx="6431280" cy="19312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2FE6A-97CE-48BA-943B-162662F8D2CA}"/>
              </a:ext>
            </a:extLst>
          </p:cNvPr>
          <p:cNvSpPr txBox="1"/>
          <p:nvPr/>
        </p:nvSpPr>
        <p:spPr>
          <a:xfrm>
            <a:off x="985520" y="1131140"/>
            <a:ext cx="3129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data structure: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877D2-81E3-4FC5-BBC5-26EE8581B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9" b="1"/>
          <a:stretch/>
        </p:blipFill>
        <p:spPr>
          <a:xfrm>
            <a:off x="4820922" y="3483099"/>
            <a:ext cx="6837680" cy="206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8246"/>
      </p:ext>
    </p:extLst>
  </p:cSld>
  <p:clrMapOvr>
    <a:masterClrMapping/>
  </p:clrMapOvr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A3DDC62-2CE6-774E-8340-8260BC267E57}" vid="{CBF861B5-B793-E74B-9EAA-FF010F67C03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2020_Praesentationsvorlage_TUD_16zu9</Template>
  <TotalTime>0</TotalTime>
  <Words>494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Symbol</vt:lpstr>
      <vt:lpstr>Wingdings</vt:lpstr>
      <vt:lpstr>Open Sans</vt:lpstr>
      <vt:lpstr>Calibri</vt:lpstr>
      <vt:lpstr>TUD_2018_16zu9</vt:lpstr>
      <vt:lpstr>Working with Home &amp; Group Drives from ZIH</vt:lpstr>
      <vt:lpstr>Which kind of data storages exists?</vt:lpstr>
      <vt:lpstr>Differences between storages</vt:lpstr>
      <vt:lpstr>How to connect with Windows?</vt:lpstr>
      <vt:lpstr>How to connect with Mac?</vt:lpstr>
      <vt:lpstr>Data is lost! And now?</vt:lpstr>
      <vt:lpstr>Data is lost! And now?</vt:lpstr>
      <vt:lpstr>Which group drives are available at the chair?</vt:lpstr>
      <vt:lpstr>Example: pmnnano</vt:lpstr>
      <vt:lpstr>How is file access controlled?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&amp; group drives</dc:title>
  <dc:creator>Steffen</dc:creator>
  <cp:lastModifiedBy>Kampmann, Steffen</cp:lastModifiedBy>
  <cp:revision>172</cp:revision>
  <dcterms:created xsi:type="dcterms:W3CDTF">2020-11-11T14:14:38Z</dcterms:created>
  <dcterms:modified xsi:type="dcterms:W3CDTF">2023-01-15T13:41:50Z</dcterms:modified>
</cp:coreProperties>
</file>