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91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1" r:id="rId3"/>
    <p:sldId id="298" r:id="rId4"/>
    <p:sldId id="300" r:id="rId5"/>
    <p:sldId id="301" r:id="rId6"/>
    <p:sldId id="299" r:id="rId7"/>
    <p:sldId id="302" r:id="rId8"/>
    <p:sldId id="303" r:id="rId9"/>
    <p:sldId id="304" r:id="rId10"/>
    <p:sldId id="305" r:id="rId11"/>
    <p:sldId id="297" r:id="rId12"/>
  </p:sldIdLst>
  <p:sldSz cx="12192000" cy="6858000"/>
  <p:notesSz cx="6858000" cy="9144000"/>
  <p:embeddedFontLst>
    <p:embeddedFont>
      <p:font typeface="Open Sans" panose="020B0606030504020204" pitchFamily="34" charset="0"/>
      <p:regular r:id="rId15"/>
      <p:bold r:id="rId16"/>
      <p:italic r:id="rId17"/>
      <p:boldItalic r:id="rId18"/>
    </p:embeddedFont>
  </p:embeddedFont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939B5E8-EF71-43FF-B7B6-C3DB42F2B419}">
          <p14:sldIdLst>
            <p14:sldId id="256"/>
            <p14:sldId id="291"/>
            <p14:sldId id="298"/>
            <p14:sldId id="300"/>
            <p14:sldId id="301"/>
            <p14:sldId id="299"/>
            <p14:sldId id="302"/>
            <p14:sldId id="303"/>
            <p14:sldId id="304"/>
            <p14:sldId id="305"/>
            <p14:sldId id="2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>
    <p:extLst>
      <p:ext uri="{19B8F6BF-5375-455C-9EA6-DF929625EA0E}">
        <p15:presenceInfo xmlns:p15="http://schemas.microsoft.com/office/powerpoint/2012/main" userId="S-1-5-21-1982228756-150042506-1537001085-18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A983"/>
    <a:srgbClr val="F07D00"/>
    <a:srgbClr val="009BA4"/>
    <a:srgbClr val="93C356"/>
    <a:srgbClr val="BCCF02"/>
    <a:srgbClr val="28618C"/>
    <a:srgbClr val="539DC5"/>
    <a:srgbClr val="02ACA8"/>
    <a:srgbClr val="E02D8A"/>
    <a:srgbClr val="00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6" autoAdjust="0"/>
    <p:restoredTop sz="97538" autoAdjust="0"/>
  </p:normalViewPr>
  <p:slideViewPr>
    <p:cSldViewPr snapToGrid="0" snapToObjects="1">
      <p:cViewPr varScale="1">
        <p:scale>
          <a:sx n="124" d="100"/>
          <a:sy n="124" d="100"/>
        </p:scale>
        <p:origin x="120" y="1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  <a:t>07.03.2024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  <a:t>07.03.2024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025526"/>
            <a:ext cx="12192000" cy="583247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4" y="4494775"/>
            <a:ext cx="10438871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alpha val="80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br>
              <a:rPr lang="de-DE" dirty="0"/>
            </a:br>
            <a:r>
              <a:rPr lang="de-DE" dirty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Struktureinheit  der TU Dresden</a:t>
            </a:r>
          </a:p>
        </p:txBody>
      </p:sp>
      <p:sp>
        <p:nvSpPr>
          <p:cNvPr id="4" name="Rechteck 3"/>
          <p:cNvSpPr/>
          <p:nvPr/>
        </p:nvSpPr>
        <p:spPr>
          <a:xfrm>
            <a:off x="0" y="1025525"/>
            <a:ext cx="12192000" cy="1714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1202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984768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25895653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7961108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2" y="4494775"/>
            <a:ext cx="10438873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br>
              <a:rPr lang="de-DE" dirty="0"/>
            </a:br>
            <a:r>
              <a:rPr lang="de-DE" dirty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Struktureinheit  der TU Dresden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102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4"/>
          <p:cNvCxnSpPr/>
          <p:nvPr/>
        </p:nvCxnSpPr>
        <p:spPr>
          <a:xfrm>
            <a:off x="0" y="120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98478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82811993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387259"/>
            <a:ext cx="10580687" cy="1198491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706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65749" y="1484313"/>
            <a:ext cx="6089649" cy="43449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91138792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17024276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49" y="1484315"/>
            <a:ext cx="5187950" cy="434498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1366198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3399576" cy="434498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8070849" y="1484315"/>
            <a:ext cx="3384550" cy="434498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457700" y="1484315"/>
            <a:ext cx="3416300" cy="434498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543359633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267450" y="368305"/>
            <a:ext cx="5046135" cy="66214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de-DE" sz="2400" dirty="0"/>
              <a:t>Titelmasterformat durch Klicken bearbeiten</a:t>
            </a: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5195887" cy="434498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50" y="1484315"/>
            <a:ext cx="5187950" cy="434498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2" y="367507"/>
            <a:ext cx="5195887" cy="662781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6531681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Das ist eine Überschrift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Textebene (16pt)</a:t>
            </a:r>
          </a:p>
          <a:p>
            <a:pPr lvl="1"/>
            <a:r>
              <a:rPr lang="de-DE" dirty="0"/>
              <a:t>Zweite Textebene für Aufzählungen</a:t>
            </a:r>
          </a:p>
          <a:p>
            <a:pPr lvl="2"/>
            <a:r>
              <a:rPr lang="de-DE" dirty="0"/>
              <a:t>Dritte Textebene bei viel Text (14pt)</a:t>
            </a:r>
          </a:p>
          <a:p>
            <a:pPr lvl="3"/>
            <a:r>
              <a:rPr lang="de-DE" dirty="0"/>
              <a:t>Vierte Textebene für Aufzählungen bei viel Text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Zwischenseite</a:t>
            </a:r>
          </a:p>
          <a:p>
            <a:pPr lvl="6"/>
            <a:r>
              <a:rPr lang="de-DE" dirty="0"/>
              <a:t>Für den nächsten Präsentationsabschnitt</a:t>
            </a: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123216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8966200" y="6306444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Folie</a:t>
            </a:r>
            <a:r>
              <a:rPr lang="de-DE" sz="8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baseline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955" y="6336430"/>
            <a:ext cx="770373" cy="35061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3" y="6336706"/>
            <a:ext cx="1115691" cy="32444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374" y="6330360"/>
            <a:ext cx="1291252" cy="33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</p:sldLayoutIdLst>
  <p:hf hdr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tx2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1pPr>
      <a:lvl2pPr marL="395942" indent="-323953" algn="l" defTabSz="914269" rtl="0" eaLnBrk="1" latinLnBrk="0" hangingPunct="1">
        <a:spcBef>
          <a:spcPts val="300"/>
        </a:spcBef>
        <a:buFont typeface="Open Sans" panose="020B0606030504020204" pitchFamily="34" charset="0"/>
        <a:buChar char="—"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2pPr>
      <a:lvl3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3pPr>
      <a:lvl4pPr marL="395942" indent="-215969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4pPr>
      <a:lvl5pPr marL="575916" indent="-179362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 baseline="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5pPr>
      <a:lvl6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8502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5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0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92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\\vs-grp08.zih.tu-dresden.de\pmnnano" TargetMode="External"/><Relationship Id="rId2" Type="http://schemas.openxmlformats.org/officeDocument/2006/relationships/hyperlink" Target="file:///\\vs-grp02.zih.tu-dresden.de\pmana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file:///\\vs-grp07.zih.tu-dresden.de\pmnraw" TargetMode="External"/><Relationship Id="rId5" Type="http://schemas.openxmlformats.org/officeDocument/2006/relationships/hyperlink" Target="file:///\\vs-grp08.zih.tu-dresden.de\pmnnst" TargetMode="External"/><Relationship Id="rId4" Type="http://schemas.openxmlformats.org/officeDocument/2006/relationships/hyperlink" Target="file:///\\vs-sec-smb3.zih.tu-dresden.de\pmnen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Introduction to the use of network drives in the TU network</a:t>
            </a:r>
            <a:endParaRPr lang="de-DE" noProof="0" dirty="0"/>
          </a:p>
          <a:p>
            <a:endParaRPr lang="de-DE" baseline="30000" noProof="0" dirty="0"/>
          </a:p>
          <a:p>
            <a:endParaRPr lang="de-DE" baseline="30000" noProof="0" dirty="0"/>
          </a:p>
          <a:p>
            <a:endParaRPr lang="de-DE" baseline="30000" noProof="0" dirty="0"/>
          </a:p>
          <a:p>
            <a:endParaRPr lang="de-DE" baseline="30000" noProof="0" dirty="0"/>
          </a:p>
          <a:p>
            <a:r>
              <a:rPr lang="de-DE" baseline="30000" noProof="0" dirty="0"/>
              <a:t>Dipl.-Ing. Steffen Kampmann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noProof="0" dirty="0"/>
              <a:t>Institute </a:t>
            </a:r>
            <a:r>
              <a:rPr lang="de-DE" noProof="0" dirty="0" err="1"/>
              <a:t>of</a:t>
            </a:r>
            <a:r>
              <a:rPr lang="de-DE" noProof="0" dirty="0"/>
              <a:t> Materials Science - Chair </a:t>
            </a:r>
            <a:r>
              <a:rPr lang="de-DE" noProof="0" dirty="0" err="1"/>
              <a:t>of</a:t>
            </a:r>
            <a:r>
              <a:rPr lang="de-DE" noProof="0" dirty="0"/>
              <a:t> Materials Science and Nanotechnology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Working with Home &amp; Group Drives from ZIH</a:t>
            </a:r>
            <a:endParaRPr lang="de-DE" b="0" noProof="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274" y="444857"/>
            <a:ext cx="1537750" cy="40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2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6F2ED-7142-463C-8D5D-727EC8366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file access controlled?</a:t>
            </a:r>
            <a:endParaRPr lang="en-DE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06D97CE-83DE-4A8E-BD1A-8EADF73BFC49}"/>
              </a:ext>
            </a:extLst>
          </p:cNvPr>
          <p:cNvGrpSpPr/>
          <p:nvPr/>
        </p:nvGrpSpPr>
        <p:grpSpPr>
          <a:xfrm>
            <a:off x="813752" y="1421562"/>
            <a:ext cx="10109198" cy="4604156"/>
            <a:chOff x="813752" y="1421562"/>
            <a:chExt cx="10109198" cy="46041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DE429DF-BEE5-4FA2-887C-C62A5DF3C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3752" y="1421562"/>
              <a:ext cx="10109198" cy="460415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909418-D070-448C-BD65-63828EB733F0}"/>
                </a:ext>
              </a:extLst>
            </p:cNvPr>
            <p:cNvSpPr/>
            <p:nvPr/>
          </p:nvSpPr>
          <p:spPr>
            <a:xfrm>
              <a:off x="2987040" y="4688840"/>
              <a:ext cx="508000" cy="68421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DFE631B-D57D-43C3-AB80-DCBB8EB861A9}"/>
              </a:ext>
            </a:extLst>
          </p:cNvPr>
          <p:cNvSpPr txBox="1"/>
          <p:nvPr/>
        </p:nvSpPr>
        <p:spPr>
          <a:xfrm>
            <a:off x="736601" y="1030288"/>
            <a:ext cx="610108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dirty="0"/>
              <a:t>https://idm-tools.tu-dresden.de/</a:t>
            </a:r>
          </a:p>
        </p:txBody>
      </p:sp>
    </p:spTree>
    <p:extLst>
      <p:ext uri="{BB962C8B-B14F-4D97-AF65-F5344CB8AC3E}">
        <p14:creationId xmlns:p14="http://schemas.microsoft.com/office/powerpoint/2010/main" val="1658790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References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1200" noProof="0" dirty="0"/>
              <a:t>[1]	https://media-exp1.licdn.com/dms/image/C4D1BAQGhuHkHrK9Otw/company-	background_10000/0?e=2159024400&amp;v=</a:t>
            </a:r>
            <a:r>
              <a:rPr lang="de-DE" sz="1200" noProof="0" dirty="0" err="1"/>
              <a:t>beta&amp;t</a:t>
            </a:r>
            <a:r>
              <a:rPr lang="de-DE" sz="1200" noProof="0" dirty="0"/>
              <a:t>=1cL7tUnH5XYVw6DOfbIjkskihQl2pmXPHu1d7SLXnzs</a:t>
            </a:r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86673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err="1"/>
              <a:t>Which</a:t>
            </a:r>
            <a:r>
              <a:rPr lang="de-DE" noProof="0" dirty="0"/>
              <a:t> </a:t>
            </a:r>
            <a:r>
              <a:rPr lang="de-DE" noProof="0" dirty="0" err="1"/>
              <a:t>kind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data</a:t>
            </a:r>
            <a:r>
              <a:rPr lang="de-DE" noProof="0" dirty="0"/>
              <a:t> </a:t>
            </a:r>
            <a:r>
              <a:rPr lang="de-DE" noProof="0" dirty="0" err="1"/>
              <a:t>storages</a:t>
            </a:r>
            <a:r>
              <a:rPr lang="de-DE" noProof="0" dirty="0"/>
              <a:t> </a:t>
            </a:r>
            <a:r>
              <a:rPr lang="de-DE" noProof="0" dirty="0" err="1"/>
              <a:t>exists</a:t>
            </a:r>
            <a:r>
              <a:rPr lang="de-DE" noProof="0" dirty="0"/>
              <a:t>?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531" y="1341745"/>
            <a:ext cx="7723048" cy="4344987"/>
          </a:xfrm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C5454ABA-8222-9D4F-9154-7272EE5AD6EF}"/>
              </a:ext>
            </a:extLst>
          </p:cNvPr>
          <p:cNvSpPr txBox="1"/>
          <p:nvPr/>
        </p:nvSpPr>
        <p:spPr>
          <a:xfrm>
            <a:off x="5380067" y="3220297"/>
            <a:ext cx="1933666" cy="338554"/>
          </a:xfrm>
          <a:prstGeom prst="rect">
            <a:avLst/>
          </a:prstGeom>
          <a:solidFill>
            <a:schemeClr val="bg2">
              <a:lumMod val="75000"/>
              <a:alpha val="7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Research Group</a:t>
            </a:r>
          </a:p>
        </p:txBody>
      </p:sp>
      <p:cxnSp>
        <p:nvCxnSpPr>
          <p:cNvPr id="13" name="Straight Arrow Connector 16">
            <a:extLst>
              <a:ext uri="{FF2B5EF4-FFF2-40B4-BE49-F238E27FC236}">
                <a16:creationId xmlns:a16="http://schemas.microsoft.com/office/drawing/2014/main" id="{3C7BFFC6-6E09-C34E-8AA8-4ADC820813AD}"/>
              </a:ext>
            </a:extLst>
          </p:cNvPr>
          <p:cNvCxnSpPr>
            <a:cxnSpLocks/>
          </p:cNvCxnSpPr>
          <p:nvPr/>
        </p:nvCxnSpPr>
        <p:spPr>
          <a:xfrm flipH="1">
            <a:off x="3993660" y="2689032"/>
            <a:ext cx="142" cy="194646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10068232" y="5479891"/>
            <a:ext cx="3146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[1]</a:t>
            </a:r>
          </a:p>
        </p:txBody>
      </p:sp>
      <p:sp>
        <p:nvSpPr>
          <p:cNvPr id="18" name="Ellipse 17"/>
          <p:cNvSpPr/>
          <p:nvPr/>
        </p:nvSpPr>
        <p:spPr>
          <a:xfrm>
            <a:off x="5309856" y="1540592"/>
            <a:ext cx="1946988" cy="113211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Group drive</a:t>
            </a:r>
          </a:p>
        </p:txBody>
      </p:sp>
      <p:sp>
        <p:nvSpPr>
          <p:cNvPr id="19" name="Ellipse 18"/>
          <p:cNvSpPr/>
          <p:nvPr/>
        </p:nvSpPr>
        <p:spPr>
          <a:xfrm>
            <a:off x="3020308" y="1529076"/>
            <a:ext cx="1946988" cy="113211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Home drive</a:t>
            </a:r>
          </a:p>
        </p:txBody>
      </p:sp>
      <p:pic>
        <p:nvPicPr>
          <p:cNvPr id="24" name="Graphic 23" descr="Man with solid fill">
            <a:extLst>
              <a:ext uri="{FF2B5EF4-FFF2-40B4-BE49-F238E27FC236}">
                <a16:creationId xmlns:a16="http://schemas.microsoft.com/office/drawing/2014/main" id="{C3C60E58-470B-465F-8FBC-974FC8060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71510" y="4414524"/>
            <a:ext cx="914400" cy="914400"/>
          </a:xfrm>
          <a:prstGeom prst="rect">
            <a:avLst/>
          </a:prstGeom>
        </p:spPr>
      </p:pic>
      <p:cxnSp>
        <p:nvCxnSpPr>
          <p:cNvPr id="25" name="Straight Arrow Connector 16">
            <a:extLst>
              <a:ext uri="{FF2B5EF4-FFF2-40B4-BE49-F238E27FC236}">
                <a16:creationId xmlns:a16="http://schemas.microsoft.com/office/drawing/2014/main" id="{7F942437-9EED-4205-BFC8-3C297C34CF45}"/>
              </a:ext>
            </a:extLst>
          </p:cNvPr>
          <p:cNvCxnSpPr>
            <a:cxnSpLocks/>
          </p:cNvCxnSpPr>
          <p:nvPr/>
        </p:nvCxnSpPr>
        <p:spPr>
          <a:xfrm flipH="1">
            <a:off x="6332211" y="2687936"/>
            <a:ext cx="1" cy="429207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A086803-CAE6-47DC-A256-9434C55F30E0}"/>
              </a:ext>
            </a:extLst>
          </p:cNvPr>
          <p:cNvGrpSpPr/>
          <p:nvPr/>
        </p:nvGrpSpPr>
        <p:grpSpPr>
          <a:xfrm>
            <a:off x="4258733" y="3594100"/>
            <a:ext cx="4567768" cy="1412781"/>
            <a:chOff x="4305299" y="3571970"/>
            <a:chExt cx="4567768" cy="1412781"/>
          </a:xfrm>
        </p:grpSpPr>
        <p:cxnSp>
          <p:nvCxnSpPr>
            <p:cNvPr id="31" name="Straight Arrow Connector 16">
              <a:extLst>
                <a:ext uri="{FF2B5EF4-FFF2-40B4-BE49-F238E27FC236}">
                  <a16:creationId xmlns:a16="http://schemas.microsoft.com/office/drawing/2014/main" id="{D7363F3C-C981-4657-95F0-A7CC126053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5299" y="4964405"/>
              <a:ext cx="4567768" cy="0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16">
              <a:extLst>
                <a:ext uri="{FF2B5EF4-FFF2-40B4-BE49-F238E27FC236}">
                  <a16:creationId xmlns:a16="http://schemas.microsoft.com/office/drawing/2014/main" id="{40663E11-791C-4EBC-B199-2C92F72B11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86947" y="3571970"/>
              <a:ext cx="6520" cy="1412781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Arrow Connector 16">
            <a:extLst>
              <a:ext uri="{FF2B5EF4-FFF2-40B4-BE49-F238E27FC236}">
                <a16:creationId xmlns:a16="http://schemas.microsoft.com/office/drawing/2014/main" id="{98654DD7-8977-49B7-BB76-C1F1416D7617}"/>
              </a:ext>
            </a:extLst>
          </p:cNvPr>
          <p:cNvCxnSpPr>
            <a:cxnSpLocks/>
          </p:cNvCxnSpPr>
          <p:nvPr/>
        </p:nvCxnSpPr>
        <p:spPr>
          <a:xfrm>
            <a:off x="8758767" y="2729772"/>
            <a:ext cx="67733" cy="2277109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lipse 17">
            <a:extLst>
              <a:ext uri="{FF2B5EF4-FFF2-40B4-BE49-F238E27FC236}">
                <a16:creationId xmlns:a16="http://schemas.microsoft.com/office/drawing/2014/main" id="{E79FEDC4-BC4C-4132-91FD-9689D343802D}"/>
              </a:ext>
            </a:extLst>
          </p:cNvPr>
          <p:cNvSpPr/>
          <p:nvPr/>
        </p:nvSpPr>
        <p:spPr>
          <a:xfrm>
            <a:off x="7697127" y="1558009"/>
            <a:ext cx="1946988" cy="113211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Datashare</a:t>
            </a:r>
            <a:r>
              <a:rPr lang="en-US" b="1" dirty="0"/>
              <a:t> of TU Dresden</a:t>
            </a:r>
          </a:p>
        </p:txBody>
      </p:sp>
      <p:pic>
        <p:nvPicPr>
          <p:cNvPr id="53" name="Graphic 52" descr="Computer with solid fill">
            <a:extLst>
              <a:ext uri="{FF2B5EF4-FFF2-40B4-BE49-F238E27FC236}">
                <a16:creationId xmlns:a16="http://schemas.microsoft.com/office/drawing/2014/main" id="{78298B6E-87F6-4DC9-9375-448F99967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65369" y="4602356"/>
            <a:ext cx="687808" cy="68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53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1921-BB0A-464E-9716-BBE02DF67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between storages</a:t>
            </a:r>
            <a:endParaRPr lang="en-DE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3CC2383-69B2-44FC-80D0-F8C576D54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483119"/>
              </p:ext>
            </p:extLst>
          </p:nvPr>
        </p:nvGraphicFramePr>
        <p:xfrm>
          <a:off x="1481667" y="1388533"/>
          <a:ext cx="8128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9150932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1705878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5939223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832950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Home drive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Group drive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Datashare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958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Usage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Personal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Groups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Groups/External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279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590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Storage capacity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 to 200 GB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 to 50 TB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 GB (2GB)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236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825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Backup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685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21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Snapshots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942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938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Mirror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27350"/>
                  </a:ext>
                </a:extLst>
              </a:tr>
            </a:tbl>
          </a:graphicData>
        </a:graphic>
      </p:graphicFrame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CD839996-22BA-4E65-954C-93A6227D9C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6316" y="3968012"/>
            <a:ext cx="347134" cy="347134"/>
          </a:xfrm>
          <a:prstGeom prst="rect">
            <a:avLst/>
          </a:prstGeom>
        </p:spPr>
      </p:pic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C1D296C-B48B-411B-B41F-2FAC124F91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901" y="3970502"/>
            <a:ext cx="347134" cy="347134"/>
          </a:xfrm>
          <a:prstGeom prst="rect">
            <a:avLst/>
          </a:prstGeom>
        </p:spPr>
      </p:pic>
      <p:pic>
        <p:nvPicPr>
          <p:cNvPr id="9" name="Graphic 8" descr="Close with solid fill">
            <a:extLst>
              <a:ext uri="{FF2B5EF4-FFF2-40B4-BE49-F238E27FC236}">
                <a16:creationId xmlns:a16="http://schemas.microsoft.com/office/drawing/2014/main" id="{333417ED-9C6C-412F-8080-E5E2094893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15867" y="4750724"/>
            <a:ext cx="345600" cy="345600"/>
          </a:xfrm>
          <a:prstGeom prst="rect">
            <a:avLst/>
          </a:prstGeom>
        </p:spPr>
      </p:pic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7F4CAFAA-2161-4C6E-85D5-54F2A125C1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6316" y="3249057"/>
            <a:ext cx="347134" cy="347134"/>
          </a:xfrm>
          <a:prstGeom prst="rect">
            <a:avLst/>
          </a:prstGeom>
        </p:spPr>
      </p:pic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C03EE3F4-574A-45B9-AAF5-F8C81A1AC0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4667" y="3238080"/>
            <a:ext cx="347134" cy="347134"/>
          </a:xfrm>
          <a:prstGeom prst="rect">
            <a:avLst/>
          </a:prstGeom>
        </p:spPr>
      </p:pic>
      <p:pic>
        <p:nvPicPr>
          <p:cNvPr id="12" name="Graphic 11" descr="Close with solid fill">
            <a:extLst>
              <a:ext uri="{FF2B5EF4-FFF2-40B4-BE49-F238E27FC236}">
                <a16:creationId xmlns:a16="http://schemas.microsoft.com/office/drawing/2014/main" id="{948CAE7C-5393-4B43-BD97-461D2DE35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15867" y="3249057"/>
            <a:ext cx="345600" cy="345600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77D69AF0-C0F4-46E2-AF6F-64198EF773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6316" y="4702788"/>
            <a:ext cx="347134" cy="347134"/>
          </a:xfrm>
          <a:prstGeom prst="rect">
            <a:avLst/>
          </a:prstGeom>
        </p:spPr>
      </p:pic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FEA705C8-9BF0-4BA8-A3AF-EF25574E19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4667" y="4702788"/>
            <a:ext cx="347134" cy="347134"/>
          </a:xfrm>
          <a:prstGeom prst="rect">
            <a:avLst/>
          </a:prstGeom>
        </p:spPr>
      </p:pic>
      <p:pic>
        <p:nvPicPr>
          <p:cNvPr id="15" name="Graphic 14" descr="Close with solid fill">
            <a:extLst>
              <a:ext uri="{FF2B5EF4-FFF2-40B4-BE49-F238E27FC236}">
                <a16:creationId xmlns:a16="http://schemas.microsoft.com/office/drawing/2014/main" id="{5F38703B-EB20-4C24-9280-B642EB8A1F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15867" y="3990128"/>
            <a:ext cx="345600" cy="345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73A937F-B315-4AF1-9F47-2A053589CE3B}"/>
              </a:ext>
            </a:extLst>
          </p:cNvPr>
          <p:cNvSpPr txBox="1"/>
          <p:nvPr/>
        </p:nvSpPr>
        <p:spPr>
          <a:xfrm>
            <a:off x="0" y="5500391"/>
            <a:ext cx="12192000" cy="3416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dirty="0" err="1">
                <a:sym typeface="Wingdings" panose="05000000000000000000" pitchFamily="2" charset="2"/>
              </a:rPr>
              <a:t>Datashare</a:t>
            </a:r>
            <a:r>
              <a:rPr lang="en-US" dirty="0">
                <a:sym typeface="Wingdings" panose="05000000000000000000" pitchFamily="2" charset="2"/>
              </a:rPr>
              <a:t> is only for sharing redundant data</a:t>
            </a:r>
          </a:p>
        </p:txBody>
      </p:sp>
    </p:spTree>
    <p:extLst>
      <p:ext uri="{BB962C8B-B14F-4D97-AF65-F5344CB8AC3E}">
        <p14:creationId xmlns:p14="http://schemas.microsoft.com/office/powerpoint/2010/main" val="3580324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44B15-4191-42E0-A383-6468553A4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connect with Windows?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2DAE25-FDC7-4C95-9C05-D5EBBC5D3335}"/>
              </a:ext>
            </a:extLst>
          </p:cNvPr>
          <p:cNvSpPr txBox="1"/>
          <p:nvPr/>
        </p:nvSpPr>
        <p:spPr>
          <a:xfrm>
            <a:off x="874712" y="1252199"/>
            <a:ext cx="367188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Windows:</a:t>
            </a:r>
          </a:p>
        </p:txBody>
      </p:sp>
      <p:pic>
        <p:nvPicPr>
          <p:cNvPr id="6" name="Grafik 4">
            <a:extLst>
              <a:ext uri="{FF2B5EF4-FFF2-40B4-BE49-F238E27FC236}">
                <a16:creationId xmlns:a16="http://schemas.microsoft.com/office/drawing/2014/main" id="{FFD1DDFC-4E99-4117-A9FF-63E16F0233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086" b="-2838"/>
          <a:stretch/>
        </p:blipFill>
        <p:spPr>
          <a:xfrm>
            <a:off x="1052650" y="1848604"/>
            <a:ext cx="1127762" cy="357481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CE9F3DEB-9032-4865-BBF4-9BFF44C3C716}"/>
              </a:ext>
            </a:extLst>
          </p:cNvPr>
          <p:cNvGrpSpPr/>
          <p:nvPr/>
        </p:nvGrpSpPr>
        <p:grpSpPr>
          <a:xfrm>
            <a:off x="1407655" y="1790754"/>
            <a:ext cx="4049773" cy="1751697"/>
            <a:chOff x="1407655" y="1790754"/>
            <a:chExt cx="4049773" cy="1751697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CDBC844-E168-4005-982F-A1944A8BB718}"/>
                </a:ext>
              </a:extLst>
            </p:cNvPr>
            <p:cNvGrpSpPr/>
            <p:nvPr/>
          </p:nvGrpSpPr>
          <p:grpSpPr>
            <a:xfrm>
              <a:off x="1407655" y="1790754"/>
              <a:ext cx="950312" cy="872013"/>
              <a:chOff x="1407655" y="1790754"/>
              <a:chExt cx="950312" cy="872013"/>
            </a:xfrm>
          </p:grpSpPr>
          <p:sp>
            <p:nvSpPr>
              <p:cNvPr id="7" name="Ellipse 5">
                <a:extLst>
                  <a:ext uri="{FF2B5EF4-FFF2-40B4-BE49-F238E27FC236}">
                    <a16:creationId xmlns:a16="http://schemas.microsoft.com/office/drawing/2014/main" id="{2A2662EE-1298-47C9-89EA-B6E1C341BB4F}"/>
                  </a:ext>
                </a:extLst>
              </p:cNvPr>
              <p:cNvSpPr/>
              <p:nvPr/>
            </p:nvSpPr>
            <p:spPr>
              <a:xfrm>
                <a:off x="1407655" y="1790754"/>
                <a:ext cx="449580" cy="456871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" name="Gerade Verbindung mit Pfeil 7">
                <a:extLst>
                  <a:ext uri="{FF2B5EF4-FFF2-40B4-BE49-F238E27FC236}">
                    <a16:creationId xmlns:a16="http://schemas.microsoft.com/office/drawing/2014/main" id="{9434D911-B838-40F5-AD94-3CF58AA1E0B1}"/>
                  </a:ext>
                </a:extLst>
              </p:cNvPr>
              <p:cNvCxnSpPr>
                <a:cxnSpLocks/>
                <a:stCxn id="7" idx="5"/>
              </p:cNvCxnSpPr>
              <p:nvPr/>
            </p:nvCxnSpPr>
            <p:spPr>
              <a:xfrm>
                <a:off x="1791396" y="2180718"/>
                <a:ext cx="566571" cy="48204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Grafik 13">
              <a:extLst>
                <a:ext uri="{FF2B5EF4-FFF2-40B4-BE49-F238E27FC236}">
                  <a16:creationId xmlns:a16="http://schemas.microsoft.com/office/drawing/2014/main" id="{7C045316-78C5-4F03-8305-C9405B1E53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0980"/>
            <a:stretch/>
          </p:blipFill>
          <p:spPr>
            <a:xfrm>
              <a:off x="2427519" y="2579509"/>
              <a:ext cx="3029909" cy="962942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6731513-D962-435D-B8BD-DDCE0A882FF1}"/>
              </a:ext>
            </a:extLst>
          </p:cNvPr>
          <p:cNvGrpSpPr/>
          <p:nvPr/>
        </p:nvGrpSpPr>
        <p:grpSpPr>
          <a:xfrm>
            <a:off x="3411292" y="2501051"/>
            <a:ext cx="4735915" cy="2082800"/>
            <a:chOff x="3411292" y="2501051"/>
            <a:chExt cx="4735915" cy="208280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979F214-731D-47F2-99E0-1FD8CB07D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20113" y="2501051"/>
              <a:ext cx="2527094" cy="2082800"/>
            </a:xfrm>
            <a:prstGeom prst="rect">
              <a:avLst/>
            </a:prstGeom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0ED3853-41EA-470D-BBF0-3B1A6E80E5BB}"/>
                </a:ext>
              </a:extLst>
            </p:cNvPr>
            <p:cNvGrpSpPr/>
            <p:nvPr/>
          </p:nvGrpSpPr>
          <p:grpSpPr>
            <a:xfrm>
              <a:off x="3411292" y="2843584"/>
              <a:ext cx="2079341" cy="928316"/>
              <a:chOff x="3411292" y="2843584"/>
              <a:chExt cx="2079341" cy="928316"/>
            </a:xfrm>
          </p:grpSpPr>
          <p:sp>
            <p:nvSpPr>
              <p:cNvPr id="13" name="Ellipse 5">
                <a:extLst>
                  <a:ext uri="{FF2B5EF4-FFF2-40B4-BE49-F238E27FC236}">
                    <a16:creationId xmlns:a16="http://schemas.microsoft.com/office/drawing/2014/main" id="{6D1BE166-2728-455E-B5B5-0FB3B10429C3}"/>
                  </a:ext>
                </a:extLst>
              </p:cNvPr>
              <p:cNvSpPr/>
              <p:nvPr/>
            </p:nvSpPr>
            <p:spPr>
              <a:xfrm>
                <a:off x="3411292" y="2843584"/>
                <a:ext cx="449580" cy="456871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4" name="Gerade Verbindung mit Pfeil 7">
                <a:extLst>
                  <a:ext uri="{FF2B5EF4-FFF2-40B4-BE49-F238E27FC236}">
                    <a16:creationId xmlns:a16="http://schemas.microsoft.com/office/drawing/2014/main" id="{D884DD31-18DB-4A67-9482-0CDED57A74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0099" y="3232658"/>
                <a:ext cx="1730534" cy="53924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1C69670F-012E-45BF-A6F8-F63B2CAED7A6}"/>
              </a:ext>
            </a:extLst>
          </p:cNvPr>
          <p:cNvSpPr txBox="1"/>
          <p:nvPr/>
        </p:nvSpPr>
        <p:spPr>
          <a:xfrm>
            <a:off x="3227966" y="1240678"/>
            <a:ext cx="7311387" cy="840230"/>
          </a:xfrm>
          <a:prstGeom prst="rect">
            <a:avLst/>
          </a:prstGeom>
          <a:noFill/>
          <a:ln w="25400">
            <a:solidFill>
              <a:srgbClr val="13A98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can enter in the field </a:t>
            </a:r>
            <a:r>
              <a:rPr lang="en-US" i="1" dirty="0"/>
              <a:t>Folder</a:t>
            </a:r>
            <a:r>
              <a:rPr lang="en-US" dirty="0"/>
              <a:t> the address of your </a:t>
            </a:r>
            <a:r>
              <a:rPr lang="en-US" b="1" dirty="0"/>
              <a:t>home drive</a:t>
            </a:r>
            <a:r>
              <a:rPr lang="en-US" dirty="0"/>
              <a:t> or the address of the </a:t>
            </a:r>
            <a:r>
              <a:rPr lang="en-US" b="1" dirty="0"/>
              <a:t>group drive (slide 8)</a:t>
            </a:r>
          </a:p>
          <a:p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56E097-6783-45D4-8F4F-F0BB4AADC102}"/>
              </a:ext>
            </a:extLst>
          </p:cNvPr>
          <p:cNvGrpSpPr/>
          <p:nvPr/>
        </p:nvGrpSpPr>
        <p:grpSpPr>
          <a:xfrm>
            <a:off x="7410626" y="3848596"/>
            <a:ext cx="3792613" cy="2070100"/>
            <a:chOff x="7410626" y="3848596"/>
            <a:chExt cx="3792613" cy="20701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5528C6F-B1B3-46D1-8CE8-1CD4EA4C8B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69" t="1796" r="839" b="1062"/>
            <a:stretch/>
          </p:blipFill>
          <p:spPr>
            <a:xfrm>
              <a:off x="8556853" y="3848596"/>
              <a:ext cx="2646386" cy="2070100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F4ECBC1-42F6-4360-A069-6AF7FECD22D6}"/>
                </a:ext>
              </a:extLst>
            </p:cNvPr>
            <p:cNvGrpSpPr/>
            <p:nvPr/>
          </p:nvGrpSpPr>
          <p:grpSpPr>
            <a:xfrm>
              <a:off x="7410626" y="4248699"/>
              <a:ext cx="1146227" cy="797434"/>
              <a:chOff x="7410626" y="4236762"/>
              <a:chExt cx="1146227" cy="797434"/>
            </a:xfrm>
          </p:grpSpPr>
          <p:cxnSp>
            <p:nvCxnSpPr>
              <p:cNvPr id="16" name="Gerade Verbindung mit Pfeil 7">
                <a:extLst>
                  <a:ext uri="{FF2B5EF4-FFF2-40B4-BE49-F238E27FC236}">
                    <a16:creationId xmlns:a16="http://schemas.microsoft.com/office/drawing/2014/main" id="{1A32BD25-3AAB-4402-B74E-7F222D886B6C}"/>
                  </a:ext>
                </a:extLst>
              </p:cNvPr>
              <p:cNvCxnSpPr>
                <a:cxnSpLocks/>
                <a:stCxn id="26" idx="5"/>
              </p:cNvCxnSpPr>
              <p:nvPr/>
            </p:nvCxnSpPr>
            <p:spPr>
              <a:xfrm>
                <a:off x="7794367" y="4626726"/>
                <a:ext cx="762486" cy="40747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Ellipse 5">
                <a:extLst>
                  <a:ext uri="{FF2B5EF4-FFF2-40B4-BE49-F238E27FC236}">
                    <a16:creationId xmlns:a16="http://schemas.microsoft.com/office/drawing/2014/main" id="{393A4E79-26E7-4F4D-A774-B9DC1ABB6446}"/>
                  </a:ext>
                </a:extLst>
              </p:cNvPr>
              <p:cNvSpPr/>
              <p:nvPr/>
            </p:nvSpPr>
            <p:spPr>
              <a:xfrm>
                <a:off x="7410626" y="4236762"/>
                <a:ext cx="449580" cy="456871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2DA23B-1A85-4CD4-ADCF-CC90ADA0C499}"/>
              </a:ext>
            </a:extLst>
          </p:cNvPr>
          <p:cNvCxnSpPr>
            <a:cxnSpLocks/>
          </p:cNvCxnSpPr>
          <p:nvPr/>
        </p:nvCxnSpPr>
        <p:spPr>
          <a:xfrm flipH="1" flipV="1">
            <a:off x="4625366" y="2080908"/>
            <a:ext cx="1150594" cy="1320152"/>
          </a:xfrm>
          <a:prstGeom prst="line">
            <a:avLst/>
          </a:prstGeom>
          <a:ln w="34925">
            <a:solidFill>
              <a:srgbClr val="00B05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1F4B581-67F8-420C-84DD-BE665345AA3A}"/>
              </a:ext>
            </a:extLst>
          </p:cNvPr>
          <p:cNvSpPr txBox="1"/>
          <p:nvPr/>
        </p:nvSpPr>
        <p:spPr>
          <a:xfrm>
            <a:off x="624407" y="4705570"/>
            <a:ext cx="4833021" cy="1089529"/>
          </a:xfrm>
          <a:prstGeom prst="rect">
            <a:avLst/>
          </a:prstGeom>
          <a:noFill/>
          <a:ln w="25400">
            <a:solidFill>
              <a:srgbClr val="13A98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Your home drive:</a:t>
            </a:r>
          </a:p>
          <a:p>
            <a:r>
              <a:rPr lang="en-US" dirty="0"/>
              <a:t>\\vs-home.zih.tu-dresden.de\</a:t>
            </a:r>
            <a:r>
              <a:rPr lang="en-US" i="1" dirty="0"/>
              <a:t>ZIH-Login</a:t>
            </a:r>
          </a:p>
          <a:p>
            <a:endParaRPr lang="en-US" dirty="0"/>
          </a:p>
          <a:p>
            <a:r>
              <a:rPr lang="en-US" dirty="0"/>
              <a:t>For </a:t>
            </a:r>
            <a:r>
              <a:rPr lang="en-US" i="1" dirty="0"/>
              <a:t>ZIH-Login</a:t>
            </a:r>
            <a:r>
              <a:rPr lang="en-US" dirty="0"/>
              <a:t> you type your ZIH-Login-name</a:t>
            </a:r>
            <a:endParaRPr lang="en-DE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F9096F-52C9-4583-9609-EF3E73638D50}"/>
              </a:ext>
            </a:extLst>
          </p:cNvPr>
          <p:cNvCxnSpPr>
            <a:cxnSpLocks/>
          </p:cNvCxnSpPr>
          <p:nvPr/>
        </p:nvCxnSpPr>
        <p:spPr>
          <a:xfrm flipH="1" flipV="1">
            <a:off x="9225280" y="3300455"/>
            <a:ext cx="223520" cy="548141"/>
          </a:xfrm>
          <a:prstGeom prst="line">
            <a:avLst/>
          </a:prstGeom>
          <a:ln w="34925">
            <a:solidFill>
              <a:srgbClr val="00B05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5992415E-8F6C-449C-A9C3-E50CEB326288}"/>
              </a:ext>
            </a:extLst>
          </p:cNvPr>
          <p:cNvSpPr txBox="1"/>
          <p:nvPr/>
        </p:nvSpPr>
        <p:spPr>
          <a:xfrm>
            <a:off x="8073047" y="2210926"/>
            <a:ext cx="3574108" cy="1089529"/>
          </a:xfrm>
          <a:prstGeom prst="rect">
            <a:avLst/>
          </a:prstGeom>
          <a:noFill/>
          <a:ln w="25400">
            <a:solidFill>
              <a:srgbClr val="13A98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User: </a:t>
            </a:r>
            <a:r>
              <a:rPr lang="en-US" dirty="0" err="1"/>
              <a:t>dom</a:t>
            </a:r>
            <a:r>
              <a:rPr lang="en-US" dirty="0"/>
              <a:t>\</a:t>
            </a:r>
            <a:r>
              <a:rPr lang="en-US" i="1"/>
              <a:t>ZIH-Login</a:t>
            </a:r>
            <a:endParaRPr lang="en-US" i="1" dirty="0"/>
          </a:p>
          <a:p>
            <a:endParaRPr lang="en-US" i="1" dirty="0"/>
          </a:p>
          <a:p>
            <a:r>
              <a:rPr lang="en-US" dirty="0"/>
              <a:t>For </a:t>
            </a:r>
            <a:r>
              <a:rPr lang="en-US" i="1" dirty="0"/>
              <a:t>ZIH-Login</a:t>
            </a:r>
            <a:r>
              <a:rPr lang="en-US" dirty="0"/>
              <a:t> you type your ZIH-Login-name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14764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44B15-4191-42E0-A383-6468553A4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connect with Mac?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2DAE25-FDC7-4C95-9C05-D5EBBC5D3335}"/>
              </a:ext>
            </a:extLst>
          </p:cNvPr>
          <p:cNvSpPr txBox="1"/>
          <p:nvPr/>
        </p:nvSpPr>
        <p:spPr>
          <a:xfrm>
            <a:off x="874712" y="1252199"/>
            <a:ext cx="367188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7BDAB7-1096-48E3-9D39-1E12847E2E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9" t="7963" r="7160" b="7778"/>
          <a:stretch/>
        </p:blipFill>
        <p:spPr>
          <a:xfrm>
            <a:off x="1295399" y="1766051"/>
            <a:ext cx="766236" cy="75626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BDA7B64-4E7C-497A-B6D6-2148E9F7E7AD}"/>
              </a:ext>
            </a:extLst>
          </p:cNvPr>
          <p:cNvGrpSpPr/>
          <p:nvPr/>
        </p:nvGrpSpPr>
        <p:grpSpPr>
          <a:xfrm>
            <a:off x="2161743" y="1922187"/>
            <a:ext cx="4200956" cy="2295724"/>
            <a:chOff x="2161743" y="1922187"/>
            <a:chExt cx="4200956" cy="2295724"/>
          </a:xfrm>
        </p:grpSpPr>
        <p:cxnSp>
          <p:nvCxnSpPr>
            <p:cNvPr id="19" name="Gerade Verbindung mit Pfeil 7">
              <a:extLst>
                <a:ext uri="{FF2B5EF4-FFF2-40B4-BE49-F238E27FC236}">
                  <a16:creationId xmlns:a16="http://schemas.microsoft.com/office/drawing/2014/main" id="{E707C242-F389-4042-8585-31D9E9CB2408}"/>
                </a:ext>
              </a:extLst>
            </p:cNvPr>
            <p:cNvCxnSpPr>
              <a:cxnSpLocks/>
            </p:cNvCxnSpPr>
            <p:nvPr/>
          </p:nvCxnSpPr>
          <p:spPr>
            <a:xfrm>
              <a:off x="2161743" y="2225230"/>
              <a:ext cx="725390" cy="29708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BE58F01-300F-4CCE-BCAE-8E47EB0ED126}"/>
                </a:ext>
              </a:extLst>
            </p:cNvPr>
            <p:cNvSpPr txBox="1"/>
            <p:nvPr/>
          </p:nvSpPr>
          <p:spPr>
            <a:xfrm>
              <a:off x="2431423" y="1922187"/>
              <a:ext cx="1405467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cmd</a:t>
              </a:r>
              <a:r>
                <a:rPr lang="en-US" dirty="0"/>
                <a:t> + k</a:t>
              </a:r>
              <a:endParaRPr lang="en-DE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2CDF431-19FE-4D44-B167-B17D00C66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03" t="2614" r="664" b="2088"/>
            <a:stretch/>
          </p:blipFill>
          <p:spPr>
            <a:xfrm>
              <a:off x="2887133" y="2559657"/>
              <a:ext cx="3475566" cy="1658254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AD9DA1-B995-4D9D-8B9A-0FE92728B854}"/>
              </a:ext>
            </a:extLst>
          </p:cNvPr>
          <p:cNvGrpSpPr/>
          <p:nvPr/>
        </p:nvGrpSpPr>
        <p:grpSpPr>
          <a:xfrm>
            <a:off x="5694074" y="3632598"/>
            <a:ext cx="4436293" cy="2011626"/>
            <a:chOff x="5694074" y="3632598"/>
            <a:chExt cx="4436293" cy="2011626"/>
          </a:xfrm>
        </p:grpSpPr>
        <p:cxnSp>
          <p:nvCxnSpPr>
            <p:cNvPr id="25" name="Gerade Verbindung mit Pfeil 7">
              <a:extLst>
                <a:ext uri="{FF2B5EF4-FFF2-40B4-BE49-F238E27FC236}">
                  <a16:creationId xmlns:a16="http://schemas.microsoft.com/office/drawing/2014/main" id="{F558D1B4-8A2D-440D-A730-41DC6EBDAEC2}"/>
                </a:ext>
              </a:extLst>
            </p:cNvPr>
            <p:cNvCxnSpPr>
              <a:cxnSpLocks/>
            </p:cNvCxnSpPr>
            <p:nvPr/>
          </p:nvCxnSpPr>
          <p:spPr>
            <a:xfrm>
              <a:off x="6229976" y="4106710"/>
              <a:ext cx="776191" cy="29708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Ellipse 5">
              <a:extLst>
                <a:ext uri="{FF2B5EF4-FFF2-40B4-BE49-F238E27FC236}">
                  <a16:creationId xmlns:a16="http://schemas.microsoft.com/office/drawing/2014/main" id="{295E8EBF-9CE8-41DF-B6C6-2936A6473D2E}"/>
                </a:ext>
              </a:extLst>
            </p:cNvPr>
            <p:cNvSpPr/>
            <p:nvPr/>
          </p:nvSpPr>
          <p:spPr>
            <a:xfrm>
              <a:off x="5694074" y="3720219"/>
              <a:ext cx="535902" cy="54459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CF0FB29-19C5-4304-9B56-94D6A8E33B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01" t="1756" r="801" b="956"/>
            <a:stretch/>
          </p:blipFill>
          <p:spPr>
            <a:xfrm>
              <a:off x="7082367" y="3632598"/>
              <a:ext cx="3048000" cy="2011626"/>
            </a:xfrm>
            <a:prstGeom prst="rect">
              <a:avLst/>
            </a:prstGeom>
          </p:spPr>
        </p:pic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559B08EA-D484-46AD-98A5-35FB93BABC84}"/>
              </a:ext>
            </a:extLst>
          </p:cNvPr>
          <p:cNvSpPr/>
          <p:nvPr/>
        </p:nvSpPr>
        <p:spPr>
          <a:xfrm>
            <a:off x="4528079" y="2909252"/>
            <a:ext cx="485563" cy="12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6FBBD9-2D55-4C2E-9791-CE53920B43FF}"/>
              </a:ext>
            </a:extLst>
          </p:cNvPr>
          <p:cNvSpPr txBox="1"/>
          <p:nvPr/>
        </p:nvSpPr>
        <p:spPr>
          <a:xfrm>
            <a:off x="4454737" y="2865030"/>
            <a:ext cx="6654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ZIH-Login</a:t>
            </a:r>
            <a:endParaRPr lang="en-DE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B39B6B-96F4-474F-BAAA-AA0677851830}"/>
              </a:ext>
            </a:extLst>
          </p:cNvPr>
          <p:cNvSpPr/>
          <p:nvPr/>
        </p:nvSpPr>
        <p:spPr>
          <a:xfrm>
            <a:off x="8555038" y="4679950"/>
            <a:ext cx="407987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23C7EC-6587-4BE9-B17D-495BB9A49B1D}"/>
              </a:ext>
            </a:extLst>
          </p:cNvPr>
          <p:cNvSpPr txBox="1"/>
          <p:nvPr/>
        </p:nvSpPr>
        <p:spPr>
          <a:xfrm>
            <a:off x="8477007" y="4638411"/>
            <a:ext cx="6654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ZIH-Login</a:t>
            </a:r>
            <a:endParaRPr lang="en-DE" sz="8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FC39B73-9C4E-4227-B7FC-1DB33D4F5C0A}"/>
              </a:ext>
            </a:extLst>
          </p:cNvPr>
          <p:cNvSpPr txBox="1"/>
          <p:nvPr/>
        </p:nvSpPr>
        <p:spPr>
          <a:xfrm>
            <a:off x="3725806" y="1231768"/>
            <a:ext cx="7311387" cy="840230"/>
          </a:xfrm>
          <a:prstGeom prst="rect">
            <a:avLst/>
          </a:prstGeom>
          <a:noFill/>
          <a:ln w="25400">
            <a:solidFill>
              <a:srgbClr val="13A98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can enter in the field </a:t>
            </a:r>
            <a:r>
              <a:rPr lang="en-US" i="1" dirty="0"/>
              <a:t>Folder</a:t>
            </a:r>
            <a:r>
              <a:rPr lang="en-US" dirty="0"/>
              <a:t> the address of your </a:t>
            </a:r>
            <a:r>
              <a:rPr lang="en-US" b="1" dirty="0"/>
              <a:t>home drive</a:t>
            </a:r>
            <a:r>
              <a:rPr lang="en-US" dirty="0"/>
              <a:t> or the address of the </a:t>
            </a:r>
            <a:r>
              <a:rPr lang="en-US" b="1" dirty="0"/>
              <a:t>group drive (slide 8)</a:t>
            </a:r>
          </a:p>
          <a:p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374E8E1-A2F5-460D-8089-053310FB8B9F}"/>
              </a:ext>
            </a:extLst>
          </p:cNvPr>
          <p:cNvCxnSpPr>
            <a:cxnSpLocks/>
          </p:cNvCxnSpPr>
          <p:nvPr/>
        </p:nvCxnSpPr>
        <p:spPr>
          <a:xfrm flipV="1">
            <a:off x="3836890" y="2080908"/>
            <a:ext cx="788476" cy="784122"/>
          </a:xfrm>
          <a:prstGeom prst="line">
            <a:avLst/>
          </a:prstGeom>
          <a:ln w="34925">
            <a:solidFill>
              <a:srgbClr val="00B05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492F9CF-441C-43C1-914F-6036C06518CB}"/>
              </a:ext>
            </a:extLst>
          </p:cNvPr>
          <p:cNvSpPr txBox="1"/>
          <p:nvPr/>
        </p:nvSpPr>
        <p:spPr>
          <a:xfrm>
            <a:off x="624407" y="4705570"/>
            <a:ext cx="4833021" cy="1089529"/>
          </a:xfrm>
          <a:prstGeom prst="rect">
            <a:avLst/>
          </a:prstGeom>
          <a:noFill/>
          <a:ln w="25400">
            <a:solidFill>
              <a:srgbClr val="13A98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Your home drive:</a:t>
            </a:r>
          </a:p>
          <a:p>
            <a:r>
              <a:rPr lang="en-US" dirty="0"/>
              <a:t>smb://vs-home.zih.tu-dresden.de/</a:t>
            </a:r>
            <a:r>
              <a:rPr lang="en-US" i="1" dirty="0"/>
              <a:t>ZIH-Login</a:t>
            </a:r>
          </a:p>
          <a:p>
            <a:endParaRPr lang="en-US" dirty="0"/>
          </a:p>
          <a:p>
            <a:r>
              <a:rPr lang="en-US" dirty="0"/>
              <a:t>For </a:t>
            </a:r>
            <a:r>
              <a:rPr lang="en-US" i="1" dirty="0"/>
              <a:t>ZIH-Login</a:t>
            </a:r>
            <a:r>
              <a:rPr lang="en-US" dirty="0"/>
              <a:t> you type your ZIH-Login-name</a:t>
            </a:r>
            <a:endParaRPr lang="en-DE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FE73F86-F128-4736-9D8F-32046ACCE09F}"/>
              </a:ext>
            </a:extLst>
          </p:cNvPr>
          <p:cNvCxnSpPr>
            <a:cxnSpLocks/>
          </p:cNvCxnSpPr>
          <p:nvPr/>
        </p:nvCxnSpPr>
        <p:spPr>
          <a:xfrm flipH="1" flipV="1">
            <a:off x="8152408" y="3108963"/>
            <a:ext cx="223520" cy="615938"/>
          </a:xfrm>
          <a:prstGeom prst="line">
            <a:avLst/>
          </a:prstGeom>
          <a:ln w="34925">
            <a:solidFill>
              <a:srgbClr val="00B05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E8849C8-4991-4C16-8014-89818FBFFC71}"/>
              </a:ext>
            </a:extLst>
          </p:cNvPr>
          <p:cNvSpPr txBox="1"/>
          <p:nvPr/>
        </p:nvSpPr>
        <p:spPr>
          <a:xfrm>
            <a:off x="6898898" y="2259961"/>
            <a:ext cx="4556501" cy="840230"/>
          </a:xfrm>
          <a:prstGeom prst="rect">
            <a:avLst/>
          </a:prstGeom>
          <a:noFill/>
          <a:ln w="25400">
            <a:solidFill>
              <a:srgbClr val="13A98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User: </a:t>
            </a:r>
            <a:r>
              <a:rPr lang="en-US" dirty="0" err="1"/>
              <a:t>dom</a:t>
            </a:r>
            <a:r>
              <a:rPr lang="en-US" dirty="0"/>
              <a:t>/</a:t>
            </a:r>
            <a:r>
              <a:rPr lang="en-US" i="1" dirty="0"/>
              <a:t>ZIH-Login</a:t>
            </a:r>
          </a:p>
          <a:p>
            <a:endParaRPr lang="en-US" i="1" dirty="0"/>
          </a:p>
          <a:p>
            <a:r>
              <a:rPr lang="en-US" dirty="0"/>
              <a:t>For </a:t>
            </a:r>
            <a:r>
              <a:rPr lang="en-US" i="1" dirty="0"/>
              <a:t>ZIH-Login</a:t>
            </a:r>
            <a:r>
              <a:rPr lang="en-US" dirty="0"/>
              <a:t> you type your ZIH-Login-name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7103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4A0A-472A-451F-B602-9B411022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is lost! And now?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CDE37-6CEF-4360-B732-85135D492D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038226"/>
            <a:ext cx="10580688" cy="43449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 possible actions: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r>
              <a:rPr lang="en-US" dirty="0"/>
              <a:t>Restore lost data with previous data states (Snapshots)</a:t>
            </a:r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r>
              <a:rPr lang="en-US" dirty="0"/>
              <a:t>Windows:</a:t>
            </a:r>
          </a:p>
          <a:p>
            <a:pPr lvl="1" indent="0">
              <a:buNone/>
            </a:pPr>
            <a:r>
              <a:rPr lang="en-US" dirty="0"/>
              <a:t>	Right click to the folder which should contains the lost data</a:t>
            </a:r>
          </a:p>
          <a:p>
            <a:pPr lvl="1" indent="0">
              <a:buNone/>
            </a:pPr>
            <a:r>
              <a:rPr lang="en-US" dirty="0"/>
              <a:t>	</a:t>
            </a:r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pPr lvl="1" indent="0">
              <a:buNone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5FD659-117D-44CE-B54A-859D1B2EF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875" y="3050238"/>
            <a:ext cx="2235200" cy="2995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152C40-7966-4042-8B0C-89B9009042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77" t="31632" r="50887" b="38952"/>
          <a:stretch/>
        </p:blipFill>
        <p:spPr>
          <a:xfrm>
            <a:off x="2781315" y="3179616"/>
            <a:ext cx="1934956" cy="2640158"/>
          </a:xfrm>
          <a:prstGeom prst="rect">
            <a:avLst/>
          </a:prstGeom>
        </p:spPr>
      </p:pic>
      <p:cxnSp>
        <p:nvCxnSpPr>
          <p:cNvPr id="10" name="Gerade Verbindung mit Pfeil 7">
            <a:extLst>
              <a:ext uri="{FF2B5EF4-FFF2-40B4-BE49-F238E27FC236}">
                <a16:creationId xmlns:a16="http://schemas.microsoft.com/office/drawing/2014/main" id="{1B1294FD-D569-45C5-AAEB-CBB841511A76}"/>
              </a:ext>
            </a:extLst>
          </p:cNvPr>
          <p:cNvCxnSpPr>
            <a:cxnSpLocks/>
          </p:cNvCxnSpPr>
          <p:nvPr/>
        </p:nvCxnSpPr>
        <p:spPr>
          <a:xfrm>
            <a:off x="5181030" y="4442886"/>
            <a:ext cx="870146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258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4A0A-472A-451F-B602-9B411022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is lost! And now?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CDE37-6CEF-4360-B732-85135D492D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038226"/>
            <a:ext cx="10580688" cy="4344987"/>
          </a:xfrm>
        </p:spPr>
        <p:txBody>
          <a:bodyPr/>
          <a:lstStyle/>
          <a:p>
            <a:pPr lvl="1" indent="0">
              <a:buNone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r>
              <a:rPr lang="en-US" dirty="0"/>
              <a:t>Mac:</a:t>
            </a:r>
          </a:p>
          <a:p>
            <a:pPr lvl="1" indent="0">
              <a:buNone/>
            </a:pPr>
            <a:r>
              <a:rPr lang="en-US" dirty="0"/>
              <a:t>	Connect to the drive again with addition of </a:t>
            </a:r>
            <a:r>
              <a:rPr lang="en-US" dirty="0">
                <a:solidFill>
                  <a:srgbClr val="FF0000"/>
                </a:solidFill>
              </a:rPr>
              <a:t>/~snapshot</a:t>
            </a:r>
            <a:r>
              <a:rPr lang="en-US" dirty="0"/>
              <a:t> in the end of the drive </a:t>
            </a:r>
            <a:r>
              <a:rPr lang="en-US" dirty="0" err="1"/>
              <a:t>adress</a:t>
            </a: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pPr lvl="1" indent="0">
              <a:buNone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858D50-CCE6-4A5A-A07C-7EE3623DAA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56" t="660" r="566" b="648"/>
          <a:stretch/>
        </p:blipFill>
        <p:spPr>
          <a:xfrm>
            <a:off x="6355079" y="2390978"/>
            <a:ext cx="5455921" cy="3342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6D26E5-5427-456C-9F9E-B41CD39BA9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3" t="1151" r="541" b="1151"/>
          <a:stretch/>
        </p:blipFill>
        <p:spPr>
          <a:xfrm>
            <a:off x="1788635" y="2688725"/>
            <a:ext cx="3774440" cy="1778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E2232F8-0B24-4807-A8A3-D7A2B166AA04}"/>
              </a:ext>
            </a:extLst>
          </p:cNvPr>
          <p:cNvSpPr/>
          <p:nvPr/>
        </p:nvSpPr>
        <p:spPr>
          <a:xfrm>
            <a:off x="6736080" y="3312160"/>
            <a:ext cx="609600" cy="1168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4BBFE9-2B08-445F-8309-FABD3CA3EC58}"/>
              </a:ext>
            </a:extLst>
          </p:cNvPr>
          <p:cNvSpPr/>
          <p:nvPr/>
        </p:nvSpPr>
        <p:spPr>
          <a:xfrm>
            <a:off x="3576319" y="3063240"/>
            <a:ext cx="485563" cy="12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CE020E-F572-4A09-9CB3-C67138D1D756}"/>
              </a:ext>
            </a:extLst>
          </p:cNvPr>
          <p:cNvSpPr txBox="1"/>
          <p:nvPr/>
        </p:nvSpPr>
        <p:spPr>
          <a:xfrm>
            <a:off x="3508586" y="3019018"/>
            <a:ext cx="6654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ZIH-Login</a:t>
            </a:r>
            <a:endParaRPr lang="en-DE" sz="800" dirty="0"/>
          </a:p>
        </p:txBody>
      </p:sp>
    </p:spTree>
    <p:extLst>
      <p:ext uri="{BB962C8B-B14F-4D97-AF65-F5344CB8AC3E}">
        <p14:creationId xmlns:p14="http://schemas.microsoft.com/office/powerpoint/2010/main" val="2149469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C85EF-424E-4344-A56B-04F3BDBB6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group drives are available at the chair?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0FC0D-4903-4680-BCCF-19CB7443363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0" y="1036321"/>
            <a:ext cx="10661969" cy="4344987"/>
          </a:xfrm>
        </p:spPr>
        <p:txBody>
          <a:bodyPr/>
          <a:lstStyle/>
          <a:p>
            <a:r>
              <a:rPr lang="en-US" sz="1400" b="1" dirty="0" err="1"/>
              <a:t>pmana</a:t>
            </a:r>
            <a:r>
              <a:rPr lang="en-US" sz="1400" b="1" dirty="0"/>
              <a:t> </a:t>
            </a:r>
            <a:r>
              <a:rPr lang="en-US" sz="1400" dirty="0"/>
              <a:t>(10 TB)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Contains any </a:t>
            </a:r>
            <a:r>
              <a:rPr lang="en-US" sz="1400" b="1" dirty="0"/>
              <a:t>chair</a:t>
            </a:r>
            <a:r>
              <a:rPr lang="en-US" sz="1400" dirty="0"/>
              <a:t> related data</a:t>
            </a:r>
            <a:br>
              <a:rPr lang="en-US" sz="1400" dirty="0"/>
            </a:br>
            <a:r>
              <a:rPr lang="en-US" sz="1400" dirty="0">
                <a:sym typeface="Wingdings" panose="05000000000000000000" pitchFamily="2" charset="2"/>
              </a:rPr>
              <a:t></a:t>
            </a:r>
            <a:r>
              <a:rPr lang="en-US" sz="1400" dirty="0"/>
              <a:t> Win: </a:t>
            </a:r>
            <a:r>
              <a:rPr lang="en-US" sz="1400" dirty="0">
                <a:solidFill>
                  <a:schemeClr val="tx1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\\vs-grp02.zih.tu-dresden.de\pmana</a:t>
            </a:r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/>
              <a:t>Mac: </a:t>
            </a:r>
            <a:r>
              <a:rPr lang="en-US" sz="1400" u="sng" dirty="0">
                <a:solidFill>
                  <a:schemeClr val="tx1"/>
                </a:solidFill>
              </a:rPr>
              <a:t>smb://</a:t>
            </a:r>
            <a:r>
              <a:rPr lang="en-US" sz="1400" u="sng" dirty="0">
                <a:solidFill>
                  <a:schemeClr val="tx1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vs-grp02.zih.tu-dresden.de/pmana</a:t>
            </a:r>
            <a:r>
              <a:rPr lang="en-US" sz="1400" dirty="0"/>
              <a:t> </a:t>
            </a:r>
            <a:endParaRPr lang="en-US" sz="1400" b="1" dirty="0"/>
          </a:p>
          <a:p>
            <a:r>
              <a:rPr lang="en-US" sz="1400" b="1" dirty="0" err="1"/>
              <a:t>pmnnano</a:t>
            </a:r>
            <a:r>
              <a:rPr lang="en-US" sz="1400" b="1" dirty="0"/>
              <a:t> </a:t>
            </a:r>
            <a:r>
              <a:rPr lang="en-US" sz="1400" dirty="0"/>
              <a:t>(5 TB)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Contains project and administrative related data of </a:t>
            </a:r>
            <a:r>
              <a:rPr lang="en-US" sz="1400" b="1" dirty="0"/>
              <a:t>Theory group</a:t>
            </a:r>
            <a:br>
              <a:rPr lang="en-US" sz="1400" dirty="0"/>
            </a:br>
            <a:r>
              <a:rPr lang="en-US" sz="1400" dirty="0">
                <a:sym typeface="Wingdings" panose="05000000000000000000" pitchFamily="2" charset="2"/>
              </a:rPr>
              <a:t></a:t>
            </a:r>
            <a:r>
              <a:rPr lang="en-US" sz="1400" dirty="0"/>
              <a:t> Win: </a:t>
            </a:r>
            <a:r>
              <a:rPr lang="en-US" sz="1400" dirty="0">
                <a:solidFill>
                  <a:schemeClr val="tx1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\\vs-grp08.zih.tu-dresden.de\pmnnano</a:t>
            </a:r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/>
              <a:t>Mac: </a:t>
            </a:r>
            <a:r>
              <a:rPr lang="en-US" sz="1400" u="sng" dirty="0">
                <a:solidFill>
                  <a:schemeClr val="tx1"/>
                </a:solidFill>
              </a:rPr>
              <a:t>smb://</a:t>
            </a:r>
            <a:r>
              <a:rPr lang="en-US" sz="1400" u="sng" dirty="0">
                <a:solidFill>
                  <a:schemeClr val="tx1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vs-grp08.zih.tu-dresden.de/pmnnano</a:t>
            </a:r>
            <a:endParaRPr lang="en-US" sz="1400" b="1" u="sng" dirty="0">
              <a:solidFill>
                <a:schemeClr val="tx1"/>
              </a:solidFill>
            </a:endParaRPr>
          </a:p>
          <a:p>
            <a:r>
              <a:rPr lang="en-US" sz="1400" b="1" dirty="0" err="1"/>
              <a:t>pmnent</a:t>
            </a:r>
            <a:r>
              <a:rPr lang="en-US" sz="1400" b="1" dirty="0"/>
              <a:t> </a:t>
            </a:r>
            <a:r>
              <a:rPr lang="en-US" sz="1400" dirty="0"/>
              <a:t>(5 TB)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Contains project and administrative related data of </a:t>
            </a:r>
            <a:r>
              <a:rPr lang="en-US" sz="1400" b="1" dirty="0"/>
              <a:t>Environmental nanotechnology group</a:t>
            </a:r>
            <a:br>
              <a:rPr lang="en-US" sz="1400" dirty="0"/>
            </a:br>
            <a:r>
              <a:rPr lang="en-US" sz="1400" dirty="0">
                <a:sym typeface="Wingdings" panose="05000000000000000000" pitchFamily="2" charset="2"/>
              </a:rPr>
              <a:t></a:t>
            </a:r>
            <a:r>
              <a:rPr lang="en-US" sz="1400" dirty="0"/>
              <a:t> Win: </a:t>
            </a:r>
            <a:r>
              <a:rPr lang="en-US" sz="1400" dirty="0">
                <a:solidFill>
                  <a:schemeClr val="tx1"/>
                </a:solidFill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\\vs-sec-smb3.zih.tu-dresden.de\pmnent</a:t>
            </a:r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/>
              <a:t>Mac: </a:t>
            </a:r>
            <a:r>
              <a:rPr lang="en-US" sz="1400" u="sng" dirty="0"/>
              <a:t>smb://vs-sec-smb3.zih.tu-dresden.de/pmnent</a:t>
            </a:r>
            <a:endParaRPr lang="en-US" sz="1400" b="1" u="sng" dirty="0"/>
          </a:p>
          <a:p>
            <a:r>
              <a:rPr lang="en-US" sz="1400" b="1" dirty="0" err="1"/>
              <a:t>pmnnst</a:t>
            </a:r>
            <a:r>
              <a:rPr lang="en-US" sz="1400" b="1" dirty="0"/>
              <a:t> </a:t>
            </a:r>
            <a:r>
              <a:rPr lang="en-US" sz="1400" dirty="0"/>
              <a:t>(5 TB)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Contains project and administrative related data of </a:t>
            </a:r>
            <a:r>
              <a:rPr lang="en-US" sz="1400" b="1" dirty="0"/>
              <a:t>Nanoelectronics for sensor technologies group</a:t>
            </a:r>
            <a:br>
              <a:rPr lang="en-US" sz="1400" dirty="0"/>
            </a:br>
            <a:r>
              <a:rPr lang="en-US" sz="1400" dirty="0">
                <a:sym typeface="Wingdings" panose="05000000000000000000" pitchFamily="2" charset="2"/>
              </a:rPr>
              <a:t>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tx1"/>
                </a:solidFill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\\vs-grp08.zih.tu-dresden.de\pmnnst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en-US" sz="1400" dirty="0"/>
              <a:t>Mac: </a:t>
            </a:r>
            <a:r>
              <a:rPr lang="en-US" sz="1400" u="sng" dirty="0"/>
              <a:t>smb://vs-grp08.zih.tu-dresden.de/pmnnst</a:t>
            </a:r>
          </a:p>
          <a:p>
            <a:r>
              <a:rPr lang="en-US" sz="1400" b="1" dirty="0" err="1"/>
              <a:t>pmnraw</a:t>
            </a:r>
            <a:r>
              <a:rPr lang="en-US" sz="1400" dirty="0"/>
              <a:t> (50 TB) (only Snapshots, no backup, no mirror)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Contains </a:t>
            </a:r>
            <a:r>
              <a:rPr lang="en-US" sz="1400" b="1" dirty="0"/>
              <a:t>raw research data </a:t>
            </a:r>
            <a:r>
              <a:rPr lang="en-US" sz="1400" dirty="0"/>
              <a:t>of </a:t>
            </a:r>
            <a:r>
              <a:rPr lang="en-US" sz="1400" b="1" dirty="0"/>
              <a:t>every group</a:t>
            </a:r>
            <a:br>
              <a:rPr lang="en-US" sz="1400" b="1" dirty="0"/>
            </a:br>
            <a:r>
              <a:rPr lang="en-US" sz="1400" dirty="0">
                <a:sym typeface="Wingdings" panose="05000000000000000000" pitchFamily="2" charset="2"/>
              </a:rPr>
              <a:t>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tx1"/>
                </a:solidFill>
                <a:hlinkClick r:id="rId6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\\vs-grp07.zih.tu-dresden.de\pmnraw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en-US" sz="1400" dirty="0"/>
              <a:t>Mac: </a:t>
            </a:r>
            <a:r>
              <a:rPr lang="en-US" sz="1400" u="sng" dirty="0"/>
              <a:t>smb://vs-grp07.zih.tu-dresden.de/pmnraw</a:t>
            </a:r>
            <a:endParaRPr lang="en-US" sz="1400" dirty="0"/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DE" b="1" dirty="0"/>
          </a:p>
        </p:txBody>
      </p:sp>
    </p:spTree>
    <p:extLst>
      <p:ext uri="{BB962C8B-B14F-4D97-AF65-F5344CB8AC3E}">
        <p14:creationId xmlns:p14="http://schemas.microsoft.com/office/powerpoint/2010/main" val="2797536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746D5-30A6-4A7A-9DDC-BD9FEFB0F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b="0" dirty="0" err="1"/>
              <a:t>pmnnano</a:t>
            </a:r>
            <a:endParaRPr lang="en-DE" b="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20D4D3-2688-46BB-BE96-9A7CFA03459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t="913" b="53654"/>
          <a:stretch/>
        </p:blipFill>
        <p:spPr>
          <a:xfrm>
            <a:off x="4820922" y="1131140"/>
            <a:ext cx="6431280" cy="193126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C2FE6A-97CE-48BA-943B-162662F8D2CA}"/>
              </a:ext>
            </a:extLst>
          </p:cNvPr>
          <p:cNvSpPr txBox="1"/>
          <p:nvPr/>
        </p:nvSpPr>
        <p:spPr>
          <a:xfrm>
            <a:off x="985520" y="1131140"/>
            <a:ext cx="312928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Possible data structure:</a:t>
            </a:r>
            <a:endParaRPr lang="en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F877D2-81E3-4FC5-BBC5-26EE8581BB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9" b="1"/>
          <a:stretch/>
        </p:blipFill>
        <p:spPr>
          <a:xfrm>
            <a:off x="4820922" y="3483099"/>
            <a:ext cx="6837680" cy="206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78246"/>
      </p:ext>
    </p:extLst>
  </p:cSld>
  <p:clrMapOvr>
    <a:masterClrMapping/>
  </p:clrMapOvr>
</p:sld>
</file>

<file path=ppt/theme/theme1.xml><?xml version="1.0" encoding="utf-8"?>
<a:theme xmlns:a="http://schemas.openxmlformats.org/drawingml/2006/main" name="TUD_2018_16zu9">
  <a:themeElements>
    <a:clrScheme name="TUD_Farben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FA3DDC62-2CE6-774E-8340-8260BC267E57}" vid="{CBF861B5-B793-E74B-9EAA-FF010F67C032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2020_Praesentationsvorlage_TUD_16zu9</Template>
  <TotalTime>0</TotalTime>
  <Words>573</Words>
  <Application>Microsoft Office PowerPoint</Application>
  <PresentationFormat>Breitbild</PresentationFormat>
  <Paragraphs>89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Calibri</vt:lpstr>
      <vt:lpstr>Arial</vt:lpstr>
      <vt:lpstr>Symbol</vt:lpstr>
      <vt:lpstr>Wingdings</vt:lpstr>
      <vt:lpstr>Open Sans</vt:lpstr>
      <vt:lpstr>TUD_2018_16zu9</vt:lpstr>
      <vt:lpstr>Working with Home &amp; Group Drives from ZIH</vt:lpstr>
      <vt:lpstr>Which kind of data storages exists?</vt:lpstr>
      <vt:lpstr>Differences between storages</vt:lpstr>
      <vt:lpstr>How to connect with Windows?</vt:lpstr>
      <vt:lpstr>How to connect with Mac?</vt:lpstr>
      <vt:lpstr>Data is lost! And now?</vt:lpstr>
      <vt:lpstr>Data is lost! And now?</vt:lpstr>
      <vt:lpstr>Which group drives are available at the chair?</vt:lpstr>
      <vt:lpstr>Example: pmnnano</vt:lpstr>
      <vt:lpstr>How is file access controlled?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&amp; group drives</dc:title>
  <dc:creator>Steffen</dc:creator>
  <cp:lastModifiedBy>Kampmann, Steffen</cp:lastModifiedBy>
  <cp:revision>183</cp:revision>
  <dcterms:created xsi:type="dcterms:W3CDTF">2020-11-11T14:14:38Z</dcterms:created>
  <dcterms:modified xsi:type="dcterms:W3CDTF">2024-03-07T19:49:47Z</dcterms:modified>
</cp:coreProperties>
</file>