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256" r:id="rId2"/>
    <p:sldId id="378" r:id="rId3"/>
    <p:sldId id="356" r:id="rId4"/>
    <p:sldId id="350" r:id="rId5"/>
    <p:sldId id="376" r:id="rId6"/>
    <p:sldId id="337" r:id="rId7"/>
    <p:sldId id="351" r:id="rId8"/>
    <p:sldId id="355" r:id="rId9"/>
    <p:sldId id="323" r:id="rId10"/>
    <p:sldId id="329" r:id="rId11"/>
    <p:sldId id="377" r:id="rId12"/>
    <p:sldId id="374" r:id="rId13"/>
    <p:sldId id="361" r:id="rId14"/>
    <p:sldId id="330" r:id="rId15"/>
    <p:sldId id="359" r:id="rId16"/>
    <p:sldId id="371" r:id="rId17"/>
    <p:sldId id="372" r:id="rId18"/>
    <p:sldId id="366" r:id="rId19"/>
    <p:sldId id="380" r:id="rId20"/>
    <p:sldId id="369" r:id="rId21"/>
    <p:sldId id="381" r:id="rId22"/>
    <p:sldId id="357" r:id="rId23"/>
    <p:sldId id="348" r:id="rId24"/>
    <p:sldId id="370" r:id="rId25"/>
    <p:sldId id="373" r:id="rId26"/>
    <p:sldId id="326" r:id="rId27"/>
    <p:sldId id="317" r:id="rId28"/>
    <p:sldId id="325" r:id="rId29"/>
    <p:sldId id="322" r:id="rId30"/>
    <p:sldId id="382" r:id="rId31"/>
    <p:sldId id="383" r:id="rId32"/>
  </p:sldIdLst>
  <p:sldSz cx="9144000" cy="6858000" type="screen4x3"/>
  <p:notesSz cx="67945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399FF"/>
    <a:srgbClr val="0000CC"/>
    <a:srgbClr val="0000FF"/>
    <a:srgbClr val="FF99FF"/>
    <a:srgbClr val="F7903D"/>
    <a:srgbClr val="37AD6B"/>
    <a:srgbClr val="F0781E"/>
    <a:srgbClr val="4985BD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2" autoAdjust="0"/>
    <p:restoredTop sz="85000" autoAdjust="0"/>
  </p:normalViewPr>
  <p:slideViewPr>
    <p:cSldViewPr snapToGrid="0">
      <p:cViewPr varScale="1">
        <p:scale>
          <a:sx n="107" d="100"/>
          <a:sy n="107" d="100"/>
        </p:scale>
        <p:origin x="1423" y="7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1" y="1"/>
            <a:ext cx="2944813" cy="496888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1812B4BD-A363-4263-BE80-5C3B52BD0E4A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09114"/>
            <a:ext cx="2944813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1" y="9409114"/>
            <a:ext cx="2944813" cy="496887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718B77E4-8901-4D1D-B6AD-0087C25FFF7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760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7020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7020"/>
          </a:xfrm>
          <a:prstGeom prst="rect">
            <a:avLst/>
          </a:prstGeom>
        </p:spPr>
        <p:txBody>
          <a:bodyPr vert="horz" lIns="91430" tIns="45716" rIns="91430" bIns="45716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28.02.2023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6" rIns="91430" bIns="4571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8"/>
          </a:xfrm>
          <a:prstGeom prst="rect">
            <a:avLst/>
          </a:prstGeom>
        </p:spPr>
        <p:txBody>
          <a:bodyPr vert="horz" lIns="91430" tIns="45716" rIns="91430" bIns="4571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44283" cy="4970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6" y="9408981"/>
            <a:ext cx="2944283" cy="497019"/>
          </a:xfrm>
          <a:prstGeom prst="rect">
            <a:avLst/>
          </a:prstGeom>
        </p:spPr>
        <p:txBody>
          <a:bodyPr vert="horz" lIns="91430" tIns="45716" rIns="91430" bIns="45716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CAD167F3-3C26-435F-88EE-F27B3FA864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3532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DF563B27-684C-4F93-A90B-F8F393FBE7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0882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sp>
        <p:nvSpPr>
          <p:cNvPr id="18" name="Rechteck 17"/>
          <p:cNvSpPr/>
          <p:nvPr userDrawn="1"/>
        </p:nvSpPr>
        <p:spPr>
          <a:xfrm>
            <a:off x="6715125" y="5943600"/>
            <a:ext cx="242887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>
          <a:xfrm>
            <a:off x="306000" y="1409700"/>
            <a:ext cx="8532000" cy="3657600"/>
          </a:xfrm>
          <a:solidFill>
            <a:srgbClr val="E6007E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on symbol to add image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306000" y="5067299"/>
            <a:ext cx="8532000" cy="1494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532" y="5158740"/>
            <a:ext cx="7877543" cy="503952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3532" y="5711297"/>
            <a:ext cx="6268835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23532" y="6187440"/>
            <a:ext cx="6268835" cy="182563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70" y="418338"/>
            <a:ext cx="1810516" cy="74371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9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6715125" y="5943600"/>
            <a:ext cx="242887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306000" y="1409700"/>
            <a:ext cx="8532000" cy="5152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532" y="3428730"/>
            <a:ext cx="7937871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3532" y="3976725"/>
            <a:ext cx="7950567" cy="3327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 master format</a:t>
            </a:r>
          </a:p>
          <a:p>
            <a:endParaRPr lang="en-US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23533" y="6187440"/>
            <a:ext cx="6268834" cy="182563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70" y="418338"/>
            <a:ext cx="1810516" cy="743714"/>
          </a:xfrm>
          <a:prstGeom prst="rect">
            <a:avLst/>
          </a:prstGeom>
        </p:spPr>
      </p:pic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DC9B1D6B-1FC5-4B61-96F1-A03F8C029DA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3532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22747239-DFB7-4C6F-90D9-8746B0DF899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380882" y="418337"/>
            <a:ext cx="1417637" cy="738188"/>
          </a:xfrm>
          <a:noFill/>
        </p:spPr>
        <p:txBody>
          <a:bodyPr anchor="ctr" anchorCtr="0">
            <a:normAutofit/>
          </a:bodyPr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9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6715125" y="5943600"/>
            <a:ext cx="242887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306000" y="293078"/>
            <a:ext cx="8532000" cy="62688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23534" y="6187440"/>
            <a:ext cx="6268833" cy="182563"/>
          </a:xfr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70" y="418338"/>
            <a:ext cx="1810516" cy="7437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70" y="418066"/>
            <a:ext cx="1810516" cy="743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3532" y="2906606"/>
            <a:ext cx="7937871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master format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3532" y="3463147"/>
            <a:ext cx="7950567" cy="3327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subtitle master format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292" y="5945880"/>
            <a:ext cx="1371783" cy="5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0676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4381DEF-DABA-4270-8BAD-E4011AECFB7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29339" y="6352479"/>
            <a:ext cx="907383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BF652E5A-5CA0-445F-BB46-1D00FFAB13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88692" y="6352479"/>
            <a:ext cx="907383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492369"/>
            <a:ext cx="8315325" cy="409714"/>
          </a:xfrm>
        </p:spPr>
        <p:txBody>
          <a:bodyPr>
            <a:normAutofit/>
          </a:bodyPr>
          <a:lstStyle/>
          <a:p>
            <a:r>
              <a:rPr lang="en-US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23875" y="931362"/>
            <a:ext cx="8315325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29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>
                  <a:solidFill>
                    <a:srgbClr val="333333"/>
                  </a:solidFill>
                </a:rPr>
              </a:br>
              <a:r>
                <a:rPr lang="en-US" sz="1000" noProof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31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34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re, Bild 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3257" y="492369"/>
            <a:ext cx="4005943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de-DE" dirty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33257" y="1535722"/>
            <a:ext cx="4005943" cy="4641241"/>
          </a:xfrm>
        </p:spPr>
        <p:txBody>
          <a:bodyPr>
            <a:noAutofit/>
          </a:bodyPr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833257" y="931362"/>
            <a:ext cx="4005943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285750" y="285750"/>
            <a:ext cx="4184650" cy="5911850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on symbol to add image</a:t>
            </a:r>
          </a:p>
        </p:txBody>
      </p:sp>
      <p:sp>
        <p:nvSpPr>
          <p:cNvPr id="20" name="Bildplatzhalter 4">
            <a:extLst>
              <a:ext uri="{FF2B5EF4-FFF2-40B4-BE49-F238E27FC236}">
                <a16:creationId xmlns:a16="http://schemas.microsoft.com/office/drawing/2014/main" id="{E2BBD6BF-7910-48C7-BC5B-D3F3BACCD6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29339" y="6352479"/>
            <a:ext cx="907383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01142CDC-0FF1-4F93-A609-E3A4A263AB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88692" y="6352479"/>
            <a:ext cx="907383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58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>
                  <a:solidFill>
                    <a:srgbClr val="333333"/>
                  </a:solidFill>
                </a:rPr>
              </a:br>
              <a:r>
                <a:rPr lang="en-US" sz="1000" noProof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60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63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6578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2 Bilder 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492369"/>
            <a:ext cx="5264817" cy="409714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title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3875" y="1535723"/>
            <a:ext cx="5264817" cy="464124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23875" y="931362"/>
            <a:ext cx="5264817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2" name="Bildplatzhalter 12"/>
          <p:cNvSpPr>
            <a:spLocks noGrp="1"/>
          </p:cNvSpPr>
          <p:nvPr>
            <p:ph type="pic" sz="quarter" idx="14" hasCustomPrompt="1"/>
          </p:nvPr>
        </p:nvSpPr>
        <p:spPr>
          <a:xfrm>
            <a:off x="6110514" y="285751"/>
            <a:ext cx="2728686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on symbol to add image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5" hasCustomPrompt="1"/>
          </p:nvPr>
        </p:nvSpPr>
        <p:spPr>
          <a:xfrm>
            <a:off x="6110514" y="3327627"/>
            <a:ext cx="2728686" cy="2849336"/>
          </a:xfrm>
          <a:solidFill>
            <a:srgbClr val="E6007E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on symbol to add image</a:t>
            </a:r>
          </a:p>
        </p:txBody>
      </p:sp>
      <p:sp>
        <p:nvSpPr>
          <p:cNvPr id="21" name="Bildplatzhalter 4">
            <a:extLst>
              <a:ext uri="{FF2B5EF4-FFF2-40B4-BE49-F238E27FC236}">
                <a16:creationId xmlns:a16="http://schemas.microsoft.com/office/drawing/2014/main" id="{6BB26055-2A6A-48FB-BDD8-76CA4A52F20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29339" y="6352479"/>
            <a:ext cx="907383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sp>
        <p:nvSpPr>
          <p:cNvPr id="22" name="Bildplatzhalter 4">
            <a:extLst>
              <a:ext uri="{FF2B5EF4-FFF2-40B4-BE49-F238E27FC236}">
                <a16:creationId xmlns:a16="http://schemas.microsoft.com/office/drawing/2014/main" id="{BC7C8351-B0D1-4526-99A8-C5A15539A90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88692" y="6352479"/>
            <a:ext cx="907383" cy="285146"/>
          </a:xfrm>
          <a:noFill/>
        </p:spPr>
        <p:txBody>
          <a:bodyPr rIns="0" anchor="ctr" anchorCtr="0">
            <a:noAutofit/>
          </a:bodyPr>
          <a:lstStyle>
            <a:lvl1pPr algn="ctr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partner logo</a:t>
            </a: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5D9C9A0-7951-4196-AEE3-92BFCF5721F7}"/>
              </a:ext>
            </a:extLst>
          </p:cNvPr>
          <p:cNvGrpSpPr/>
          <p:nvPr userDrawn="1"/>
        </p:nvGrpSpPr>
        <p:grpSpPr>
          <a:xfrm>
            <a:off x="-2089900" y="977046"/>
            <a:ext cx="1980000" cy="2129997"/>
            <a:chOff x="-2089900" y="977046"/>
            <a:chExt cx="1980000" cy="2129997"/>
          </a:xfrm>
        </p:grpSpPr>
        <p:sp>
          <p:nvSpPr>
            <p:cNvPr id="59" name="Folie Wechsel/Zurücksetzen/Textebenen">
              <a:extLst>
                <a:ext uri="{FF2B5EF4-FFF2-40B4-BE49-F238E27FC236}">
                  <a16:creationId xmlns:a16="http://schemas.microsoft.com/office/drawing/2014/main" id="{2AD43816-91E0-48A9-9BB1-AA81AD6B42F8}"/>
                </a:ext>
              </a:extLst>
            </p:cNvPr>
            <p:cNvSpPr txBox="1"/>
            <p:nvPr userDrawn="1"/>
          </p:nvSpPr>
          <p:spPr>
            <a:xfrm rot="10800000" flipH="1" flipV="1">
              <a:off x="-2089900" y="977046"/>
              <a:ext cx="1980000" cy="198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00" noProof="0">
                  <a:solidFill>
                    <a:srgbClr val="333333"/>
                  </a:solidFill>
                </a:rPr>
                <a:t>Change slide layout in the menu via:</a:t>
              </a: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home // slides // layout</a:t>
              </a:r>
            </a:p>
            <a:p>
              <a:pPr algn="r" defTabSz="913990">
                <a:defRPr/>
              </a:pPr>
              <a:endParaRPr lang="en-US" sz="1000" noProof="0">
                <a:solidFill>
                  <a:srgbClr val="333333"/>
                </a:solidFill>
              </a:endParaRP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Change text level</a:t>
              </a:r>
            </a:p>
            <a:p>
              <a:pPr algn="r" defTabSz="913990">
                <a:defRPr/>
              </a:pPr>
              <a:r>
                <a:rPr lang="en-US" sz="1000" noProof="0">
                  <a:solidFill>
                    <a:srgbClr val="333333"/>
                  </a:solidFill>
                </a:rPr>
                <a:t>in the menu via:</a:t>
              </a:r>
              <a:br>
                <a:rPr lang="en-US" sz="1000" noProof="0">
                  <a:solidFill>
                    <a:srgbClr val="333333"/>
                  </a:solidFill>
                </a:rPr>
              </a:br>
              <a:r>
                <a:rPr lang="en-US" sz="1000" noProof="0">
                  <a:solidFill>
                    <a:srgbClr val="333333"/>
                  </a:solidFill>
                </a:rPr>
                <a:t>home // paragraph // list level</a:t>
              </a:r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EF9548FA-1BF5-4FE2-AF99-BF36A949B5B1}"/>
                </a:ext>
              </a:extLst>
            </p:cNvPr>
            <p:cNvGrpSpPr/>
            <p:nvPr userDrawn="1"/>
          </p:nvGrpSpPr>
          <p:grpSpPr>
            <a:xfrm>
              <a:off x="-1549900" y="2315043"/>
              <a:ext cx="1438338" cy="792000"/>
              <a:chOff x="-1549900" y="3064343"/>
              <a:chExt cx="1438338" cy="792000"/>
            </a:xfrm>
          </p:grpSpPr>
          <p:pic>
            <p:nvPicPr>
              <p:cNvPr id="61" name="Listenebene erhöhen">
                <a:extLst>
                  <a:ext uri="{FF2B5EF4-FFF2-40B4-BE49-F238E27FC236}">
                    <a16:creationId xmlns:a16="http://schemas.microsoft.com/office/drawing/2014/main" id="{245DC52B-8031-479C-9378-4A980517664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064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2" name="Listenebene verringern">
                <a:extLst>
                  <a:ext uri="{FF2B5EF4-FFF2-40B4-BE49-F238E27FC236}">
                    <a16:creationId xmlns:a16="http://schemas.microsoft.com/office/drawing/2014/main" id="{C6C92D6C-97C2-4218-8E48-AE686D7B0D0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7100" y="3532343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Text // Listenebene erhöhen">
                <a:extLst>
                  <a:ext uri="{FF2B5EF4-FFF2-40B4-BE49-F238E27FC236}">
                    <a16:creationId xmlns:a16="http://schemas.microsoft.com/office/drawing/2014/main" id="{1A822F79-4571-4D0A-A7F2-0324FFA06956}"/>
                  </a:ext>
                </a:extLst>
              </p:cNvPr>
              <p:cNvSpPr txBox="1"/>
              <p:nvPr userDrawn="1"/>
            </p:nvSpPr>
            <p:spPr>
              <a:xfrm>
                <a:off x="-1549900" y="3064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Increase list level</a:t>
                </a:r>
              </a:p>
            </p:txBody>
          </p:sp>
          <p:sp>
            <p:nvSpPr>
              <p:cNvPr id="64" name="Text // Listenebene verringern">
                <a:extLst>
                  <a:ext uri="{FF2B5EF4-FFF2-40B4-BE49-F238E27FC236}">
                    <a16:creationId xmlns:a16="http://schemas.microsoft.com/office/drawing/2014/main" id="{5EEE0D9C-887A-487D-B6CE-1E98B27964DB}"/>
                  </a:ext>
                </a:extLst>
              </p:cNvPr>
              <p:cNvSpPr txBox="1"/>
              <p:nvPr userDrawn="1"/>
            </p:nvSpPr>
            <p:spPr>
              <a:xfrm>
                <a:off x="-1549900" y="3532343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Lower</a:t>
                </a:r>
              </a:p>
              <a:p>
                <a:pPr algn="r" defTabSz="913990">
                  <a:defRPr/>
                </a:pPr>
                <a:r>
                  <a:rPr lang="en-US" sz="1000" noProof="0">
                    <a:solidFill>
                      <a:srgbClr val="333333"/>
                    </a:solidFill>
                  </a:rPr>
                  <a:t>list level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712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master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Date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Title of presentation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05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875" y="492369"/>
            <a:ext cx="8315325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875" y="1535723"/>
            <a:ext cx="8315325" cy="46412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text master format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0354" y="6308726"/>
            <a:ext cx="5651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3796" y="6308726"/>
            <a:ext cx="339725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66" y="6308726"/>
            <a:ext cx="4000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EB721F-1515-4815-8BAC-2C06E19CB9A5}" type="slidenum">
              <a:rPr lang="en-US" noProof="0" smtClean="0"/>
              <a:pPr/>
              <a:t>‹#›</a:t>
            </a:fld>
            <a:endParaRPr lang="en-US" noProof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58" y="6396800"/>
            <a:ext cx="1005842" cy="188976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469900" y="-469900"/>
            <a:ext cx="10050100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Hilfslinien">
              <a:extLst>
                <a:ext uri="{FF2B5EF4-FFF2-40B4-BE49-F238E27FC236}">
                  <a16:creationId xmlns:a16="http://schemas.microsoft.com/office/drawing/2014/main" id="{63D7143B-9222-48EF-961F-8FB7100D79FE}"/>
                </a:ext>
              </a:extLst>
            </p:cNvPr>
            <p:cNvSpPr txBox="1"/>
            <p:nvPr userDrawn="1"/>
          </p:nvSpPr>
          <p:spPr>
            <a:xfrm rot="10800000" flipH="1" flipV="1">
              <a:off x="634998" y="-468000"/>
              <a:ext cx="5246253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Show guides via menu: View // Guides // click guides checkbox</a:t>
              </a:r>
            </a:p>
          </p:txBody>
        </p: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50" y="6267768"/>
            <a:ext cx="919040" cy="44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86" r:id="rId4"/>
    <p:sldLayoutId id="2147483698" r:id="rId5"/>
    <p:sldLayoutId id="2147483699" r:id="rId6"/>
    <p:sldLayoutId id="2147483700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5568" userDrawn="1">
          <p15:clr>
            <a:srgbClr val="F26B43"/>
          </p15:clr>
        </p15:guide>
        <p15:guide id="3" pos="320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tiff"/><Relationship Id="rId4" Type="http://schemas.openxmlformats.org/officeDocument/2006/relationships/image" Target="../media/image36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361.png"/><Relationship Id="rId4" Type="http://schemas.openxmlformats.org/officeDocument/2006/relationships/image" Target="../media/image3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11"/>
          <p:cNvSpPr>
            <a:spLocks noGrp="1"/>
          </p:cNvSpPr>
          <p:nvPr>
            <p:ph type="subTitle" idx="1"/>
          </p:nvPr>
        </p:nvSpPr>
        <p:spPr>
          <a:xfrm>
            <a:off x="632285" y="5259329"/>
            <a:ext cx="6116138" cy="121884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Yuru Ge  ·  y.ge@hzdr.de   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HZDR / TU Dresden    2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March 2023</a:t>
            </a:r>
            <a:r>
              <a:rPr lang="en-US" sz="2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463035"/>
            <a:ext cx="2286000" cy="6629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1464761-349E-34DC-E665-7FBFE9382A5E}"/>
              </a:ext>
            </a:extLst>
          </p:cNvPr>
          <p:cNvSpPr txBox="1">
            <a:spLocks/>
          </p:cNvSpPr>
          <p:nvPr/>
        </p:nvSpPr>
        <p:spPr>
          <a:xfrm>
            <a:off x="178488" y="1320881"/>
            <a:ext cx="8835639" cy="155221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Time-dependency of martensitic transformation in ferromagnetic Ni-Mn-Ga-based epitaxial films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464761-349E-34DC-E665-7FBFE9382A5E}"/>
              </a:ext>
            </a:extLst>
          </p:cNvPr>
          <p:cNvSpPr txBox="1">
            <a:spLocks/>
          </p:cNvSpPr>
          <p:nvPr/>
        </p:nvSpPr>
        <p:spPr>
          <a:xfrm>
            <a:off x="1626287" y="3621538"/>
            <a:ext cx="5940040" cy="5368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GB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TAC meeting of PhD Thesis</a:t>
            </a:r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39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70064" y="2494870"/>
            <a:ext cx="86138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flash lamp annealing</a:t>
            </a:r>
            <a:r>
              <a:rPr lang="de-DE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microstructures and transformations in ferromagnetic Ni-Mn-Ga epitaxial films</a:t>
            </a:r>
            <a:endParaRPr lang="de-DE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901" y="363113"/>
            <a:ext cx="39565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Ex-situ study _ Project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41A17E-55B7-0155-64A3-64732510AEE0}"/>
              </a:ext>
            </a:extLst>
          </p:cNvPr>
          <p:cNvSpPr/>
          <p:nvPr/>
        </p:nvSpPr>
        <p:spPr>
          <a:xfrm>
            <a:off x="542609" y="4108856"/>
            <a:ext cx="4035074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FWIM @ HZDR: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Thomas Schumann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Lars Rebohle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Shengqiang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</a:t>
            </a:r>
          </a:p>
        </p:txBody>
      </p:sp>
    </p:spTree>
    <p:extLst>
      <p:ext uri="{BB962C8B-B14F-4D97-AF65-F5344CB8AC3E}">
        <p14:creationId xmlns:p14="http://schemas.microsoft.com/office/powerpoint/2010/main" val="157680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11</a:t>
            </a:fld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10E0976-E7DB-4547-92AA-987EBB55C2D7}"/>
              </a:ext>
            </a:extLst>
          </p:cNvPr>
          <p:cNvSpPr txBox="1"/>
          <p:nvPr/>
        </p:nvSpPr>
        <p:spPr>
          <a:xfrm>
            <a:off x="430916" y="6282230"/>
            <a:ext cx="52346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1200">
                <a:latin typeface="Times New Roman" panose="02020603050405020304" pitchFamily="18" charset="0"/>
                <a:cs typeface="Times New Roman" panose="02020603050405020304" pitchFamily="18" charset="0"/>
              </a:rPr>
              <a:t>[1] S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Schwabe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Fähler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* et al. </a:t>
            </a:r>
            <a:r>
              <a:rPr lang="nl-NL" sz="1200">
                <a:latin typeface="Times New Roman" panose="02020603050405020304" pitchFamily="18" charset="0"/>
                <a:cs typeface="Times New Roman" panose="02020603050405020304" pitchFamily="18" charset="0"/>
              </a:rPr>
              <a:t>Adv. Funct. Mater. 2021, 31, 2005715</a:t>
            </a:r>
          </a:p>
        </p:txBody>
      </p:sp>
      <p:sp>
        <p:nvSpPr>
          <p:cNvPr id="3" name="Rectangle 2"/>
          <p:cNvSpPr/>
          <p:nvPr/>
        </p:nvSpPr>
        <p:spPr>
          <a:xfrm>
            <a:off x="582381" y="6535351"/>
            <a:ext cx="2752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2D RSM: 2D Reciprocal Space Mapping </a:t>
            </a:r>
            <a:endParaRPr lang="de-DE" sz="1200"/>
          </a:p>
        </p:txBody>
      </p:sp>
      <p:sp>
        <p:nvSpPr>
          <p:cNvPr id="22" name="Rectangle 21"/>
          <p:cNvSpPr/>
          <p:nvPr/>
        </p:nvSpPr>
        <p:spPr>
          <a:xfrm>
            <a:off x="3350063" y="6566095"/>
            <a:ext cx="24849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SEM: Scanning Electron Microscope</a:t>
            </a:r>
            <a:endParaRPr lang="de-DE" sz="1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87664C0-1259-4A7F-E957-4980291F4952}"/>
              </a:ext>
            </a:extLst>
          </p:cNvPr>
          <p:cNvGrpSpPr>
            <a:grpSpLocks noChangeAspect="1"/>
          </p:cNvGrpSpPr>
          <p:nvPr/>
        </p:nvGrpSpPr>
        <p:grpSpPr>
          <a:xfrm>
            <a:off x="-281930" y="212588"/>
            <a:ext cx="9276373" cy="6010360"/>
            <a:chOff x="-304417" y="505940"/>
            <a:chExt cx="9276373" cy="60103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3B8AFD5-5060-ACB0-2CA0-9A14B437D3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304417" y="505940"/>
              <a:ext cx="9276373" cy="6010360"/>
              <a:chOff x="-302279" y="495659"/>
              <a:chExt cx="9276373" cy="601036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D2E43E8-FA92-FF75-27B9-2450839F47A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302279" y="1379383"/>
                <a:ext cx="9276373" cy="5126636"/>
                <a:chOff x="-304417" y="1353154"/>
                <a:chExt cx="9276373" cy="5126636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B718C700-C942-286A-E48A-B89D7B4051B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-304417" y="1353154"/>
                  <a:ext cx="9276373" cy="5126636"/>
                  <a:chOff x="-371780" y="1141699"/>
                  <a:chExt cx="9276373" cy="5126636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2552EA9A-37B5-CC72-49A3-05892B8DE50D}"/>
                      </a:ext>
                    </a:extLst>
                  </p:cNvPr>
                  <p:cNvSpPr/>
                  <p:nvPr/>
                </p:nvSpPr>
                <p:spPr>
                  <a:xfrm>
                    <a:off x="-371780" y="1178704"/>
                    <a:ext cx="9139213" cy="50896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500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ABCDAF1B-88B6-2397-50F3-FE9A1B909E6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-99094" y="1141699"/>
                    <a:ext cx="9003687" cy="4091966"/>
                    <a:chOff x="140837" y="1015093"/>
                    <a:chExt cx="8869559" cy="4031008"/>
                  </a:xfrm>
                </p:grpSpPr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2E85903F-26AA-43BA-028E-D4E3EB33E5C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74705" y="1015093"/>
                      <a:ext cx="8835691" cy="3851209"/>
                      <a:chOff x="175447" y="1499471"/>
                      <a:chExt cx="8835691" cy="3851209"/>
                    </a:xfrm>
                  </p:grpSpPr>
                  <p:sp>
                    <p:nvSpPr>
                      <p:cNvPr id="26" name="Textfeld 13">
                        <a:extLst>
                          <a:ext uri="{FF2B5EF4-FFF2-40B4-BE49-F238E27FC236}">
                            <a16:creationId xmlns:a16="http://schemas.microsoft.com/office/drawing/2014/main" id="{03944A67-8A75-E4EC-36E5-B67E55AA990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80624" y="1499471"/>
                        <a:ext cx="6130513" cy="369332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b="1" dirty="0">
                            <a:solidFill>
                              <a:prstClr val="white"/>
                            </a:solidFill>
                            <a:latin typeface="Calibri" panose="020F0502020204030204"/>
                          </a:rPr>
                          <a:t>Microstructural level</a:t>
                        </a:r>
                      </a:p>
                    </p:txBody>
                  </p:sp>
                  <p:pic>
                    <p:nvPicPr>
                      <p:cNvPr id="28" name="Grafik 2">
                        <a:extLst>
                          <a:ext uri="{FF2B5EF4-FFF2-40B4-BE49-F238E27FC236}">
                            <a16:creationId xmlns:a16="http://schemas.microsoft.com/office/drawing/2014/main" id="{420A66D5-4653-C557-826E-3A9556A52CD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75447" y="1933553"/>
                        <a:ext cx="8686800" cy="341712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9" name="Textfeld 178">
                        <a:extLst>
                          <a:ext uri="{FF2B5EF4-FFF2-40B4-BE49-F238E27FC236}">
                            <a16:creationId xmlns:a16="http://schemas.microsoft.com/office/drawing/2014/main" id="{A19AB21C-30B8-872D-85A7-7A22D2FE62E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8551" y="1499471"/>
                        <a:ext cx="2681294" cy="369332"/>
                      </a:xfrm>
                      <a:prstGeom prst="rect">
                        <a:avLst/>
                      </a:prstGeom>
                      <a:solidFill>
                        <a:srgbClr val="70AD47">
                          <a:lumMod val="75000"/>
                        </a:srgbClr>
                      </a:solidFill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8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</a:rPr>
                          <a:t>Lattice level</a:t>
                        </a:r>
                      </a:p>
                    </p:txBody>
                  </p:sp>
                  <p:sp>
                    <p:nvSpPr>
                      <p:cNvPr id="30" name="Rectangle 29">
                        <a:extLst>
                          <a:ext uri="{FF2B5EF4-FFF2-40B4-BE49-F238E27FC236}">
                            <a16:creationId xmlns:a16="http://schemas.microsoft.com/office/drawing/2014/main" id="{E2083791-79A8-DDCE-0250-9E53D63A4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08651" y="1884433"/>
                        <a:ext cx="1402487" cy="316166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 sz="15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31" name="Rectangle 30">
                        <a:extLst>
                          <a:ext uri="{FF2B5EF4-FFF2-40B4-BE49-F238E27FC236}">
                            <a16:creationId xmlns:a16="http://schemas.microsoft.com/office/drawing/2014/main" id="{A259CA05-326D-0E4C-BDDF-6A927AC365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7415" y="1884433"/>
                        <a:ext cx="1603482" cy="316166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prstDash val="sys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de-DE" sz="15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78891472-1496-DA98-1D0E-C1F4C3220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837" y="1400054"/>
                      <a:ext cx="1200435" cy="352094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EF2F2E03-A64F-B7DA-3471-D96E686D6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02576" y="1391583"/>
                      <a:ext cx="4532757" cy="36545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 sz="150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8970014D-9EA4-5AFC-F05F-E576128800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10257" y="2764054"/>
                      <a:ext cx="4007429" cy="9095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5: two martensitic variants</a:t>
                      </a:r>
                    </a:p>
                    <a:p>
                      <a:pPr algn="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Type X and Type Y</a:t>
                      </a:r>
                    </a:p>
                    <a:p>
                      <a:pPr algn="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(by SEM)</a:t>
                      </a:r>
                      <a:endParaRPr lang="en-US" altLang="zh-C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1" name="TextBox 20">
                      <a:extLst>
                        <a:ext uri="{FF2B5EF4-FFF2-40B4-BE49-F238E27FC236}">
                          <a16:creationId xmlns:a16="http://schemas.microsoft.com/office/drawing/2014/main" id="{5C89717C-655B-8C53-B8FF-76951E3694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75486" y="1391040"/>
                      <a:ext cx="3401001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Level 1: two crystal structures 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NM and 14M</a:t>
                      </a:r>
                    </a:p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(by 2D RSM and 2D Pole figure)</a:t>
                      </a:r>
                    </a:p>
                  </p:txBody>
                </p:sp>
              </p:grpSp>
            </p:grp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176E04A7-44DE-1D4C-3E1C-11DCFE5BAEC4}"/>
                    </a:ext>
                  </a:extLst>
                </p:cNvPr>
                <p:cNvSpPr txBox="1"/>
                <p:nvPr/>
              </p:nvSpPr>
              <p:spPr>
                <a:xfrm>
                  <a:off x="163711" y="5539993"/>
                  <a:ext cx="4864807" cy="8735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14M: orthorhombic 14-layer modulated martensite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NM: tetragonal nonmodulated martensite</a:t>
                  </a:r>
                </a:p>
              </p:txBody>
            </p:sp>
          </p:grpSp>
          <p:sp>
            <p:nvSpPr>
              <p:cNvPr id="32" name="Titel 14">
                <a:extLst>
                  <a:ext uri="{FF2B5EF4-FFF2-40B4-BE49-F238E27FC236}">
                    <a16:creationId xmlns:a16="http://schemas.microsoft.com/office/drawing/2014/main" id="{4439569F-8976-3E3E-11BA-B968DE7D70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2354" y="495659"/>
                <a:ext cx="3432581" cy="430724"/>
              </a:xfrm>
              <a:prstGeom prst="rect">
                <a:avLst/>
              </a:prstGeom>
            </p:spPr>
            <p:txBody>
              <a:bodyPr vert="horz" lIns="0" tIns="0" rIns="0" bIns="0" rtlCol="0" anchor="t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000" b="1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lvl="2"/>
                <a:r>
                  <a:rPr lang="en-US" altLang="zh-CN" sz="2700" b="1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Characterization:  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C870181-DE5E-DF9C-E48F-57CB9119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731" y="4099919"/>
              <a:ext cx="1634184" cy="123578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12CA98A-322E-48C2-EDC6-4E9FE35C8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429" y="4103474"/>
              <a:ext cx="1634184" cy="123578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C55D095-AC4D-ABC9-5985-42C2225AD7D8}"/>
              </a:ext>
            </a:extLst>
          </p:cNvPr>
          <p:cNvSpPr txBox="1"/>
          <p:nvPr/>
        </p:nvSpPr>
        <p:spPr>
          <a:xfrm>
            <a:off x="4749855" y="4931664"/>
            <a:ext cx="3192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Twinning: {110} plane family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6311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43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450280" y="222622"/>
            <a:ext cx="3629334" cy="454613"/>
          </a:xfrm>
        </p:spPr>
        <p:txBody>
          <a:bodyPr>
            <a:normAutofit/>
          </a:bodyPr>
          <a:lstStyle/>
          <a:p>
            <a:pPr lvl="2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-104927" y="6333326"/>
            <a:ext cx="400050" cy="365125"/>
          </a:xfrm>
        </p:spPr>
        <p:txBody>
          <a:bodyPr/>
          <a:lstStyle/>
          <a:p>
            <a:fld id="{EBEB721F-1515-4815-8BAC-2C06E19CB9A5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86311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005EF3B-48E1-AD1A-22A0-FE079ABC2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>
            <a:off x="304465" y="1017019"/>
            <a:ext cx="4114800" cy="27564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68" y="5291094"/>
            <a:ext cx="1700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What varied: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8180" y="4796102"/>
            <a:ext cx="7902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 energy density was adjusted from 14 ~ 83 J∙cm</a:t>
            </a:r>
            <a:r>
              <a:rPr lang="en-US" baseline="2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4879" y="6283279"/>
            <a:ext cx="7558164" cy="365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Notice: might some mismatch between calculated and experimental data</a:t>
            </a: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369227" y="1150971"/>
            <a:ext cx="4114800" cy="3575038"/>
            <a:chOff x="4307597" y="1855007"/>
            <a:chExt cx="4114800" cy="3575038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4307597" y="1855007"/>
              <a:ext cx="4114800" cy="3575038"/>
              <a:chOff x="4498336" y="990494"/>
              <a:chExt cx="4114800" cy="357503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8336" y="990494"/>
                <a:ext cx="4114800" cy="3148806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4598542" y="1589437"/>
                <a:ext cx="479618" cy="400110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i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baseline="-250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de-DE" sz="2000" baseline="-25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210265" y="3952501"/>
                <a:ext cx="13067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 : 3 ms</a:t>
                </a:r>
                <a:endParaRPr lang="de-DE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96" b="30979"/>
              <a:stretch/>
            </p:blipFill>
            <p:spPr>
              <a:xfrm>
                <a:off x="4743492" y="4331512"/>
                <a:ext cx="1812244" cy="234020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7C508C3-1CDE-B011-A072-FD91E39398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45934" y="3797548"/>
                <a:ext cx="0" cy="45720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/>
            <p:cNvCxnSpPr/>
            <p:nvPr/>
          </p:nvCxnSpPr>
          <p:spPr>
            <a:xfrm>
              <a:off x="5409014" y="2034339"/>
              <a:ext cx="7558" cy="252414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5165570" y="866962"/>
            <a:ext cx="2922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Simulated heating-cooling curve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37619" y="5804840"/>
            <a:ext cx="2663216" cy="377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Cooling rates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37619" y="5125271"/>
            <a:ext cx="2663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Heating temperatures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Heating rates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7524" y="3770056"/>
            <a:ext cx="3238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Flash Lamp Annealing (FLA)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678156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2790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el 14">
            <a:extLst>
              <a:ext uri="{FF2B5EF4-FFF2-40B4-BE49-F238E27FC236}">
                <a16:creationId xmlns:a16="http://schemas.microsoft.com/office/drawing/2014/main" id="{065A428B-8B22-C0AB-1ECD-D257F5877DE2}"/>
              </a:ext>
            </a:extLst>
          </p:cNvPr>
          <p:cNvSpPr txBox="1">
            <a:spLocks/>
          </p:cNvSpPr>
          <p:nvPr/>
        </p:nvSpPr>
        <p:spPr>
          <a:xfrm>
            <a:off x="500939" y="418119"/>
            <a:ext cx="4020081" cy="4201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Ni-Mn-Ga:</a:t>
            </a:r>
            <a:endParaRPr lang="de-DE" sz="22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6EC6EE-11D9-BC7F-E0E5-5E32DB8AD776}"/>
              </a:ext>
            </a:extLst>
          </p:cNvPr>
          <p:cNvGrpSpPr>
            <a:grpSpLocks noChangeAspect="1"/>
          </p:cNvGrpSpPr>
          <p:nvPr/>
        </p:nvGrpSpPr>
        <p:grpSpPr>
          <a:xfrm>
            <a:off x="92858" y="1249442"/>
            <a:ext cx="4572000" cy="4606114"/>
            <a:chOff x="92858" y="1249442"/>
            <a:chExt cx="4572000" cy="4606114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92858" y="1249442"/>
              <a:ext cx="4572000" cy="3665700"/>
              <a:chOff x="61671" y="1760037"/>
              <a:chExt cx="4572000" cy="36657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71" y="1996737"/>
                <a:ext cx="4572000" cy="3429000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422786" y="1760037"/>
                <a:ext cx="29203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Summarized from 2D RSM</a:t>
                </a:r>
                <a:endParaRPr lang="de-D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8CC58C-2FB1-9B88-0667-66594F37A795}"/>
                </a:ext>
              </a:extLst>
            </p:cNvPr>
            <p:cNvSpPr txBox="1"/>
            <p:nvPr/>
          </p:nvSpPr>
          <p:spPr>
            <a:xfrm>
              <a:off x="800541" y="5147670"/>
              <a:ext cx="31566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≈ half : half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(by integration of peak area)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A6DA03-07EA-FD21-2AD2-FA9A6DF7D585}"/>
              </a:ext>
            </a:extLst>
          </p:cNvPr>
          <p:cNvGrpSpPr>
            <a:grpSpLocks noChangeAspect="1"/>
          </p:cNvGrpSpPr>
          <p:nvPr/>
        </p:nvGrpSpPr>
        <p:grpSpPr>
          <a:xfrm>
            <a:off x="4313428" y="1222566"/>
            <a:ext cx="4589718" cy="4632990"/>
            <a:chOff x="4313428" y="1222566"/>
            <a:chExt cx="4589718" cy="4632990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4313428" y="1222566"/>
              <a:ext cx="4589718" cy="3265317"/>
              <a:chOff x="4712513" y="1649958"/>
              <a:chExt cx="3936830" cy="2800822"/>
            </a:xfrm>
          </p:grpSpPr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4852128" y="2001892"/>
                <a:ext cx="3657600" cy="2448888"/>
                <a:chOff x="563075" y="917232"/>
                <a:chExt cx="4114800" cy="2754998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0729"/>
                <a:stretch/>
              </p:blipFill>
              <p:spPr>
                <a:xfrm>
                  <a:off x="563075" y="917232"/>
                  <a:ext cx="4114800" cy="2754998"/>
                </a:xfrm>
                <a:prstGeom prst="rect">
                  <a:avLst/>
                </a:prstGeom>
              </p:spPr>
            </p:pic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283788" y="3563772"/>
                  <a:ext cx="226772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4066540" y="3564103"/>
                  <a:ext cx="226772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3962088" y="3209115"/>
                  <a:ext cx="615875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>
                      <a:solidFill>
                        <a:schemeClr val="bg1"/>
                      </a:solidFill>
                    </a:rPr>
                    <a:t>4µm </a:t>
                  </a:r>
                  <a:endParaRPr lang="de-DE" sz="150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4712513" y="1649958"/>
                <a:ext cx="3936830" cy="316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Substrate edges are parallel to the picture frame</a:t>
                </a:r>
                <a:endParaRPr lang="de-D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863614" y="2909107"/>
                <a:ext cx="351378" cy="36933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de-DE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180761" y="3366438"/>
                <a:ext cx="364906" cy="367562"/>
              </a:xfrm>
              <a:prstGeom prst="rect">
                <a:avLst/>
              </a:prstGeom>
              <a:solidFill>
                <a:schemeClr val="bg1">
                  <a:alpha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b="1">
                    <a:solidFill>
                      <a:srgbClr val="005A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de-DE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90B653-61B9-BDC2-6056-C8B609331F45}"/>
                </a:ext>
              </a:extLst>
            </p:cNvPr>
            <p:cNvSpPr txBox="1"/>
            <p:nvPr/>
          </p:nvSpPr>
          <p:spPr>
            <a:xfrm>
              <a:off x="5362159" y="5147670"/>
              <a:ext cx="29182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≈ half : half</a:t>
              </a:r>
            </a:p>
            <a:p>
              <a:pPr algn="ctr"/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(by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MATLAB</a:t>
              </a:r>
              <a:r>
                <a: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calculation)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13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14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A717F7F-1593-9D13-60EC-0FA2907FB958}"/>
              </a:ext>
            </a:extLst>
          </p:cNvPr>
          <p:cNvGrpSpPr>
            <a:grpSpLocks noChangeAspect="1"/>
          </p:cNvGrpSpPr>
          <p:nvPr/>
        </p:nvGrpSpPr>
        <p:grpSpPr>
          <a:xfrm>
            <a:off x="430916" y="4165638"/>
            <a:ext cx="8403829" cy="1938026"/>
            <a:chOff x="430916" y="4165638"/>
            <a:chExt cx="8403829" cy="1938026"/>
          </a:xfrm>
        </p:grpSpPr>
        <p:sp>
          <p:nvSpPr>
            <p:cNvPr id="10" name="Titel 14"/>
            <p:cNvSpPr txBox="1">
              <a:spLocks/>
            </p:cNvSpPr>
            <p:nvPr/>
          </p:nvSpPr>
          <p:spPr>
            <a:xfrm>
              <a:off x="430916" y="4165638"/>
              <a:ext cx="7427710" cy="32604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42900" lvl="0" indent="-34290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Ø"/>
              </a:pPr>
              <a:r>
                <a:rPr lang="en-US" altLang="zh-CN" sz="18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14M → NM:  tetragonal distortion and </a:t>
              </a:r>
              <a:r>
                <a:rPr lang="de-DE" sz="1800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thermally activated coarsening</a:t>
              </a:r>
            </a:p>
            <a:p>
              <a:pPr lvl="0">
                <a:lnSpc>
                  <a:spcPct val="100000"/>
                </a:lnSpc>
                <a:spcBef>
                  <a:spcPts val="0"/>
                </a:spcBef>
              </a:pPr>
              <a:endParaRPr lang="de-DE" sz="1800" dirty="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00496" y="4610691"/>
              <a:ext cx="8334249" cy="1492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Why 14M → NM?</a:t>
              </a:r>
            </a:p>
            <a:p>
              <a:pPr marL="285750" indent="-285750">
                <a:lnSpc>
                  <a:spcPts val="2800"/>
                </a:lnSpc>
                <a:buFont typeface="Wingdings" panose="05000000000000000000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more stress, the more tetragonal distortion, the more stress goes to NM</a:t>
              </a:r>
            </a:p>
            <a:p>
              <a:pPr marL="285750" indent="-285750">
                <a:lnSpc>
                  <a:spcPts val="2800"/>
                </a:lnSpc>
                <a:buFont typeface="Wingdings" panose="05000000000000000000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more energy, the more </a:t>
              </a:r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coarsening by annihilation of TBs, the smaller number of TBs and the enlarge of the TB-spacing, the more NM.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ABDB48A-F68B-B51F-2A97-20B37CB8A9A2}"/>
              </a:ext>
            </a:extLst>
          </p:cNvPr>
          <p:cNvGrpSpPr>
            <a:grpSpLocks noChangeAspect="1"/>
          </p:cNvGrpSpPr>
          <p:nvPr/>
        </p:nvGrpSpPr>
        <p:grpSpPr>
          <a:xfrm>
            <a:off x="4474117" y="761079"/>
            <a:ext cx="4114800" cy="3147823"/>
            <a:chOff x="4669123" y="1226306"/>
            <a:chExt cx="4114800" cy="31478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123" y="1226306"/>
              <a:ext cx="4114800" cy="3147823"/>
            </a:xfrm>
            <a:prstGeom prst="rect">
              <a:avLst/>
            </a:prstGeom>
          </p:spPr>
        </p:pic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5364636" y="1559585"/>
              <a:ext cx="1759640" cy="1677286"/>
              <a:chOff x="2904134" y="1638605"/>
              <a:chExt cx="1955156" cy="1863650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4060615" y="3117534"/>
                <a:ext cx="798675" cy="384721"/>
              </a:xfrm>
              <a:prstGeom prst="rect">
                <a:avLst/>
              </a:prstGeom>
              <a:gradFill flip="none" rotWithShape="1">
                <a:gsLst>
                  <a:gs pos="0">
                    <a:srgbClr val="F18E4E">
                      <a:tint val="66000"/>
                      <a:satMod val="160000"/>
                    </a:srgbClr>
                  </a:gs>
                  <a:gs pos="50000">
                    <a:srgbClr val="F18E4E">
                      <a:tint val="44500"/>
                      <a:satMod val="160000"/>
                    </a:srgbClr>
                  </a:gs>
                  <a:gs pos="100000">
                    <a:srgbClr val="F18E4E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∑I</a:t>
                </a:r>
                <a:r>
                  <a:rPr lang="en-US" sz="14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NM</a:t>
                </a:r>
                <a:endParaRPr lang="de-DE" sz="15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060615" y="1768985"/>
                <a:ext cx="798675" cy="384721"/>
              </a:xfrm>
              <a:prstGeom prst="rect">
                <a:avLst/>
              </a:prstGeom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∑I</a:t>
                </a:r>
                <a:r>
                  <a:rPr lang="en-US" sz="1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14M</a:t>
                </a:r>
                <a:endParaRPr lang="de-DE" sz="15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904134" y="1638605"/>
                <a:ext cx="1155802" cy="3438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endParaRPr lang="de-DE" sz="1500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224C2A3-761C-5BD4-1A5C-FAF6CE85B0EE}"/>
              </a:ext>
            </a:extLst>
          </p:cNvPr>
          <p:cNvSpPr/>
          <p:nvPr/>
        </p:nvSpPr>
        <p:spPr>
          <a:xfrm>
            <a:off x="500496" y="87609"/>
            <a:ext cx="5674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flash lamp annealing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942B01-5C91-61D7-B751-8137E40E761C}"/>
              </a:ext>
            </a:extLst>
          </p:cNvPr>
          <p:cNvGrpSpPr>
            <a:grpSpLocks noChangeAspect="1"/>
          </p:cNvGrpSpPr>
          <p:nvPr/>
        </p:nvGrpSpPr>
        <p:grpSpPr>
          <a:xfrm>
            <a:off x="359317" y="791941"/>
            <a:ext cx="4114800" cy="3346055"/>
            <a:chOff x="359317" y="791941"/>
            <a:chExt cx="4114800" cy="33460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17" y="791941"/>
              <a:ext cx="4114800" cy="30861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52434" y="3799442"/>
              <a:ext cx="2528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Summarized from 2D RSM</a:t>
              </a:r>
              <a:endParaRPr lang="de-DE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50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36187" y="2841743"/>
            <a:ext cx="4114800" cy="3086100"/>
            <a:chOff x="4590801" y="3587751"/>
            <a:chExt cx="4114800" cy="30861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801" y="3587751"/>
              <a:ext cx="4114800" cy="30861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781959" y="3987423"/>
              <a:ext cx="1631289" cy="4535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de-DE" sz="15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47733" y="5611053"/>
              <a:ext cx="743052" cy="30777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Type Y</a:t>
              </a:r>
              <a:endParaRPr lang="de-DE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47732" y="4297444"/>
              <a:ext cx="743053" cy="307777"/>
            </a:xfrm>
            <a:prstGeom prst="rect">
              <a:avLst/>
            </a:prstGeom>
            <a:gradFill flip="none" rotWithShape="1">
              <a:gsLst>
                <a:gs pos="0">
                  <a:srgbClr val="005A9A">
                    <a:tint val="66000"/>
                    <a:satMod val="160000"/>
                  </a:srgbClr>
                </a:gs>
                <a:gs pos="50000">
                  <a:srgbClr val="005A9A">
                    <a:tint val="44500"/>
                    <a:satMod val="160000"/>
                  </a:srgbClr>
                </a:gs>
                <a:gs pos="100000">
                  <a:srgbClr val="005A9A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Type X</a:t>
              </a:r>
              <a:endParaRPr lang="de-DE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52485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348546" y="3294092"/>
            <a:ext cx="4390231" cy="2063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Type Y → Type X?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Schmidt's law, Schmidt factor of Type Y = 0 but Schmidt factor of Type X = max. The more stress, the more Type X.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level of twin boundary motion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64A3E4-257D-B1E9-8EF2-00F85E5F80DB}"/>
              </a:ext>
            </a:extLst>
          </p:cNvPr>
          <p:cNvSpPr/>
          <p:nvPr/>
        </p:nvSpPr>
        <p:spPr>
          <a:xfrm>
            <a:off x="500496" y="87609"/>
            <a:ext cx="5674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flash lamp annealing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BB495-8351-51C9-D822-B8A2C1857072}"/>
              </a:ext>
            </a:extLst>
          </p:cNvPr>
          <p:cNvSpPr txBox="1"/>
          <p:nvPr/>
        </p:nvSpPr>
        <p:spPr>
          <a:xfrm>
            <a:off x="1020021" y="5907223"/>
            <a:ext cx="252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by MATLAB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AF69CA-8349-AC88-097B-F6BE72A8715D}"/>
              </a:ext>
            </a:extLst>
          </p:cNvPr>
          <p:cNvGrpSpPr>
            <a:grpSpLocks noChangeAspect="1"/>
          </p:cNvGrpSpPr>
          <p:nvPr/>
        </p:nvGrpSpPr>
        <p:grpSpPr>
          <a:xfrm>
            <a:off x="226904" y="651909"/>
            <a:ext cx="8690191" cy="2040654"/>
            <a:chOff x="226904" y="651909"/>
            <a:chExt cx="8690191" cy="2040654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26904" y="651909"/>
              <a:ext cx="8690191" cy="2040654"/>
              <a:chOff x="292733" y="1490857"/>
              <a:chExt cx="8690191" cy="2040654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292733" y="1490857"/>
                <a:ext cx="8690191" cy="2040654"/>
                <a:chOff x="77270" y="354524"/>
                <a:chExt cx="8956206" cy="2103120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67" t="23334" r="34332" b="43333"/>
                <a:stretch/>
              </p:blipFill>
              <p:spPr>
                <a:xfrm>
                  <a:off x="3089731" y="354524"/>
                  <a:ext cx="2944368" cy="2103120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54" t="10335" r="29863" b="55110"/>
                <a:stretch/>
              </p:blipFill>
              <p:spPr>
                <a:xfrm>
                  <a:off x="80765" y="354524"/>
                  <a:ext cx="2944370" cy="210312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667" t="21221" r="11334" b="45445"/>
                <a:stretch/>
              </p:blipFill>
              <p:spPr>
                <a:xfrm>
                  <a:off x="6089108" y="354524"/>
                  <a:ext cx="2944368" cy="2103120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6034099" y="396995"/>
                  <a:ext cx="1001487" cy="3489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83 J∙cm</a:t>
                  </a:r>
                  <a:r>
                    <a:rPr lang="en-US" sz="1600" b="1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-2</a:t>
                  </a:r>
                  <a:endParaRPr lang="de-DE" sz="1600" b="1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77270" y="396995"/>
                  <a:ext cx="894797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 FLA</a:t>
                  </a:r>
                  <a:endParaRPr lang="de-DE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3105411" y="396995"/>
                  <a:ext cx="1001487" cy="3489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55 J∙cm</a:t>
                  </a:r>
                  <a:r>
                    <a:rPr lang="en-US" sz="1600" b="1" baseline="30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-2</a:t>
                  </a:r>
                  <a:endParaRPr lang="de-DE" sz="1600" b="1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7" name="Straight Connector 46"/>
              <p:cNvCxnSpPr/>
              <p:nvPr/>
            </p:nvCxnSpPr>
            <p:spPr>
              <a:xfrm>
                <a:off x="2617937" y="3454354"/>
                <a:ext cx="41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540107" y="3445838"/>
                <a:ext cx="41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440179" y="3454354"/>
                <a:ext cx="4114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2442275" y="3117804"/>
                <a:ext cx="7200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µm</a:t>
                </a:r>
                <a:endParaRPr lang="de-DE" sz="1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362736" y="3124207"/>
                <a:ext cx="7200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µm</a:t>
                </a:r>
                <a:endParaRPr lang="de-DE" sz="1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62855" y="3134685"/>
                <a:ext cx="7200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µm</a:t>
                </a:r>
                <a:endParaRPr lang="de-DE" sz="1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52F81C-EE55-C1A6-B057-0C3313A80C35}"/>
                </a:ext>
              </a:extLst>
            </p:cNvPr>
            <p:cNvSpPr/>
            <p:nvPr/>
          </p:nvSpPr>
          <p:spPr>
            <a:xfrm>
              <a:off x="774257" y="1456944"/>
              <a:ext cx="444352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de-DE" sz="28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4046178-DC20-7ECD-BD68-17D2A2EBB383}"/>
                </a:ext>
              </a:extLst>
            </p:cNvPr>
            <p:cNvSpPr/>
            <p:nvPr/>
          </p:nvSpPr>
          <p:spPr>
            <a:xfrm>
              <a:off x="1237283" y="1104494"/>
              <a:ext cx="425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5A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de-DE" sz="28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1AAD142-0FBF-5875-CC15-FF286D0B12E4}"/>
                </a:ext>
              </a:extLst>
            </p:cNvPr>
            <p:cNvSpPr/>
            <p:nvPr/>
          </p:nvSpPr>
          <p:spPr>
            <a:xfrm>
              <a:off x="4359289" y="2006604"/>
              <a:ext cx="425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5A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de-DE" sz="28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ED8AEE-1B58-D6C1-2902-BC66E3696F5A}"/>
                </a:ext>
              </a:extLst>
            </p:cNvPr>
            <p:cNvSpPr/>
            <p:nvPr/>
          </p:nvSpPr>
          <p:spPr>
            <a:xfrm>
              <a:off x="3880373" y="2158690"/>
              <a:ext cx="3706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de-DE" sz="20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F245F70-E258-F4D8-0F96-BCD197FF1308}"/>
                </a:ext>
              </a:extLst>
            </p:cNvPr>
            <p:cNvSpPr/>
            <p:nvPr/>
          </p:nvSpPr>
          <p:spPr>
            <a:xfrm>
              <a:off x="7215590" y="1487176"/>
              <a:ext cx="425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5A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de-D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017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30916" y="531919"/>
            <a:ext cx="1595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632507-FA7F-E6FA-EE4D-97C3ED668BF8}"/>
              </a:ext>
            </a:extLst>
          </p:cNvPr>
          <p:cNvSpPr txBox="1"/>
          <p:nvPr/>
        </p:nvSpPr>
        <p:spPr>
          <a:xfrm>
            <a:off x="430916" y="2689657"/>
            <a:ext cx="80290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not shown:</a:t>
            </a:r>
          </a:p>
          <a:p>
            <a:pPr marL="342900" indent="-342900" algn="l">
              <a:buAutoNum type="arabicPeriod"/>
            </a:pP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 figure measurements and calculations for orientations observations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Hysteresis loops and magnetic domain structures study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 wrinkles fast fast flash pulse, why and how?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32507-FA7F-E6FA-EE4D-97C3ED668BF8}"/>
              </a:ext>
            </a:extLst>
          </p:cNvPr>
          <p:cNvSpPr txBox="1"/>
          <p:nvPr/>
        </p:nvSpPr>
        <p:spPr>
          <a:xfrm>
            <a:off x="430916" y="1486389"/>
            <a:ext cx="7604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study of Ni-Mn-Ga film treated by faster flash pulse </a:t>
            </a:r>
          </a:p>
        </p:txBody>
      </p:sp>
    </p:spTree>
    <p:extLst>
      <p:ext uri="{BB962C8B-B14F-4D97-AF65-F5344CB8AC3E}">
        <p14:creationId xmlns:p14="http://schemas.microsoft.com/office/powerpoint/2010/main" val="173083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17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30916" y="396501"/>
            <a:ext cx="39565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>
              <a:lnSpc>
                <a:spcPct val="150000"/>
              </a:lnSpc>
            </a:pPr>
            <a:r>
              <a:rPr 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Ex-situ study _ Project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41A17E-55B7-0155-64A3-64732510AEE0}"/>
              </a:ext>
            </a:extLst>
          </p:cNvPr>
          <p:cNvSpPr/>
          <p:nvPr/>
        </p:nvSpPr>
        <p:spPr>
          <a:xfrm>
            <a:off x="107121" y="2262340"/>
            <a:ext cx="8929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high </a:t>
            </a:r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pulsed magnetic field on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microstructures and transformations in ferromagnetic Ni-Mn-Ga-Cu epitaxial films</a:t>
            </a:r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41A17E-55B7-0155-64A3-64732510AEE0}"/>
              </a:ext>
            </a:extLst>
          </p:cNvPr>
          <p:cNvSpPr/>
          <p:nvPr/>
        </p:nvSpPr>
        <p:spPr>
          <a:xfrm>
            <a:off x="716781" y="4180161"/>
            <a:ext cx="4035074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 with HLD @ HZDR: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Niehoff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Tino Gottschall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Proposal Nr.: DMA13-222 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69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371443" y="6263682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4">
            <a:extLst>
              <a:ext uri="{FF2B5EF4-FFF2-40B4-BE49-F238E27FC236}">
                <a16:creationId xmlns:a16="http://schemas.microsoft.com/office/drawing/2014/main" id="{065A428B-8B22-C0AB-1ECD-D257F5877DE2}"/>
              </a:ext>
            </a:extLst>
          </p:cNvPr>
          <p:cNvSpPr txBox="1">
            <a:spLocks/>
          </p:cNvSpPr>
          <p:nvPr/>
        </p:nvSpPr>
        <p:spPr>
          <a:xfrm>
            <a:off x="563026" y="144424"/>
            <a:ext cx="4154038" cy="5414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>
              <a:lnSpc>
                <a:spcPct val="150000"/>
              </a:lnSpc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As-deposited Ni-Mn-Ga-Cu: </a:t>
            </a:r>
          </a:p>
        </p:txBody>
      </p:sp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2D46B7D4-A16A-B4E6-1445-01A5CE2C88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9" y="1891760"/>
            <a:ext cx="4297680" cy="3497629"/>
          </a:xfrm>
          <a:prstGeom prst="rect">
            <a:avLst/>
          </a:prstGeom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669123" y="1933957"/>
            <a:ext cx="4114800" cy="3455432"/>
            <a:chOff x="4717064" y="2393080"/>
            <a:chExt cx="4114800" cy="3455432"/>
          </a:xfrm>
        </p:grpSpPr>
        <p:pic>
          <p:nvPicPr>
            <p:cNvPr id="12" name="Picture 11" descr="A picture containing text, old&#10;&#10;Description automatically generated">
              <a:extLst>
                <a:ext uri="{FF2B5EF4-FFF2-40B4-BE49-F238E27FC236}">
                  <a16:creationId xmlns:a16="http://schemas.microsoft.com/office/drawing/2014/main" id="{44A1CE10-C6E9-0879-9585-3E2E0CA8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7064" y="2393080"/>
              <a:ext cx="4114800" cy="30861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461987-43CF-552B-44FB-C9E6F88CD946}"/>
                </a:ext>
              </a:extLst>
            </p:cNvPr>
            <p:cNvSpPr/>
            <p:nvPr/>
          </p:nvSpPr>
          <p:spPr>
            <a:xfrm>
              <a:off x="7013247" y="3359345"/>
              <a:ext cx="42542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de-D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8139442-0D0A-1AEE-83CB-A57BB5873028}"/>
                </a:ext>
              </a:extLst>
            </p:cNvPr>
            <p:cNvSpPr/>
            <p:nvPr/>
          </p:nvSpPr>
          <p:spPr>
            <a:xfrm>
              <a:off x="5863097" y="4300102"/>
              <a:ext cx="425422" cy="428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5A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de-DE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570553-4C39-FEA7-6929-1A5B7FDCA68E}"/>
                </a:ext>
              </a:extLst>
            </p:cNvPr>
            <p:cNvSpPr txBox="1"/>
            <p:nvPr/>
          </p:nvSpPr>
          <p:spPr>
            <a:xfrm>
              <a:off x="5517822" y="5479180"/>
              <a:ext cx="29908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Type Y  dominated film</a:t>
              </a:r>
              <a:endParaRPr lang="en-US" dirty="0"/>
            </a:p>
          </p:txBody>
        </p:sp>
      </p:grpSp>
      <p:sp>
        <p:nvSpPr>
          <p:cNvPr id="41" name="Rectangle 1">
            <a:extLst>
              <a:ext uri="{FF2B5EF4-FFF2-40B4-BE49-F238E27FC236}">
                <a16:creationId xmlns:a16="http://schemas.microsoft.com/office/drawing/2014/main" id="{A04215F2-9856-A825-9563-DF0787646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228" y="852053"/>
            <a:ext cx="8557544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FLA section,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650 K  &gt;&gt;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320 K.  </a:t>
            </a:r>
            <a:r>
              <a:rPr lang="en-US" strike="sng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M(T), M(H)… 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So, in this HLD section, we use a modified Cu doped Ni-Mn-Ga film grown on STO (100). </a:t>
            </a:r>
          </a:p>
        </p:txBody>
      </p:sp>
    </p:spTree>
    <p:extLst>
      <p:ext uri="{BB962C8B-B14F-4D97-AF65-F5344CB8AC3E}">
        <p14:creationId xmlns:p14="http://schemas.microsoft.com/office/powerpoint/2010/main" val="2383217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71443" y="1057292"/>
            <a:ext cx="4282263" cy="3109289"/>
            <a:chOff x="374954" y="1131894"/>
            <a:chExt cx="4282263" cy="3109289"/>
          </a:xfrm>
        </p:grpSpPr>
        <p:sp>
          <p:nvSpPr>
            <p:cNvPr id="3" name="TextBox 2"/>
            <p:cNvSpPr txBox="1"/>
            <p:nvPr/>
          </p:nvSpPr>
          <p:spPr>
            <a:xfrm>
              <a:off x="374954" y="3871851"/>
              <a:ext cx="4282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) of Ni-Mn-Ca-Cu at 0.1T / 2T / 5T / 7T</a:t>
              </a:r>
              <a:endParaRPr lang="de-DE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548152" y="1131894"/>
              <a:ext cx="3657600" cy="2742702"/>
              <a:chOff x="446774" y="1811122"/>
              <a:chExt cx="4114800" cy="3085542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/>
            </p:nvGraphicFramePr>
            <p:xfrm>
              <a:off x="446774" y="1811122"/>
              <a:ext cx="4114800" cy="30855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2" imgW="2926080" imgH="2194560" progId="Origin50.Graph">
                      <p:embed/>
                    </p:oleObj>
                  </mc:Choice>
                  <mc:Fallback>
                    <p:oleObj name="Graph" r:id="rId2" imgW="2926080" imgH="2194560" progId="Origin50.Graph">
                      <p:embed/>
                      <p:pic>
                        <p:nvPicPr>
                          <p:cNvPr id="2" name="Object 1"/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446774" y="1811122"/>
                            <a:ext cx="4114800" cy="308554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Rectangle 5"/>
              <p:cNvSpPr/>
              <p:nvPr/>
            </p:nvSpPr>
            <p:spPr>
              <a:xfrm>
                <a:off x="3461117" y="3158836"/>
                <a:ext cx="551663" cy="1005085"/>
              </a:xfrm>
              <a:prstGeom prst="rect">
                <a:avLst/>
              </a:prstGeom>
              <a:noFill/>
              <a:ln w="28575">
                <a:solidFill>
                  <a:srgbClr val="FF999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455134" y="1025573"/>
            <a:ext cx="3657600" cy="3136469"/>
            <a:chOff x="4462691" y="1100175"/>
            <a:chExt cx="3657600" cy="3136469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4462691" y="1100175"/>
            <a:ext cx="3657600" cy="27427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2926080" imgH="2194560" progId="Origin50.Graph">
                    <p:embed/>
                  </p:oleObj>
                </mc:Choice>
                <mc:Fallback>
                  <p:oleObj name="Graph" r:id="rId4" imgW="2926080" imgH="2194560" progId="Origin50.Graph">
                    <p:embed/>
                    <p:pic>
                      <p:nvPicPr>
                        <p:cNvPr id="14" name="Object 1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62691" y="1100175"/>
                          <a:ext cx="3657600" cy="27427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5015043" y="3867312"/>
              <a:ext cx="26591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diagram [ </a:t>
              </a:r>
              <a:r>
                <a:rPr lang="en-US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 v.s. </a:t>
              </a:r>
              <a:r>
                <a:rPr lang="en-US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371443" y="6263682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84CC376-28D6-0383-43DE-E3A539414711}"/>
              </a:ext>
            </a:extLst>
          </p:cNvPr>
          <p:cNvSpPr txBox="1"/>
          <p:nvPr/>
        </p:nvSpPr>
        <p:spPr>
          <a:xfrm>
            <a:off x="300493" y="4454473"/>
            <a:ext cx="73661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the film above 370 K to get an austenite film by using an electric coil</a:t>
            </a:r>
          </a:p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 the film to 335 K which is at 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ysteresis</a:t>
            </a:r>
          </a:p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335 K, probe the in-plane magnetic pulse going in the easy axis </a:t>
            </a:r>
          </a:p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pulse, cool the film to room temperature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842" y="6261534"/>
            <a:ext cx="2603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baseline="-25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martensite finish temperature</a:t>
            </a:r>
            <a:endParaRPr lang="de-DE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8842" y="6550223"/>
            <a:ext cx="2375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austenite start temperature</a:t>
            </a:r>
            <a:endParaRPr lang="de-DE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2440" y="6261534"/>
            <a:ext cx="248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: martensite start temperature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2440" y="6550223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austenite finish temperature</a:t>
            </a:r>
            <a:endParaRPr lang="de-DE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995333" y="3327400"/>
            <a:ext cx="3894667" cy="307777"/>
            <a:chOff x="4995333" y="3327400"/>
            <a:chExt cx="3894667" cy="307777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4995333" y="3327400"/>
              <a:ext cx="3505200" cy="84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259550" y="3327400"/>
              <a:ext cx="630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370K</a:t>
              </a:r>
              <a:endParaRPr lang="de-DE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6733600" y="3228370"/>
            <a:ext cx="2211750" cy="364059"/>
            <a:chOff x="6716351" y="4314455"/>
            <a:chExt cx="2015066" cy="364059"/>
          </a:xfrm>
          <a:solidFill>
            <a:schemeClr val="bg1"/>
          </a:solidFill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6716351" y="4314455"/>
              <a:ext cx="2015066" cy="9333"/>
            </a:xfrm>
            <a:prstGeom prst="straightConnector1">
              <a:avLst/>
            </a:prstGeom>
            <a:grpFill/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716351" y="4370737"/>
              <a:ext cx="2015065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335K</a:t>
              </a:r>
              <a:endParaRPr lang="de-DE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4423348" y="350873"/>
            <a:ext cx="2333918" cy="2885540"/>
            <a:chOff x="4423348" y="350873"/>
            <a:chExt cx="2333918" cy="2885540"/>
          </a:xfrm>
        </p:grpSpPr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5381000" y="1860146"/>
              <a:ext cx="2743200" cy="9333"/>
            </a:xfrm>
            <a:prstGeom prst="straightConnector1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4423348" y="350873"/>
              <a:ext cx="1661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T, 1500 T s</a:t>
              </a:r>
              <a:r>
                <a:rPr lang="en-US" b="1" baseline="2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de-DE" dirty="0"/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4908567" y="3220962"/>
            <a:ext cx="2398166" cy="364059"/>
            <a:chOff x="6716351" y="4314455"/>
            <a:chExt cx="2015066" cy="364059"/>
          </a:xfrm>
          <a:solidFill>
            <a:schemeClr val="bg1"/>
          </a:solidFill>
        </p:grpSpPr>
        <p:cxnSp>
          <p:nvCxnSpPr>
            <p:cNvPr id="36" name="Straight Arrow Connector 35"/>
            <p:cNvCxnSpPr/>
            <p:nvPr/>
          </p:nvCxnSpPr>
          <p:spPr>
            <a:xfrm flipH="1" flipV="1">
              <a:off x="6716351" y="4314455"/>
              <a:ext cx="2015066" cy="9333"/>
            </a:xfrm>
            <a:prstGeom prst="straightConnector1">
              <a:avLst/>
            </a:prstGeom>
            <a:grpFill/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716351" y="4370737"/>
              <a:ext cx="2015065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300K</a:t>
              </a:r>
              <a:endParaRPr lang="de-DE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A5ABB05-054F-B8A5-3792-8DF2EBFB5E85}"/>
              </a:ext>
            </a:extLst>
          </p:cNvPr>
          <p:cNvSpPr txBox="1"/>
          <p:nvPr/>
        </p:nvSpPr>
        <p:spPr>
          <a:xfrm>
            <a:off x="544641" y="206088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Experiments: </a:t>
            </a:r>
            <a:endParaRPr lang="de-DE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811" y="298977"/>
            <a:ext cx="7445047" cy="447131"/>
          </a:xfrm>
        </p:spPr>
        <p:txBody>
          <a:bodyPr>
            <a:noAutofit/>
          </a:bodyPr>
          <a:lstStyle/>
          <a:p>
            <a:pPr lvl="2"/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Martensitic transformation in ferromagnetic materials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374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9 CuadroTexto">
            <a:extLst>
              <a:ext uri="{FF2B5EF4-FFF2-40B4-BE49-F238E27FC236}">
                <a16:creationId xmlns:a16="http://schemas.microsoft.com/office/drawing/2014/main" id="{AF0352E2-B616-6A50-6841-9C679CB2B7FB}"/>
              </a:ext>
            </a:extLst>
          </p:cNvPr>
          <p:cNvSpPr txBox="1"/>
          <p:nvPr/>
        </p:nvSpPr>
        <p:spPr>
          <a:xfrm>
            <a:off x="667640" y="5385536"/>
            <a:ext cx="6807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difference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heat/cool in different time-scales ?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(from ~ns laser to ~h metal heating)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26080" y="5584672"/>
            <a:ext cx="10727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ED11C2D-75EC-FC2C-72E4-E8DF02679E43}"/>
              </a:ext>
            </a:extLst>
          </p:cNvPr>
          <p:cNvGrpSpPr>
            <a:grpSpLocks noChangeAspect="1"/>
          </p:cNvGrpSpPr>
          <p:nvPr/>
        </p:nvGrpSpPr>
        <p:grpSpPr>
          <a:xfrm>
            <a:off x="1611354" y="890516"/>
            <a:ext cx="6322620" cy="4335491"/>
            <a:chOff x="1742338" y="1039979"/>
            <a:chExt cx="6322620" cy="43354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01BEF7-4553-3B1C-0F1D-8FDB813307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92899" y="1039979"/>
              <a:ext cx="4436366" cy="3357516"/>
              <a:chOff x="1916010" y="3296467"/>
              <a:chExt cx="3319523" cy="251227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1FDAD8D-6B3E-E50F-86C2-D3C6BB82AC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388"/>
              <a:stretch/>
            </p:blipFill>
            <p:spPr>
              <a:xfrm>
                <a:off x="1916010" y="3392099"/>
                <a:ext cx="971540" cy="241663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615C76F-5D4B-2273-9626-E2EE5CB1C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4079"/>
              <a:stretch/>
            </p:blipFill>
            <p:spPr>
              <a:xfrm>
                <a:off x="4463316" y="3296467"/>
                <a:ext cx="772217" cy="2416639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F25BB2-086D-2F16-B0FD-2903CD42A145}"/>
                </a:ext>
              </a:extLst>
            </p:cNvPr>
            <p:cNvSpPr txBox="1"/>
            <p:nvPr/>
          </p:nvSpPr>
          <p:spPr>
            <a:xfrm>
              <a:off x="1772371" y="1406161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x-variant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AC4A64-C191-C762-F677-60C58B4AFCAE}"/>
                </a:ext>
              </a:extLst>
            </p:cNvPr>
            <p:cNvSpPr txBox="1"/>
            <p:nvPr/>
          </p:nvSpPr>
          <p:spPr>
            <a:xfrm>
              <a:off x="1772714" y="2698460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z-variant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FA8075-B5DD-3063-9C55-FF64BA84C027}"/>
                </a:ext>
              </a:extLst>
            </p:cNvPr>
            <p:cNvSpPr txBox="1"/>
            <p:nvPr/>
          </p:nvSpPr>
          <p:spPr>
            <a:xfrm>
              <a:off x="1776430" y="3930196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y-variant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DCDB97-030D-9BB4-71A5-D1C20AB7DEC3}"/>
                </a:ext>
              </a:extLst>
            </p:cNvPr>
            <p:cNvSpPr txBox="1"/>
            <p:nvPr/>
          </p:nvSpPr>
          <p:spPr>
            <a:xfrm>
              <a:off x="6964400" y="2926295"/>
              <a:ext cx="392664" cy="504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39750-B83F-F515-A241-BA2DF89D61EB}"/>
                </a:ext>
              </a:extLst>
            </p:cNvPr>
            <p:cNvSpPr txBox="1"/>
            <p:nvPr/>
          </p:nvSpPr>
          <p:spPr>
            <a:xfrm>
              <a:off x="3059575" y="408322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511F12-450C-7BE9-5B1E-718373076A4A}"/>
                </a:ext>
              </a:extLst>
            </p:cNvPr>
            <p:cNvSpPr txBox="1"/>
            <p:nvPr/>
          </p:nvSpPr>
          <p:spPr>
            <a:xfrm>
              <a:off x="3260785" y="392730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AE64EC-93F2-9DE2-B3AA-600E225886AD}"/>
                </a:ext>
              </a:extLst>
            </p:cNvPr>
            <p:cNvSpPr txBox="1"/>
            <p:nvPr/>
          </p:nvSpPr>
          <p:spPr>
            <a:xfrm>
              <a:off x="3059574" y="301146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FFB08A-CD73-401A-F2D8-75B8612E53EB}"/>
                </a:ext>
              </a:extLst>
            </p:cNvPr>
            <p:cNvSpPr txBox="1"/>
            <p:nvPr/>
          </p:nvSpPr>
          <p:spPr>
            <a:xfrm>
              <a:off x="3459553" y="2883126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E8AC56-CAC7-D63D-CAAA-E8E4C609118D}"/>
                </a:ext>
              </a:extLst>
            </p:cNvPr>
            <p:cNvSpPr txBox="1"/>
            <p:nvPr/>
          </p:nvSpPr>
          <p:spPr>
            <a:xfrm>
              <a:off x="3626183" y="144227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2974234-321E-C6B1-28C9-2BBABA6EC25D}"/>
                </a:ext>
              </a:extLst>
            </p:cNvPr>
            <p:cNvSpPr txBox="1"/>
            <p:nvPr/>
          </p:nvSpPr>
          <p:spPr>
            <a:xfrm>
              <a:off x="3806353" y="144227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6A3BC3-C95E-E876-B2B0-05858EFE04EF}"/>
                </a:ext>
              </a:extLst>
            </p:cNvPr>
            <p:cNvSpPr txBox="1"/>
            <p:nvPr/>
          </p:nvSpPr>
          <p:spPr>
            <a:xfrm>
              <a:off x="3528267" y="388289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B70108-9F93-2682-3008-CA8370F54E67}"/>
                </a:ext>
              </a:extLst>
            </p:cNvPr>
            <p:cNvSpPr txBox="1"/>
            <p:nvPr/>
          </p:nvSpPr>
          <p:spPr>
            <a:xfrm>
              <a:off x="3281102" y="268468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CF5097-72ED-6703-7ABE-C5E4E4D9959D}"/>
                </a:ext>
              </a:extLst>
            </p:cNvPr>
            <p:cNvSpPr txBox="1"/>
            <p:nvPr/>
          </p:nvSpPr>
          <p:spPr>
            <a:xfrm>
              <a:off x="3253441" y="1582648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2F4164-3D0F-7E25-CDEC-B21B22F55A01}"/>
                </a:ext>
              </a:extLst>
            </p:cNvPr>
            <p:cNvSpPr txBox="1"/>
            <p:nvPr/>
          </p:nvSpPr>
          <p:spPr>
            <a:xfrm>
              <a:off x="4498181" y="2292430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Cooling</a:t>
              </a:r>
            </a:p>
          </p:txBody>
        </p:sp>
        <p:sp>
          <p:nvSpPr>
            <p:cNvPr id="39" name="9 CuadroTexto">
              <a:extLst>
                <a:ext uri="{FF2B5EF4-FFF2-40B4-BE49-F238E27FC236}">
                  <a16:creationId xmlns:a16="http://schemas.microsoft.com/office/drawing/2014/main" id="{88F799BF-4393-D16C-6596-13D8A19749FD}"/>
                </a:ext>
              </a:extLst>
            </p:cNvPr>
            <p:cNvSpPr txBox="1"/>
            <p:nvPr/>
          </p:nvSpPr>
          <p:spPr>
            <a:xfrm>
              <a:off x="1742338" y="4452140"/>
              <a:ext cx="33647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Ferromagnetic </a:t>
              </a:r>
            </a:p>
            <a:p>
              <a:pPr algn="ctr"/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Low-symmetry</a:t>
              </a:r>
            </a:p>
            <a:p>
              <a:pPr algn="ctr"/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Martensites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0083233-4078-D380-B2EF-8BFC31AD1F77}"/>
                </a:ext>
              </a:extLst>
            </p:cNvPr>
            <p:cNvSpPr txBox="1"/>
            <p:nvPr/>
          </p:nvSpPr>
          <p:spPr>
            <a:xfrm>
              <a:off x="4521565" y="302705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Heating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C09E4BD-2DFC-23B0-BAEF-7F6F929D21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2143" y="2661762"/>
              <a:ext cx="1554480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9CC8244-2BC4-92B6-318C-9A1BA08DA0E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4202143" y="3027051"/>
              <a:ext cx="155448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9 CuadroTexto">
              <a:extLst>
                <a:ext uri="{FF2B5EF4-FFF2-40B4-BE49-F238E27FC236}">
                  <a16:creationId xmlns:a16="http://schemas.microsoft.com/office/drawing/2014/main" id="{0259572E-DAC4-9134-3E11-6B9AA43FE3A0}"/>
                </a:ext>
              </a:extLst>
            </p:cNvPr>
            <p:cNvSpPr txBox="1"/>
            <p:nvPr/>
          </p:nvSpPr>
          <p:spPr>
            <a:xfrm>
              <a:off x="5361543" y="3510060"/>
              <a:ext cx="27034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Non-magnetic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High-symmetry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Austenite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69395FD-EE87-B628-5AD0-0A33321372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0533" y="1406161"/>
              <a:ext cx="844992" cy="463115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AF49A84-4576-1AB0-71C8-1FB5F9294195}"/>
                </a:ext>
              </a:extLst>
            </p:cNvPr>
            <p:cNvCxnSpPr/>
            <p:nvPr/>
          </p:nvCxnSpPr>
          <p:spPr>
            <a:xfrm flipV="1">
              <a:off x="2970533" y="2470314"/>
              <a:ext cx="489020" cy="851406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D4B6720-1DBD-4FE0-2093-910DE9389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5186" y="3556806"/>
              <a:ext cx="327775" cy="84069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E0AAE48F-EE48-8AE0-FF75-DD81E8286CF8}"/>
              </a:ext>
            </a:extLst>
          </p:cNvPr>
          <p:cNvSpPr txBox="1"/>
          <p:nvPr/>
        </p:nvSpPr>
        <p:spPr>
          <a:xfrm>
            <a:off x="5837399" y="873218"/>
            <a:ext cx="2521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Ni-Mn-Ga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5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0" y="3540445"/>
            <a:ext cx="3657600" cy="279892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4238" y="166521"/>
            <a:ext cx="7143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pulsed magnetic field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T, 1500T∙s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6" y="707097"/>
            <a:ext cx="3840480" cy="2880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58" y="707097"/>
            <a:ext cx="3840480" cy="2880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CA494-B0B1-A979-C114-34FE392AC7E9}"/>
              </a:ext>
            </a:extLst>
          </p:cNvPr>
          <p:cNvSpPr txBox="1"/>
          <p:nvPr/>
        </p:nvSpPr>
        <p:spPr>
          <a:xfrm>
            <a:off x="470140" y="786643"/>
            <a:ext cx="139529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pulse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CA494-B0B1-A979-C114-34FE392AC7E9}"/>
              </a:ext>
            </a:extLst>
          </p:cNvPr>
          <p:cNvSpPr txBox="1"/>
          <p:nvPr/>
        </p:nvSpPr>
        <p:spPr>
          <a:xfrm>
            <a:off x="4445584" y="786643"/>
            <a:ext cx="139529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pulse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85212" y="4335664"/>
            <a:ext cx="4169451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 shows that indeed something happened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more detailed check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60462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863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21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2343" y="572920"/>
            <a:ext cx="529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A2053-F874-F42A-07A6-F4C33DDF4AAA}"/>
              </a:ext>
            </a:extLst>
          </p:cNvPr>
          <p:cNvSpPr txBox="1"/>
          <p:nvPr/>
        </p:nvSpPr>
        <p:spPr>
          <a:xfrm>
            <a:off x="502343" y="1593458"/>
            <a:ext cx="73462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Summarize the characterization of the in-plane treatment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Do one more in-plane pulse but with 5 T.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Do out-of-plane pulse treatment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02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8609" y="183582"/>
            <a:ext cx="1635609" cy="523515"/>
          </a:xfrm>
        </p:spPr>
        <p:txBody>
          <a:bodyPr>
            <a:noAutofit/>
          </a:bodyPr>
          <a:lstStyle/>
          <a:p>
            <a:pPr lvl="2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Time-line</a:t>
            </a:r>
            <a:endParaRPr lang="de-D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101193" y="6365539"/>
            <a:ext cx="400050" cy="365125"/>
          </a:xfrm>
        </p:spPr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34857" y="6262926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"/>
          <p:cNvSpPr txBox="1">
            <a:spLocks/>
          </p:cNvSpPr>
          <p:nvPr/>
        </p:nvSpPr>
        <p:spPr>
          <a:xfrm>
            <a:off x="507876" y="1434399"/>
            <a:ext cx="8308234" cy="19235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>
              <a:lnSpc>
                <a:spcPts val="3000"/>
              </a:lnSpc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of 2023</a:t>
            </a:r>
          </a:p>
          <a:p>
            <a:pPr marL="342900" lvl="2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Flash lamp annealing  </a:t>
            </a:r>
          </a:p>
          <a:p>
            <a:pPr marL="0" lvl="2">
              <a:lnSpc>
                <a:spcPts val="3000"/>
              </a:lnSpc>
            </a:pPr>
            <a:r>
              <a:rPr lang="en-US" sz="2000" b="1" i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i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 submitted before 10.23</a:t>
            </a:r>
          </a:p>
          <a:p>
            <a:pPr marL="342900" lvl="2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pulsed high magnetic fields   </a:t>
            </a:r>
          </a:p>
          <a:p>
            <a:pPr marL="0" lvl="2">
              <a:lnSpc>
                <a:spcPts val="3000"/>
              </a:lnSpc>
            </a:pPr>
            <a:r>
              <a:rPr lang="en-US" sz="2400" b="1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done and summarized before 12.23</a:t>
            </a:r>
            <a:endParaRPr lang="en-US" sz="24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507876" y="3281637"/>
            <a:ext cx="8772351" cy="12496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2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delta </a:t>
            </a:r>
            <a:r>
              <a:rPr lang="en-US" sz="2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with pulsed magnetic fields</a:t>
            </a:r>
          </a:p>
          <a:p>
            <a:pPr marL="0" lvl="2">
              <a:lnSpc>
                <a:spcPts val="3000"/>
              </a:lnSpc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done before 12.23</a:t>
            </a:r>
          </a:p>
          <a:p>
            <a:pPr marL="342900" lvl="2" indent="-342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laser heating   </a:t>
            </a:r>
            <a:r>
              <a:rPr lang="en-US" sz="20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DESY 04.23 and summarized before 10.23</a:t>
            </a: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48538" y="4531316"/>
            <a:ext cx="8226909" cy="16195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>
              <a:lnSpc>
                <a:spcPct val="150000"/>
              </a:lnSpc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of 2024</a:t>
            </a:r>
          </a:p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Joule heating set-up testing and DESY</a:t>
            </a: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Dissertation writing</a:t>
            </a:r>
            <a:endParaRPr lang="en-US" sz="20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8609" y="792878"/>
            <a:ext cx="8184976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lnSpc>
                <a:spcPts val="3400"/>
              </a:lnSpc>
              <a:buFont typeface="Wingdings" panose="05000000000000000000" pitchFamily="2" charset="2"/>
              <a:buChar char="ü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paper is submitted to </a:t>
            </a:r>
            <a:r>
              <a:rPr lang="en-US" sz="2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02.23  </a:t>
            </a:r>
            <a:r>
              <a:rPr lang="en-US" sz="2000" b="1" i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reviewing</a:t>
            </a:r>
          </a:p>
        </p:txBody>
      </p:sp>
    </p:spTree>
    <p:extLst>
      <p:ext uri="{BB962C8B-B14F-4D97-AF65-F5344CB8AC3E}">
        <p14:creationId xmlns:p14="http://schemas.microsoft.com/office/powerpoint/2010/main" val="1334789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21856" r="7195" b="20307"/>
          <a:stretch/>
        </p:blipFill>
        <p:spPr>
          <a:xfrm rot="1170222">
            <a:off x="6010390" y="471646"/>
            <a:ext cx="2925584" cy="1177148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0AB559-4FDF-41A9-A933-D1500AFB9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z="900"/>
              <a:t>23</a:t>
            </a:fld>
            <a:endParaRPr lang="en-US" sz="9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5" t="26458" r="16079" b="5686"/>
          <a:stretch/>
        </p:blipFill>
        <p:spPr>
          <a:xfrm>
            <a:off x="1832343" y="683460"/>
            <a:ext cx="5164931" cy="33707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feld 5"/>
          <p:cNvSpPr txBox="1"/>
          <p:nvPr/>
        </p:nvSpPr>
        <p:spPr>
          <a:xfrm>
            <a:off x="314722" y="2452972"/>
            <a:ext cx="15468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Yuru Ge</a:t>
            </a:r>
          </a:p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Time dependency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059436" y="3547553"/>
            <a:ext cx="17481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Dr. Sebastian Fähler</a:t>
            </a:r>
          </a:p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Supervision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496509" y="4026648"/>
            <a:ext cx="19367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Lukas Fink</a:t>
            </a:r>
          </a:p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Thermomagnetic films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103385" y="3895516"/>
            <a:ext cx="17516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Dr. Klara Lünser</a:t>
            </a:r>
          </a:p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Epitaxial </a:t>
            </a:r>
            <a:r>
              <a:rPr lang="en-US" sz="150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NiTi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 films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301554" y="3190131"/>
            <a:ext cx="2172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 Neumann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Thermoelastic Harvesting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6997274" y="2403645"/>
            <a:ext cx="15982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Satyakam Kar</a:t>
            </a:r>
          </a:p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Finite Size Effects</a:t>
            </a:r>
          </a:p>
        </p:txBody>
      </p:sp>
      <p:sp>
        <p:nvSpPr>
          <p:cNvPr id="11" name="Textfeld 5"/>
          <p:cNvSpPr txBox="1"/>
          <p:nvPr/>
        </p:nvSpPr>
        <p:spPr>
          <a:xfrm>
            <a:off x="12742" y="3181879"/>
            <a:ext cx="15029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Lars Rebohle</a:t>
            </a:r>
          </a:p>
          <a:p>
            <a:pPr algn="ctr"/>
            <a:r>
              <a:rPr lang="en-US" sz="1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FWIM </a:t>
            </a:r>
          </a:p>
        </p:txBody>
      </p:sp>
      <p:sp>
        <p:nvSpPr>
          <p:cNvPr id="13" name="Textfeld 5"/>
          <p:cNvSpPr txBox="1"/>
          <p:nvPr/>
        </p:nvSpPr>
        <p:spPr>
          <a:xfrm>
            <a:off x="10370" y="3975846"/>
            <a:ext cx="16626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Schumann</a:t>
            </a:r>
          </a:p>
          <a:p>
            <a:pPr algn="ctr"/>
            <a:r>
              <a:rPr lang="en-US" sz="1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FWIM </a:t>
            </a:r>
          </a:p>
        </p:txBody>
      </p:sp>
      <p:sp>
        <p:nvSpPr>
          <p:cNvPr id="14" name="Textfeld 5"/>
          <p:cNvSpPr txBox="1"/>
          <p:nvPr/>
        </p:nvSpPr>
        <p:spPr>
          <a:xfrm>
            <a:off x="752305" y="4473431"/>
            <a:ext cx="18347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Shengqiang Zhou</a:t>
            </a:r>
          </a:p>
          <a:p>
            <a:pPr algn="ctr"/>
            <a:r>
              <a:rPr lang="en-US" sz="1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FWIM</a:t>
            </a:r>
          </a:p>
        </p:txBody>
      </p:sp>
      <p:sp>
        <p:nvSpPr>
          <p:cNvPr id="15" name="Textfeld 5"/>
          <p:cNvSpPr txBox="1"/>
          <p:nvPr/>
        </p:nvSpPr>
        <p:spPr>
          <a:xfrm>
            <a:off x="2655392" y="4773348"/>
            <a:ext cx="8082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 Wu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FWIM</a:t>
            </a:r>
          </a:p>
        </p:txBody>
      </p:sp>
      <p:sp>
        <p:nvSpPr>
          <p:cNvPr id="21" name="Textfeld 5"/>
          <p:cNvSpPr txBox="1"/>
          <p:nvPr/>
        </p:nvSpPr>
        <p:spPr>
          <a:xfrm>
            <a:off x="3786695" y="4828549"/>
            <a:ext cx="12356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Timo Niehoff</a:t>
            </a:r>
          </a:p>
          <a:p>
            <a:pPr algn="ctr"/>
            <a:r>
              <a:rPr lang="en-US" sz="15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HLD</a:t>
            </a:r>
          </a:p>
        </p:txBody>
      </p:sp>
      <p:sp>
        <p:nvSpPr>
          <p:cNvPr id="22" name="Textfeld 5"/>
          <p:cNvSpPr txBox="1"/>
          <p:nvPr/>
        </p:nvSpPr>
        <p:spPr>
          <a:xfrm>
            <a:off x="4680965" y="4498141"/>
            <a:ext cx="16626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Tino Gottschall</a:t>
            </a:r>
          </a:p>
          <a:p>
            <a:pPr algn="ctr"/>
            <a:r>
              <a:rPr lang="en-US" sz="15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HLD</a:t>
            </a:r>
          </a:p>
        </p:txBody>
      </p:sp>
      <p:sp>
        <p:nvSpPr>
          <p:cNvPr id="23" name="Textfeld 5"/>
          <p:cNvSpPr txBox="1"/>
          <p:nvPr/>
        </p:nvSpPr>
        <p:spPr>
          <a:xfrm>
            <a:off x="6715314" y="4314929"/>
            <a:ext cx="15157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Fabian Ganss</a:t>
            </a:r>
          </a:p>
          <a:p>
            <a:pPr algn="ctr"/>
            <a:r>
              <a:rPr lang="en-US" sz="15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FWIZ</a:t>
            </a:r>
          </a:p>
        </p:txBody>
      </p:sp>
      <p:sp>
        <p:nvSpPr>
          <p:cNvPr id="24" name="Textfeld 5"/>
          <p:cNvSpPr txBox="1"/>
          <p:nvPr/>
        </p:nvSpPr>
        <p:spPr>
          <a:xfrm>
            <a:off x="7555251" y="4775140"/>
            <a:ext cx="14932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René Hübner</a:t>
            </a:r>
          </a:p>
          <a:p>
            <a:pPr algn="ctr"/>
            <a:r>
              <a:rPr lang="en-US" sz="15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FWIZ</a:t>
            </a:r>
          </a:p>
        </p:txBody>
      </p:sp>
      <p:sp>
        <p:nvSpPr>
          <p:cNvPr id="25" name="Textfeld 5"/>
          <p:cNvSpPr txBox="1"/>
          <p:nvPr/>
        </p:nvSpPr>
        <p:spPr>
          <a:xfrm>
            <a:off x="7169662" y="3824552"/>
            <a:ext cx="17064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Paul Chekhonin</a:t>
            </a:r>
          </a:p>
          <a:p>
            <a:pPr algn="ctr"/>
            <a:r>
              <a:rPr lang="en-US" sz="15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FWOM</a:t>
            </a:r>
          </a:p>
        </p:txBody>
      </p:sp>
      <p:sp>
        <p:nvSpPr>
          <p:cNvPr id="26" name="Textfeld 5"/>
          <p:cNvSpPr txBox="1"/>
          <p:nvPr/>
        </p:nvSpPr>
        <p:spPr>
          <a:xfrm>
            <a:off x="2870809" y="5545184"/>
            <a:ext cx="15985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Thomas Naumann</a:t>
            </a:r>
          </a:p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FWIN </a:t>
            </a:r>
          </a:p>
        </p:txBody>
      </p:sp>
      <p:sp>
        <p:nvSpPr>
          <p:cNvPr id="27" name="Textfeld 5"/>
          <p:cNvSpPr txBox="1"/>
          <p:nvPr/>
        </p:nvSpPr>
        <p:spPr>
          <a:xfrm>
            <a:off x="1548297" y="5314384"/>
            <a:ext cx="14173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Peter Gaal</a:t>
            </a:r>
          </a:p>
          <a:p>
            <a:pPr algn="ctr"/>
            <a:r>
              <a:rPr lang="en-US" sz="1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DESY</a:t>
            </a:r>
          </a:p>
        </p:txBody>
      </p:sp>
      <p:sp>
        <p:nvSpPr>
          <p:cNvPr id="28" name="Textfeld 5"/>
          <p:cNvSpPr txBox="1"/>
          <p:nvPr/>
        </p:nvSpPr>
        <p:spPr>
          <a:xfrm>
            <a:off x="174202" y="5091297"/>
            <a:ext cx="13740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Mallika Khosla</a:t>
            </a:r>
          </a:p>
          <a:p>
            <a:pPr algn="ctr"/>
            <a:r>
              <a:rPr lang="en-US" sz="15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DESY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039" y="5839546"/>
            <a:ext cx="16103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Ciarán Fowley</a:t>
            </a:r>
          </a:p>
          <a:p>
            <a:pPr algn="ctr"/>
            <a:r>
              <a:rPr lang="de-DE" sz="1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FWIO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1971" y="6208302"/>
            <a:ext cx="22910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>
                <a:latin typeface="Times New Roman" panose="02020603050405020304" pitchFamily="18" charset="0"/>
                <a:cs typeface="Times New Roman" panose="02020603050405020304" pitchFamily="18" charset="0"/>
              </a:rPr>
              <a:t>Prof. Gianaurelio Cuniberti</a:t>
            </a:r>
          </a:p>
          <a:p>
            <a:pPr algn="ctr"/>
            <a:r>
              <a:rPr lang="de-DE" sz="1500">
                <a:latin typeface="Times New Roman" panose="02020603050405020304" pitchFamily="18" charset="0"/>
                <a:cs typeface="Times New Roman" panose="02020603050405020304" pitchFamily="18" charset="0"/>
              </a:rPr>
              <a:t>TU Dresden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92226" y="5682684"/>
            <a:ext cx="16389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Jürgen Lindner</a:t>
            </a:r>
          </a:p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FWIN</a:t>
            </a:r>
            <a:endParaRPr lang="de-DE" sz="15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14753" y="5754728"/>
            <a:ext cx="13842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Kilian Lenz</a:t>
            </a:r>
          </a:p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FWIN</a:t>
            </a:r>
            <a:endParaRPr lang="de-DE" sz="15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feld 5"/>
          <p:cNvSpPr txBox="1"/>
          <p:nvPr/>
        </p:nvSpPr>
        <p:spPr>
          <a:xfrm>
            <a:off x="4987410" y="5132939"/>
            <a:ext cx="12779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Fabian Samad</a:t>
            </a:r>
          </a:p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362225" y="6239071"/>
            <a:ext cx="19813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>
                <a:latin typeface="Times New Roman" panose="02020603050405020304" pitchFamily="18" charset="0"/>
                <a:cs typeface="Times New Roman" panose="02020603050405020304" pitchFamily="18" charset="0"/>
              </a:rPr>
              <a:t>Prof. Jürgen Faßbender</a:t>
            </a:r>
          </a:p>
          <a:p>
            <a:pPr algn="ctr"/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HZDR</a:t>
            </a:r>
            <a:endParaRPr lang="de-DE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5"/>
          <p:cNvSpPr txBox="1"/>
          <p:nvPr/>
        </p:nvSpPr>
        <p:spPr>
          <a:xfrm>
            <a:off x="6314753" y="5128686"/>
            <a:ext cx="16321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Andreas Henschke</a:t>
            </a:r>
          </a:p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FWIN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391451" y="5484344"/>
            <a:ext cx="17741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Rysard Narkovic</a:t>
            </a:r>
          </a:p>
          <a:p>
            <a:pPr algn="ctr"/>
            <a:r>
              <a:rPr lang="en-US" sz="15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FWIN</a:t>
            </a:r>
            <a:endParaRPr lang="de-DE" sz="15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92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22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689" y="378614"/>
            <a:ext cx="5052920" cy="535974"/>
          </a:xfrm>
        </p:spPr>
        <p:txBody>
          <a:bodyPr>
            <a:noAutofit/>
          </a:bodyPr>
          <a:lstStyle/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 laser heating 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de-DE" sz="2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-187983" y="6280428"/>
            <a:ext cx="400050" cy="365125"/>
          </a:xfrm>
        </p:spPr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374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 txBox="1">
            <a:spLocks/>
          </p:cNvSpPr>
          <p:nvPr/>
        </p:nvSpPr>
        <p:spPr>
          <a:xfrm>
            <a:off x="455532" y="6315292"/>
            <a:ext cx="7012872" cy="2584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sz="11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S. Schwabe, S. Fähler</a:t>
            </a:r>
            <a:r>
              <a:rPr lang="en-US" sz="1100" kern="0" baseline="2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1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Science and Technology of Advanced Materials 2022, Vol. 23, No. 1, 633–641</a:t>
            </a:r>
            <a:endParaRPr lang="de-DE" sz="11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513" y="4659304"/>
            <a:ext cx="548640" cy="495603"/>
          </a:xfrm>
          <a:prstGeom prst="rect">
            <a:avLst/>
          </a:prstGeom>
        </p:spPr>
      </p:pic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212067" y="1891247"/>
            <a:ext cx="4645278" cy="3195007"/>
            <a:chOff x="1734087" y="1750901"/>
            <a:chExt cx="5149073" cy="3541514"/>
          </a:xfrm>
        </p:grpSpPr>
        <p:sp>
          <p:nvSpPr>
            <p:cNvPr id="12" name="Rechteck 9">
              <a:extLst>
                <a:ext uri="{FF2B5EF4-FFF2-40B4-BE49-F238E27FC236}">
                  <a16:creationId xmlns:a16="http://schemas.microsoft.com/office/drawing/2014/main" id="{BBE761E5-0994-4CEC-8D7A-C8F51F2AA109}"/>
                </a:ext>
              </a:extLst>
            </p:cNvPr>
            <p:cNvSpPr/>
            <p:nvPr/>
          </p:nvSpPr>
          <p:spPr>
            <a:xfrm>
              <a:off x="4291277" y="5037544"/>
              <a:ext cx="895094" cy="3428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>
                <a:solidFill>
                  <a:schemeClr val="bg1"/>
                </a:solidFill>
              </a:endParaRPr>
            </a:p>
          </p:txBody>
        </p:sp>
        <p:sp>
          <p:nvSpPr>
            <p:cNvPr id="13" name="Textfeld 10">
              <a:extLst>
                <a:ext uri="{FF2B5EF4-FFF2-40B4-BE49-F238E27FC236}">
                  <a16:creationId xmlns:a16="http://schemas.microsoft.com/office/drawing/2014/main" id="{C054DB0F-08F2-460C-A297-64B71440F55A}"/>
                </a:ext>
              </a:extLst>
            </p:cNvPr>
            <p:cNvSpPr txBox="1"/>
            <p:nvPr/>
          </p:nvSpPr>
          <p:spPr>
            <a:xfrm>
              <a:off x="4401948" y="5026958"/>
              <a:ext cx="1007918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125"/>
                <a:t>sample</a:t>
              </a:r>
            </a:p>
          </p:txBody>
        </p:sp>
        <p:cxnSp>
          <p:nvCxnSpPr>
            <p:cNvPr id="14" name="Gerader Verbinder 12">
              <a:extLst>
                <a:ext uri="{FF2B5EF4-FFF2-40B4-BE49-F238E27FC236}">
                  <a16:creationId xmlns:a16="http://schemas.microsoft.com/office/drawing/2014/main" id="{FA83662C-D23A-43EC-97D0-856B6BA4BC15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2926323" y="2428948"/>
              <a:ext cx="1728566" cy="259801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3">
              <a:extLst>
                <a:ext uri="{FF2B5EF4-FFF2-40B4-BE49-F238E27FC236}">
                  <a16:creationId xmlns:a16="http://schemas.microsoft.com/office/drawing/2014/main" id="{FD3F8E34-D4CA-4445-A5C7-7412B281D607}"/>
                </a:ext>
              </a:extLst>
            </p:cNvPr>
            <p:cNvSpPr txBox="1"/>
            <p:nvPr/>
          </p:nvSpPr>
          <p:spPr>
            <a:xfrm>
              <a:off x="2270709" y="1750901"/>
              <a:ext cx="1311226" cy="678047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125" err="1"/>
                <a:t>Nanosecond</a:t>
              </a:r>
              <a:r>
                <a:rPr lang="de-DE" sz="1125"/>
                <a:t> Laser, </a:t>
              </a:r>
              <a:r>
                <a:rPr lang="de-DE" sz="1125" err="1"/>
                <a:t>repitition</a:t>
              </a:r>
              <a:r>
                <a:rPr lang="de-DE" sz="1125"/>
                <a:t> rate 1 kHz</a:t>
              </a:r>
            </a:p>
          </p:txBody>
        </p:sp>
        <p:sp>
          <p:nvSpPr>
            <p:cNvPr id="16" name="Sehne 14">
              <a:extLst>
                <a:ext uri="{FF2B5EF4-FFF2-40B4-BE49-F238E27FC236}">
                  <a16:creationId xmlns:a16="http://schemas.microsoft.com/office/drawing/2014/main" id="{DED78D42-2583-44F5-B687-C25C52247894}"/>
                </a:ext>
              </a:extLst>
            </p:cNvPr>
            <p:cNvSpPr/>
            <p:nvPr/>
          </p:nvSpPr>
          <p:spPr>
            <a:xfrm rot="8502828">
              <a:off x="3658110" y="3876992"/>
              <a:ext cx="797381" cy="304655"/>
            </a:xfrm>
            <a:prstGeom prst="chord">
              <a:avLst>
                <a:gd name="adj1" fmla="val 5374002"/>
                <a:gd name="adj2" fmla="val 16231622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>
                <a:solidFill>
                  <a:schemeClr val="bg1"/>
                </a:solidFill>
              </a:endParaRP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4EC9F0F4-8B29-4189-B90C-04B59A76C508}"/>
                </a:ext>
              </a:extLst>
            </p:cNvPr>
            <p:cNvCxnSpPr>
              <a:cxnSpLocks/>
            </p:cNvCxnSpPr>
            <p:nvPr/>
          </p:nvCxnSpPr>
          <p:spPr>
            <a:xfrm>
              <a:off x="4048793" y="3604009"/>
              <a:ext cx="175517" cy="148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 Verbindung mit Pfeil 19">
              <a:extLst>
                <a:ext uri="{FF2B5EF4-FFF2-40B4-BE49-F238E27FC236}">
                  <a16:creationId xmlns:a16="http://schemas.microsoft.com/office/drawing/2014/main" id="{504370A3-DFA8-47DA-92FB-E27D70990CE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371851" y="3913309"/>
              <a:ext cx="175517" cy="1486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feld 20">
              <a:extLst>
                <a:ext uri="{FF2B5EF4-FFF2-40B4-BE49-F238E27FC236}">
                  <a16:creationId xmlns:a16="http://schemas.microsoft.com/office/drawing/2014/main" id="{D199471B-76A9-43E1-932C-A62A1F51792A}"/>
                </a:ext>
              </a:extLst>
            </p:cNvPr>
            <p:cNvSpPr txBox="1"/>
            <p:nvPr/>
          </p:nvSpPr>
          <p:spPr>
            <a:xfrm>
              <a:off x="4327087" y="3320870"/>
              <a:ext cx="1083073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125"/>
                <a:t>Pulse </a:t>
              </a:r>
              <a:r>
                <a:rPr lang="de-DE" sz="1125" err="1"/>
                <a:t>duration</a:t>
              </a:r>
              <a:endParaRPr lang="de-DE" sz="1125"/>
            </a:p>
            <a:p>
              <a:pPr algn="l"/>
              <a:r>
                <a:rPr lang="de-DE" sz="1125"/>
                <a:t>7 </a:t>
              </a:r>
              <a:r>
                <a:rPr lang="de-DE" sz="1125" err="1"/>
                <a:t>ns</a:t>
              </a:r>
              <a:endParaRPr lang="de-DE" sz="1125"/>
            </a:p>
          </p:txBody>
        </p:sp>
        <p:cxnSp>
          <p:nvCxnSpPr>
            <p:cNvPr id="21" name="Gerader Verbinder 22">
              <a:extLst>
                <a:ext uri="{FF2B5EF4-FFF2-40B4-BE49-F238E27FC236}">
                  <a16:creationId xmlns:a16="http://schemas.microsoft.com/office/drawing/2014/main" id="{21C5BA95-113D-4AC9-97A2-975734C41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4247" y="3926404"/>
              <a:ext cx="1614202" cy="10835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3">
              <a:extLst>
                <a:ext uri="{FF2B5EF4-FFF2-40B4-BE49-F238E27FC236}">
                  <a16:creationId xmlns:a16="http://schemas.microsoft.com/office/drawing/2014/main" id="{4AA08778-509D-4318-BB49-CF40E14C62D7}"/>
                </a:ext>
              </a:extLst>
            </p:cNvPr>
            <p:cNvSpPr txBox="1"/>
            <p:nvPr/>
          </p:nvSpPr>
          <p:spPr>
            <a:xfrm flipH="1">
              <a:off x="1734087" y="2957747"/>
              <a:ext cx="1599533" cy="86660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1125"/>
                <a:t>Synchrotron </a:t>
              </a:r>
              <a:r>
                <a:rPr lang="de-DE" sz="1125" err="1"/>
                <a:t>radiation</a:t>
              </a:r>
              <a:endParaRPr lang="de-DE" sz="1125"/>
            </a:p>
            <a:p>
              <a:pPr algn="ctr"/>
              <a:r>
                <a:rPr lang="de-DE" sz="1125"/>
                <a:t>(DESY Hamburg</a:t>
              </a:r>
            </a:p>
            <a:p>
              <a:pPr algn="ctr"/>
              <a:r>
                <a:rPr lang="de-DE" sz="1125"/>
                <a:t>Petra III P23)</a:t>
              </a:r>
            </a:p>
          </p:txBody>
        </p:sp>
        <p:sp>
          <p:nvSpPr>
            <p:cNvPr id="23" name="Sehne 24">
              <a:extLst>
                <a:ext uri="{FF2B5EF4-FFF2-40B4-BE49-F238E27FC236}">
                  <a16:creationId xmlns:a16="http://schemas.microsoft.com/office/drawing/2014/main" id="{BF1AA32E-700B-4BFA-B451-D9F7806775E6}"/>
                </a:ext>
              </a:extLst>
            </p:cNvPr>
            <p:cNvSpPr/>
            <p:nvPr/>
          </p:nvSpPr>
          <p:spPr>
            <a:xfrm rot="6764228">
              <a:off x="3343614" y="4327472"/>
              <a:ext cx="797381" cy="34289"/>
            </a:xfrm>
            <a:prstGeom prst="chord">
              <a:avLst>
                <a:gd name="adj1" fmla="val 5374002"/>
                <a:gd name="adj2" fmla="val 16231622"/>
              </a:avLst>
            </a:prstGeom>
            <a:solidFill>
              <a:schemeClr val="tx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25">
                <a:solidFill>
                  <a:schemeClr val="bg1"/>
                </a:solidFill>
              </a:endParaRPr>
            </a:p>
          </p:txBody>
        </p:sp>
        <p:cxnSp>
          <p:nvCxnSpPr>
            <p:cNvPr id="24" name="Gerade Verbindung mit Pfeil 25">
              <a:extLst>
                <a:ext uri="{FF2B5EF4-FFF2-40B4-BE49-F238E27FC236}">
                  <a16:creationId xmlns:a16="http://schemas.microsoft.com/office/drawing/2014/main" id="{52155F37-37CF-4A85-A0E4-D95BE4F8B7FC}"/>
                </a:ext>
              </a:extLst>
            </p:cNvPr>
            <p:cNvCxnSpPr>
              <a:cxnSpLocks/>
            </p:cNvCxnSpPr>
            <p:nvPr/>
          </p:nvCxnSpPr>
          <p:spPr>
            <a:xfrm>
              <a:off x="3594711" y="4072183"/>
              <a:ext cx="165562" cy="954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Gerade Verbindung mit Pfeil 26">
              <a:extLst>
                <a:ext uri="{FF2B5EF4-FFF2-40B4-BE49-F238E27FC236}">
                  <a16:creationId xmlns:a16="http://schemas.microsoft.com/office/drawing/2014/main" id="{D3A70719-746A-41F2-BB0A-523679433A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6894" y="4212344"/>
              <a:ext cx="160163" cy="117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feld 36">
              <a:extLst>
                <a:ext uri="{FF2B5EF4-FFF2-40B4-BE49-F238E27FC236}">
                  <a16:creationId xmlns:a16="http://schemas.microsoft.com/office/drawing/2014/main" id="{98186515-47DF-4990-98DA-7F685B6827F7}"/>
                </a:ext>
              </a:extLst>
            </p:cNvPr>
            <p:cNvSpPr txBox="1"/>
            <p:nvPr/>
          </p:nvSpPr>
          <p:spPr>
            <a:xfrm>
              <a:off x="3224447" y="3821247"/>
              <a:ext cx="740527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125"/>
                <a:t>100 </a:t>
              </a:r>
              <a:r>
                <a:rPr lang="de-DE" sz="1125" err="1"/>
                <a:t>ps</a:t>
              </a:r>
              <a:endParaRPr lang="de-DE" sz="1125"/>
            </a:p>
          </p:txBody>
        </p:sp>
        <p:cxnSp>
          <p:nvCxnSpPr>
            <p:cNvPr id="27" name="Gerader Verbinder 37">
              <a:extLst>
                <a:ext uri="{FF2B5EF4-FFF2-40B4-BE49-F238E27FC236}">
                  <a16:creationId xmlns:a16="http://schemas.microsoft.com/office/drawing/2014/main" id="{00FB0BCA-82BA-41F4-B7F0-95D97F434680}"/>
                </a:ext>
              </a:extLst>
            </p:cNvPr>
            <p:cNvCxnSpPr/>
            <p:nvPr/>
          </p:nvCxnSpPr>
          <p:spPr>
            <a:xfrm flipH="1" flipV="1">
              <a:off x="2898518" y="3816837"/>
              <a:ext cx="1849117" cy="122255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41">
              <a:extLst>
                <a:ext uri="{FF2B5EF4-FFF2-40B4-BE49-F238E27FC236}">
                  <a16:creationId xmlns:a16="http://schemas.microsoft.com/office/drawing/2014/main" id="{C6EB3419-7B4A-49F9-A83E-BA865FD8319A}"/>
                </a:ext>
              </a:extLst>
            </p:cNvPr>
            <p:cNvSpPr txBox="1"/>
            <p:nvPr/>
          </p:nvSpPr>
          <p:spPr>
            <a:xfrm>
              <a:off x="5700746" y="1969636"/>
              <a:ext cx="1182414" cy="486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25"/>
                <a:t>Delay </a:t>
              </a:r>
              <a:r>
                <a:rPr lang="de-DE" sz="1125" err="1"/>
                <a:t>generator</a:t>
              </a:r>
              <a:endParaRPr lang="de-DE" sz="1125"/>
            </a:p>
          </p:txBody>
        </p:sp>
        <p:cxnSp>
          <p:nvCxnSpPr>
            <p:cNvPr id="29" name="Gerade Verbindung mit Pfeil 43">
              <a:extLst>
                <a:ext uri="{FF2B5EF4-FFF2-40B4-BE49-F238E27FC236}">
                  <a16:creationId xmlns:a16="http://schemas.microsoft.com/office/drawing/2014/main" id="{EDA80C40-70AB-4EE4-A4C9-017DD03F22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6064" y="2183691"/>
              <a:ext cx="2063250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 Verbindung mit Pfeil 45">
              <a:extLst>
                <a:ext uri="{FF2B5EF4-FFF2-40B4-BE49-F238E27FC236}">
                  <a16:creationId xmlns:a16="http://schemas.microsoft.com/office/drawing/2014/main" id="{E56403D8-D48E-415F-BB29-EF408464CF23}"/>
                </a:ext>
              </a:extLst>
            </p:cNvPr>
            <p:cNvCxnSpPr>
              <a:stCxn id="28" idx="2"/>
            </p:cNvCxnSpPr>
            <p:nvPr/>
          </p:nvCxnSpPr>
          <p:spPr>
            <a:xfrm>
              <a:off x="6291953" y="2455783"/>
              <a:ext cx="0" cy="1161503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feld 49">
              <a:extLst>
                <a:ext uri="{FF2B5EF4-FFF2-40B4-BE49-F238E27FC236}">
                  <a16:creationId xmlns:a16="http://schemas.microsoft.com/office/drawing/2014/main" id="{63735035-04B9-41A1-B348-E1CCA147EC42}"/>
                </a:ext>
              </a:extLst>
            </p:cNvPr>
            <p:cNvSpPr txBox="1"/>
            <p:nvPr/>
          </p:nvSpPr>
          <p:spPr>
            <a:xfrm>
              <a:off x="3928396" y="1905915"/>
              <a:ext cx="1810033" cy="29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125"/>
                <a:t>Triggers </a:t>
              </a:r>
              <a:r>
                <a:rPr lang="de-DE" sz="1125" err="1"/>
                <a:t>laser</a:t>
              </a:r>
              <a:r>
                <a:rPr lang="de-DE" sz="1125"/>
                <a:t> pulse</a:t>
              </a:r>
            </a:p>
          </p:txBody>
        </p:sp>
        <p:sp>
          <p:nvSpPr>
            <p:cNvPr id="32" name="Textfeld 50">
              <a:extLst>
                <a:ext uri="{FF2B5EF4-FFF2-40B4-BE49-F238E27FC236}">
                  <a16:creationId xmlns:a16="http://schemas.microsoft.com/office/drawing/2014/main" id="{A4761AF8-F60E-42A2-9250-CA2C0CC1C5E5}"/>
                </a:ext>
              </a:extLst>
            </p:cNvPr>
            <p:cNvSpPr txBox="1"/>
            <p:nvPr/>
          </p:nvSpPr>
          <p:spPr>
            <a:xfrm>
              <a:off x="5186371" y="2745885"/>
              <a:ext cx="1215668" cy="678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25"/>
                <a:t>Triggers </a:t>
              </a:r>
            </a:p>
            <a:p>
              <a:pPr algn="ctr"/>
              <a:r>
                <a:rPr lang="de-DE" sz="1125" err="1"/>
                <a:t>detector</a:t>
              </a:r>
              <a:r>
                <a:rPr lang="de-DE" sz="1125"/>
                <a:t> </a:t>
              </a:r>
              <a:r>
                <a:rPr lang="de-DE" sz="1125" err="1"/>
                <a:t>measurement</a:t>
              </a:r>
              <a:endParaRPr lang="de-DE" sz="1125"/>
            </a:p>
          </p:txBody>
        </p:sp>
        <p:cxnSp>
          <p:nvCxnSpPr>
            <p:cNvPr id="33" name="Gerader Verbinder 11">
              <a:extLst>
                <a:ext uri="{FF2B5EF4-FFF2-40B4-BE49-F238E27FC236}">
                  <a16:creationId xmlns:a16="http://schemas.microsoft.com/office/drawing/2014/main" id="{1B513000-531C-49AA-A6A6-33E13242A7AC}"/>
                </a:ext>
              </a:extLst>
            </p:cNvPr>
            <p:cNvCxnSpPr/>
            <p:nvPr/>
          </p:nvCxnSpPr>
          <p:spPr>
            <a:xfrm flipV="1">
              <a:off x="4786486" y="3926695"/>
              <a:ext cx="1335708" cy="111269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17">
              <a:extLst>
                <a:ext uri="{FF2B5EF4-FFF2-40B4-BE49-F238E27FC236}">
                  <a16:creationId xmlns:a16="http://schemas.microsoft.com/office/drawing/2014/main" id="{E5DACEF7-2729-41D8-9779-9E6CF9874B00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>
              <a:off x="5738430" y="3918615"/>
              <a:ext cx="477623" cy="55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27">
              <a:extLst>
                <a:ext uri="{FF2B5EF4-FFF2-40B4-BE49-F238E27FC236}">
                  <a16:creationId xmlns:a16="http://schemas.microsoft.com/office/drawing/2014/main" id="{725EF340-CA37-42C5-AF2E-B2A729D36C1B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4738824" y="3949575"/>
              <a:ext cx="1553129" cy="10879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29">
              <a:extLst>
                <a:ext uri="{FF2B5EF4-FFF2-40B4-BE49-F238E27FC236}">
                  <a16:creationId xmlns:a16="http://schemas.microsoft.com/office/drawing/2014/main" id="{EFF3C1C3-B2C7-403C-9762-EA8969A3ADE1}"/>
                </a:ext>
              </a:extLst>
            </p:cNvPr>
            <p:cNvCxnSpPr/>
            <p:nvPr/>
          </p:nvCxnSpPr>
          <p:spPr>
            <a:xfrm flipV="1">
              <a:off x="4747634" y="3919674"/>
              <a:ext cx="1544319" cy="10902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1">
              <a:extLst>
                <a:ext uri="{FF2B5EF4-FFF2-40B4-BE49-F238E27FC236}">
                  <a16:creationId xmlns:a16="http://schemas.microsoft.com/office/drawing/2014/main" id="{901A54D2-5D28-425D-AEA4-3E82EEB1C3E8}"/>
                </a:ext>
              </a:extLst>
            </p:cNvPr>
            <p:cNvCxnSpPr>
              <a:stCxn id="12" idx="0"/>
            </p:cNvCxnSpPr>
            <p:nvPr/>
          </p:nvCxnSpPr>
          <p:spPr>
            <a:xfrm flipV="1">
              <a:off x="4738824" y="3967035"/>
              <a:ext cx="1409231" cy="107050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3">
              <a:extLst>
                <a:ext uri="{FF2B5EF4-FFF2-40B4-BE49-F238E27FC236}">
                  <a16:creationId xmlns:a16="http://schemas.microsoft.com/office/drawing/2014/main" id="{97AA2003-7D11-46EF-A060-1C90822D52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5297" y="3824348"/>
              <a:ext cx="1479940" cy="11856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5">
              <a:extLst>
                <a:ext uri="{FF2B5EF4-FFF2-40B4-BE49-F238E27FC236}">
                  <a16:creationId xmlns:a16="http://schemas.microsoft.com/office/drawing/2014/main" id="{CAB354BC-F82B-4EFE-85A0-A4814280DE70}"/>
                </a:ext>
              </a:extLst>
            </p:cNvPr>
            <p:cNvCxnSpPr/>
            <p:nvPr/>
          </p:nvCxnSpPr>
          <p:spPr>
            <a:xfrm flipV="1">
              <a:off x="4755670" y="3898819"/>
              <a:ext cx="1519566" cy="113094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F0B5B05F-4067-4B04-BAB3-CD31483627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23213" y="3947725"/>
              <a:ext cx="1016298" cy="67001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6">
              <a:extLst>
                <a:ext uri="{FF2B5EF4-FFF2-40B4-BE49-F238E27FC236}">
                  <a16:creationId xmlns:a16="http://schemas.microsoft.com/office/drawing/2014/main" id="{EB929D70-78E8-42A1-8196-985CD00C455F}"/>
                </a:ext>
              </a:extLst>
            </p:cNvPr>
            <p:cNvCxnSpPr/>
            <p:nvPr/>
          </p:nvCxnSpPr>
          <p:spPr>
            <a:xfrm flipV="1">
              <a:off x="6084144" y="3932311"/>
              <a:ext cx="307685" cy="120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0">
              <a:extLst>
                <a:ext uri="{FF2B5EF4-FFF2-40B4-BE49-F238E27FC236}">
                  <a16:creationId xmlns:a16="http://schemas.microsoft.com/office/drawing/2014/main" id="{EF9C4C92-0F39-4217-8A29-8508432E0BFA}"/>
                </a:ext>
              </a:extLst>
            </p:cNvPr>
            <p:cNvSpPr txBox="1"/>
            <p:nvPr/>
          </p:nvSpPr>
          <p:spPr>
            <a:xfrm flipH="1">
              <a:off x="5628953" y="3679747"/>
              <a:ext cx="1174200" cy="2942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de-DE" sz="1125"/>
                <a:t>Area </a:t>
              </a:r>
              <a:r>
                <a:rPr lang="de-DE" sz="1125" err="1"/>
                <a:t>detector</a:t>
              </a:r>
              <a:endParaRPr lang="de-DE" sz="1125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68652" y="6467527"/>
            <a:ext cx="42418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Times New Roman" panose="02020603050405020304" pitchFamily="18" charset="0"/>
                <a:cs typeface="Times New Roman" panose="02020603050405020304" pitchFamily="18" charset="0"/>
              </a:rPr>
              <a:t>[2] Thanks to Dr. Klara Lünser for the sketch of the </a:t>
            </a:r>
            <a:r>
              <a:rPr lang="de-DE" sz="110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set-up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822964" y="5026902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set-up</a:t>
            </a:r>
            <a:r>
              <a:rPr lang="de-DE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</a:p>
        </p:txBody>
      </p:sp>
      <p:pic>
        <p:nvPicPr>
          <p:cNvPr id="75" name="Grafik 8">
            <a:extLst>
              <a:ext uri="{FF2B5EF4-FFF2-40B4-BE49-F238E27FC236}">
                <a16:creationId xmlns:a16="http://schemas.microsoft.com/office/drawing/2014/main" id="{DF7A33FA-E0F4-42F7-B2B4-226DA9D97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81" y="2013960"/>
            <a:ext cx="4023360" cy="2587296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5796153" y="219710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M</a:t>
            </a:r>
            <a:endParaRPr lang="de-DE" sz="2000"/>
          </a:p>
        </p:txBody>
      </p:sp>
      <p:sp>
        <p:nvSpPr>
          <p:cNvPr id="81" name="TextBox 80"/>
          <p:cNvSpPr txBox="1"/>
          <p:nvPr/>
        </p:nvSpPr>
        <p:spPr>
          <a:xfrm>
            <a:off x="6395703" y="390912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A</a:t>
            </a:r>
            <a:endParaRPr lang="de-DE" sz="2000"/>
          </a:p>
        </p:txBody>
      </p:sp>
      <p:sp>
        <p:nvSpPr>
          <p:cNvPr id="82" name="TextBox 81"/>
          <p:cNvSpPr txBox="1"/>
          <p:nvPr/>
        </p:nvSpPr>
        <p:spPr>
          <a:xfrm>
            <a:off x="8097393" y="2107817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/>
              <a:t>M</a:t>
            </a:r>
            <a:endParaRPr lang="de-DE" sz="2000"/>
          </a:p>
        </p:txBody>
      </p:sp>
      <p:cxnSp>
        <p:nvCxnSpPr>
          <p:cNvPr id="84" name="Straight Connector 83"/>
          <p:cNvCxnSpPr/>
          <p:nvPr/>
        </p:nvCxnSpPr>
        <p:spPr>
          <a:xfrm>
            <a:off x="6287775" y="2042707"/>
            <a:ext cx="7620" cy="274320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460580" y="2031094"/>
            <a:ext cx="7620" cy="274320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6947978" y="4603164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/>
              <a:t>t</a:t>
            </a:r>
            <a:r>
              <a:rPr lang="en-US" sz="1600"/>
              <a:t> (ns)</a:t>
            </a:r>
            <a:endParaRPr lang="de-DE" sz="1600"/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5614329" y="4436590"/>
            <a:ext cx="660354" cy="4351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6295395" y="4686733"/>
            <a:ext cx="189735" cy="71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900384" y="4785907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/>
              <a:t>t</a:t>
            </a:r>
            <a:r>
              <a:rPr lang="en-US" sz="1600"/>
              <a:t> = 16 ns</a:t>
            </a:r>
            <a:endParaRPr lang="de-DE" sz="1600"/>
          </a:p>
        </p:txBody>
      </p:sp>
      <p:sp>
        <p:nvSpPr>
          <p:cNvPr id="95" name="TextBox 94"/>
          <p:cNvSpPr txBox="1"/>
          <p:nvPr/>
        </p:nvSpPr>
        <p:spPr>
          <a:xfrm>
            <a:off x="724759" y="5573837"/>
            <a:ext cx="7378655" cy="644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In-situ measuring by synchrotron x-ray diffraction, induced by pulsed laser, the martensitic transformation of Ni-Mn-Ga film from M → A within 16 ns</a:t>
            </a:r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43833" y="1561002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Material: Ni-Mn-Ga 500 nm film</a:t>
            </a:r>
            <a:endParaRPr lang="de-DE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26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480567" y="6337399"/>
            <a:ext cx="3640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>
                <a:cs typeface="Times New Roman" panose="02020603050405020304" pitchFamily="18" charset="0"/>
              </a:rPr>
              <a:t>S. Kaufmann, et al, NJP 13, 053029 (2011)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0526" y="4965609"/>
                <a:ext cx="8553032" cy="656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ts val="2200"/>
                  </a:lnSpc>
                  <a:buFont typeface="Wingdings" panose="05000000000000000000" pitchFamily="2" charset="2"/>
                  <a:buChar char="Ø"/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14M is a nanotwinned adaptive phase, built from the NM unit cells, with the stacking periodicity (5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ba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(2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ba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26" y="4965609"/>
                <a:ext cx="8553032" cy="656590"/>
              </a:xfrm>
              <a:prstGeom prst="rect">
                <a:avLst/>
              </a:prstGeom>
              <a:blipFill>
                <a:blip r:embed="rId2"/>
                <a:stretch>
                  <a:fillRect l="-499" t="-7477" r="-570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el 14"/>
          <p:cNvSpPr txBox="1">
            <a:spLocks/>
          </p:cNvSpPr>
          <p:nvPr/>
        </p:nvSpPr>
        <p:spPr>
          <a:xfrm>
            <a:off x="698538" y="179432"/>
            <a:ext cx="6716035" cy="470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altLang="zh-CN" sz="24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14M: 14-layer modulated martensite </a:t>
            </a:r>
            <a:endParaRPr lang="de-DE" sz="24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24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1EEECF-83F3-FA6C-1F40-03F6DA752C9B}"/>
              </a:ext>
            </a:extLst>
          </p:cNvPr>
          <p:cNvGrpSpPr>
            <a:grpSpLocks noChangeAspect="1"/>
          </p:cNvGrpSpPr>
          <p:nvPr/>
        </p:nvGrpSpPr>
        <p:grpSpPr>
          <a:xfrm>
            <a:off x="1990293" y="869242"/>
            <a:ext cx="1661192" cy="4020951"/>
            <a:chOff x="1048750" y="799653"/>
            <a:chExt cx="1661192" cy="4020951"/>
          </a:xfrm>
        </p:grpSpPr>
        <p:pic>
          <p:nvPicPr>
            <p:cNvPr id="18" name="Picture 17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E84F1C3-9811-5112-888C-7ABFA2E89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72" t="3711"/>
            <a:stretch/>
          </p:blipFill>
          <p:spPr>
            <a:xfrm>
              <a:off x="1537449" y="885111"/>
              <a:ext cx="1133403" cy="393549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7A77F2-207A-4CDE-4E0E-3686A40EE574}"/>
                </a:ext>
              </a:extLst>
            </p:cNvPr>
            <p:cNvSpPr txBox="1"/>
            <p:nvPr/>
          </p:nvSpPr>
          <p:spPr>
            <a:xfrm rot="13068495">
              <a:off x="1445513" y="799653"/>
              <a:ext cx="183874" cy="3319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US" sz="15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8FAEFD2-697D-5AFD-A0DC-AF1BB38528EA}"/>
                </a:ext>
              </a:extLst>
            </p:cNvPr>
            <p:cNvSpPr/>
            <p:nvPr/>
          </p:nvSpPr>
          <p:spPr>
            <a:xfrm rot="19110513">
              <a:off x="1048750" y="2260583"/>
              <a:ext cx="1661192" cy="10601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147408-4541-7A16-5723-B08EF0D0AD83}"/>
              </a:ext>
            </a:extLst>
          </p:cNvPr>
          <p:cNvGrpSpPr>
            <a:grpSpLocks noChangeAspect="1"/>
          </p:cNvGrpSpPr>
          <p:nvPr/>
        </p:nvGrpSpPr>
        <p:grpSpPr>
          <a:xfrm>
            <a:off x="3905798" y="940462"/>
            <a:ext cx="4937760" cy="3181772"/>
            <a:chOff x="3844250" y="965625"/>
            <a:chExt cx="5168273" cy="333031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C62D8CF-B4BF-1DDD-1551-E7D739E642A2}"/>
                </a:ext>
              </a:extLst>
            </p:cNvPr>
            <p:cNvSpPr txBox="1"/>
            <p:nvPr/>
          </p:nvSpPr>
          <p:spPr>
            <a:xfrm>
              <a:off x="3947406" y="965625"/>
              <a:ext cx="4981853" cy="418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Stacking decribed from </a:t>
              </a:r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vertical direction ↑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DD9C3F0-19DC-E3A9-2D3C-D2FC15CDF79D}"/>
                    </a:ext>
                  </a:extLst>
                </p:cNvPr>
                <p:cNvSpPr txBox="1"/>
                <p:nvPr/>
              </p:nvSpPr>
              <p:spPr>
                <a:xfrm>
                  <a:off x="4526868" y="1770538"/>
                  <a:ext cx="822463" cy="4019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(5</a:t>
                  </a: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bar>
                    </m:oMath>
                  </a14:m>
                  <a:r>
                    <a:rPr 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DD9C3F0-19DC-E3A9-2D3C-D2FC15CDF7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6868" y="1770538"/>
                  <a:ext cx="822463" cy="401970"/>
                </a:xfrm>
                <a:prstGeom prst="rect">
                  <a:avLst/>
                </a:prstGeom>
                <a:blipFill>
                  <a:blip r:embed="rId4"/>
                  <a:stretch>
                    <a:fillRect l="-6977" b="-301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62E804-EE13-96A6-1971-B0577416814D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H="1">
              <a:off x="4216307" y="2101925"/>
              <a:ext cx="487899" cy="56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0886B93-7DF8-EDFF-41A6-59F971939A92}"/>
                </a:ext>
              </a:extLst>
            </p:cNvPr>
            <p:cNvCxnSpPr>
              <a:cxnSpLocks/>
              <a:endCxn id="50" idx="0"/>
            </p:cNvCxnSpPr>
            <p:nvPr/>
          </p:nvCxnSpPr>
          <p:spPr>
            <a:xfrm>
              <a:off x="4881544" y="2110016"/>
              <a:ext cx="17381" cy="923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072C59B-2597-8CCE-E35C-5C2BA60F5166}"/>
                </a:ext>
              </a:extLst>
            </p:cNvPr>
            <p:cNvCxnSpPr>
              <a:cxnSpLocks/>
            </p:cNvCxnSpPr>
            <p:nvPr/>
          </p:nvCxnSpPr>
          <p:spPr>
            <a:xfrm>
              <a:off x="5049090" y="2141262"/>
              <a:ext cx="477579" cy="4413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ECF4BC-AEA5-4895-F1F1-5403F1A8CF07}"/>
                </a:ext>
              </a:extLst>
            </p:cNvPr>
            <p:cNvSpPr txBox="1"/>
            <p:nvPr/>
          </p:nvSpPr>
          <p:spPr>
            <a:xfrm>
              <a:off x="3844250" y="266402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/>
                <a:t>5 a</a:t>
              </a:r>
              <a:r>
                <a:rPr lang="en-US" baseline="-25000"/>
                <a:t>NM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D11367A-E55B-5806-9C34-7C50DE6E1F6D}"/>
                </a:ext>
              </a:extLst>
            </p:cNvPr>
            <p:cNvSpPr txBox="1"/>
            <p:nvPr/>
          </p:nvSpPr>
          <p:spPr>
            <a:xfrm>
              <a:off x="4526868" y="3033115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/>
                <a:t>2 c</a:t>
              </a:r>
              <a:r>
                <a:rPr lang="en-US" baseline="-25000"/>
                <a:t>NM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DB7EBF5-1BA2-5E0D-90DF-80AEC53F55FF}"/>
                </a:ext>
              </a:extLst>
            </p:cNvPr>
            <p:cNvSpPr txBox="1"/>
            <p:nvPr/>
          </p:nvSpPr>
          <p:spPr>
            <a:xfrm>
              <a:off x="5028316" y="2535779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 2 time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1A013F-CF7F-911E-4245-3C20E71264C7}"/>
                    </a:ext>
                  </a:extLst>
                </p:cNvPr>
                <p:cNvSpPr txBox="1"/>
                <p:nvPr/>
              </p:nvSpPr>
              <p:spPr>
                <a:xfrm>
                  <a:off x="7120951" y="2664026"/>
                  <a:ext cx="822463" cy="40754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(2</a:t>
                  </a: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bar>
                    </m:oMath>
                  </a14:m>
                  <a:r>
                    <a:rPr lang="en-US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en-US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D11A013F-CF7F-911E-4245-3C20E71264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951" y="2664026"/>
                  <a:ext cx="822463" cy="407547"/>
                </a:xfrm>
                <a:prstGeom prst="rect">
                  <a:avLst/>
                </a:prstGeom>
                <a:blipFill>
                  <a:blip r:embed="rId5"/>
                  <a:stretch>
                    <a:fillRect l="-6202" b="-28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9866162-900D-C05A-BEF1-256A85E1BBF6}"/>
                </a:ext>
              </a:extLst>
            </p:cNvPr>
            <p:cNvCxnSpPr>
              <a:cxnSpLocks/>
              <a:endCxn id="60" idx="0"/>
            </p:cNvCxnSpPr>
            <p:nvPr/>
          </p:nvCxnSpPr>
          <p:spPr>
            <a:xfrm flipH="1">
              <a:off x="6810390" y="2995413"/>
              <a:ext cx="487899" cy="562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D188F4F-924F-12F0-C760-B60DD57F8C12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>
              <a:off x="7475627" y="3003504"/>
              <a:ext cx="17381" cy="9230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C8A7860-1084-F954-BE42-F7D028FB3E82}"/>
                </a:ext>
              </a:extLst>
            </p:cNvPr>
            <p:cNvCxnSpPr>
              <a:cxnSpLocks/>
            </p:cNvCxnSpPr>
            <p:nvPr/>
          </p:nvCxnSpPr>
          <p:spPr>
            <a:xfrm>
              <a:off x="7643173" y="3034750"/>
              <a:ext cx="477579" cy="4413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7B4ED23-AD7B-D0E8-30AF-6BB38B1642DD}"/>
                </a:ext>
              </a:extLst>
            </p:cNvPr>
            <p:cNvSpPr txBox="1"/>
            <p:nvPr/>
          </p:nvSpPr>
          <p:spPr>
            <a:xfrm>
              <a:off x="6438333" y="3557514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/>
                <a:t>2 a</a:t>
              </a:r>
              <a:r>
                <a:rPr lang="en-US" baseline="-25000"/>
                <a:t>NM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57C816-5660-F715-4D39-E46B3D812CBB}"/>
                </a:ext>
              </a:extLst>
            </p:cNvPr>
            <p:cNvSpPr txBox="1"/>
            <p:nvPr/>
          </p:nvSpPr>
          <p:spPr>
            <a:xfrm>
              <a:off x="7120951" y="3926603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/>
                <a:t>5 c</a:t>
              </a:r>
              <a:r>
                <a:rPr lang="en-US" baseline="-25000"/>
                <a:t>NM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6C8F80F-EC85-8C16-6873-A42CBCF14ADA}"/>
                </a:ext>
              </a:extLst>
            </p:cNvPr>
            <p:cNvSpPr txBox="1"/>
            <p:nvPr/>
          </p:nvSpPr>
          <p:spPr>
            <a:xfrm>
              <a:off x="7622399" y="3429267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 2 time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D6690A4-824E-2340-83C4-3A32B6746F7E}"/>
              </a:ext>
            </a:extLst>
          </p:cNvPr>
          <p:cNvSpPr txBox="1"/>
          <p:nvPr/>
        </p:nvSpPr>
        <p:spPr>
          <a:xfrm>
            <a:off x="3112647" y="4481194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/>
              <a:t>= (5+2)*2 = 14-layer</a:t>
            </a:r>
          </a:p>
        </p:txBody>
      </p:sp>
      <p:pic>
        <p:nvPicPr>
          <p:cNvPr id="65" name="Picture 64" descr="Shape, polygon&#10;&#10;Description automatically generated">
            <a:extLst>
              <a:ext uri="{FF2B5EF4-FFF2-40B4-BE49-F238E27FC236}">
                <a16:creationId xmlns:a16="http://schemas.microsoft.com/office/drawing/2014/main" id="{28C4229E-7D16-D04B-54F8-7D410495D5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8" t="29081"/>
          <a:stretch/>
        </p:blipFill>
        <p:spPr>
          <a:xfrm>
            <a:off x="217384" y="1541601"/>
            <a:ext cx="1396646" cy="282175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A4C69D3-EC16-EB9C-D262-E22FEBF0BD9F}"/>
              </a:ext>
            </a:extLst>
          </p:cNvPr>
          <p:cNvSpPr txBox="1"/>
          <p:nvPr/>
        </p:nvSpPr>
        <p:spPr>
          <a:xfrm>
            <a:off x="413379" y="93381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NM unit cell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556B240-C1E7-A3EC-9FFC-12E6DC171AA5}"/>
              </a:ext>
            </a:extLst>
          </p:cNvPr>
          <p:cNvSpPr txBox="1"/>
          <p:nvPr/>
        </p:nvSpPr>
        <p:spPr>
          <a:xfrm>
            <a:off x="598355" y="5722313"/>
            <a:ext cx="3789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NM…?  And, 14M  →  NM. Why ?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04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27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656466" y="6264371"/>
            <a:ext cx="3938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>
                <a:cs typeface="Times New Roman" panose="02020603050405020304" pitchFamily="18" charset="0"/>
              </a:rPr>
              <a:t>[1] S. Kaufmann, et al., NJP 13, 053029 (2011) </a:t>
            </a:r>
          </a:p>
          <a:p>
            <a:r>
              <a:rPr lang="de-DE" sz="1400">
                <a:cs typeface="Times New Roman" panose="02020603050405020304" pitchFamily="18" charset="0"/>
              </a:rPr>
              <a:t>[2] P. Entel, et al., J. Phys. D 39, 865 (2006</a:t>
            </a:r>
            <a:r>
              <a:rPr lang="en-US" sz="1400">
                <a:cs typeface="Times New Roman" panose="02020603050405020304" pitchFamily="18" charset="0"/>
              </a:rPr>
              <a:t>)</a:t>
            </a:r>
            <a:endParaRPr lang="de-DE" sz="140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778" y="4735894"/>
            <a:ext cx="8457938" cy="148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14M: large amount of twin-boundary, exhibits higher energy, unfavourable  and thermodynamically unstable </a:t>
            </a:r>
            <a:r>
              <a:rPr 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needs to energy-reducing. </a:t>
            </a:r>
          </a:p>
          <a:p>
            <a:pPr marL="285750" indent="-285750" algn="just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How?  Coarsening mechanism: by reducing twin-boundary numbers. ( (a)→(b) ). When reaches stable, we get NM. So, 14M → NM done.</a:t>
            </a:r>
          </a:p>
          <a:p>
            <a:pPr marL="285750" indent="-285750" algn="just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more heat driving, the heavy 14M → NM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BFEA46-CF66-33AE-41B0-9C5BA7E17E2E}"/>
              </a:ext>
            </a:extLst>
          </p:cNvPr>
          <p:cNvGrpSpPr>
            <a:grpSpLocks noChangeAspect="1"/>
          </p:cNvGrpSpPr>
          <p:nvPr/>
        </p:nvGrpSpPr>
        <p:grpSpPr>
          <a:xfrm>
            <a:off x="577219" y="649653"/>
            <a:ext cx="7482952" cy="3904621"/>
            <a:chOff x="220930" y="429455"/>
            <a:chExt cx="8182116" cy="42694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6EEACC-BD20-E323-F69F-CA30C12E44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0930" y="429455"/>
              <a:ext cx="8182116" cy="4269447"/>
              <a:chOff x="12212" y="429455"/>
              <a:chExt cx="8182116" cy="42694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8F4ACF2-6E1F-A9AB-4FC1-018CE59676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78718" y="429455"/>
                <a:ext cx="5415610" cy="4269447"/>
                <a:chOff x="1541296" y="503466"/>
                <a:chExt cx="5415610" cy="4269447"/>
              </a:xfrm>
            </p:grpSpPr>
            <p:pic>
              <p:nvPicPr>
                <p:cNvPr id="3" name="Picture 2" descr="Diagram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9F6663B-387A-656E-D20A-4A7CB0D3F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811"/>
                <a:stretch/>
              </p:blipFill>
              <p:spPr>
                <a:xfrm>
                  <a:off x="1749286" y="702196"/>
                  <a:ext cx="5207620" cy="4070717"/>
                </a:xfrm>
                <a:prstGeom prst="rect">
                  <a:avLst/>
                </a:prstGeom>
              </p:spPr>
            </p:pic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FBEEA567-9F4F-E7B2-1495-864B7E25FB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3226" y="884583"/>
                  <a:ext cx="0" cy="3160643"/>
                </a:xfrm>
                <a:prstGeom prst="lin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CA62F6D-3DE0-B98A-2BB0-1F052BAEE670}"/>
                    </a:ext>
                  </a:extLst>
                </p:cNvPr>
                <p:cNvSpPr txBox="1"/>
                <p:nvPr/>
              </p:nvSpPr>
              <p:spPr>
                <a:xfrm>
                  <a:off x="1644926" y="884583"/>
                  <a:ext cx="223629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endParaRPr lang="en-US" sz="150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BAF77F-3DE1-75FC-F53E-4E97C273C2BD}"/>
                    </a:ext>
                  </a:extLst>
                </p:cNvPr>
                <p:cNvSpPr txBox="1"/>
                <p:nvPr/>
              </p:nvSpPr>
              <p:spPr>
                <a:xfrm>
                  <a:off x="3765274" y="843415"/>
                  <a:ext cx="223629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endParaRPr lang="en-US" sz="150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FA237DD-9C96-AD32-7209-97F00387E370}"/>
                    </a:ext>
                  </a:extLst>
                </p:cNvPr>
                <p:cNvSpPr txBox="1"/>
                <p:nvPr/>
              </p:nvSpPr>
              <p:spPr>
                <a:xfrm>
                  <a:off x="5105821" y="827749"/>
                  <a:ext cx="223629" cy="3231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/>
                  <a:endParaRPr lang="en-US" sz="150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30FE892-AEED-17DC-6916-607AE2DA5921}"/>
                    </a:ext>
                  </a:extLst>
                </p:cNvPr>
                <p:cNvSpPr txBox="1"/>
                <p:nvPr/>
              </p:nvSpPr>
              <p:spPr>
                <a:xfrm>
                  <a:off x="1541296" y="2012673"/>
                  <a:ext cx="430887" cy="1038105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pPr algn="l"/>
                  <a:r>
                    <a:rPr lang="en-US" sz="1600" b="1">
                      <a:cs typeface="Times New Roman" panose="02020603050405020304" pitchFamily="18" charset="0"/>
                    </a:rPr>
                    <a:t>Substrate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8481ED0-C58B-7FE7-B130-85D908D8E6CB}"/>
                    </a:ext>
                  </a:extLst>
                </p:cNvPr>
                <p:cNvSpPr txBox="1"/>
                <p:nvPr/>
              </p:nvSpPr>
              <p:spPr>
                <a:xfrm>
                  <a:off x="2560779" y="506576"/>
                  <a:ext cx="436338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/>
                    <a:t>(a)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A7D3396-8795-2E9A-5285-44B202E3E901}"/>
                    </a:ext>
                  </a:extLst>
                </p:cNvPr>
                <p:cNvSpPr txBox="1"/>
                <p:nvPr/>
              </p:nvSpPr>
              <p:spPr>
                <a:xfrm>
                  <a:off x="4093263" y="503466"/>
                  <a:ext cx="44755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/>
                    <a:t>(b)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5263634-8A67-F8AE-4D44-9E752B6EF209}"/>
                    </a:ext>
                  </a:extLst>
                </p:cNvPr>
                <p:cNvSpPr txBox="1"/>
                <p:nvPr/>
              </p:nvSpPr>
              <p:spPr>
                <a:xfrm>
                  <a:off x="5530694" y="503466"/>
                  <a:ext cx="43633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b="1"/>
                    <a:t>(c)</a:t>
                  </a:r>
                </a:p>
              </p:txBody>
            </p:sp>
          </p:grpSp>
          <p:pic>
            <p:nvPicPr>
              <p:cNvPr id="21" name="Picture 20" descr="Shape&#10;&#10;Description automatically generated">
                <a:extLst>
                  <a:ext uri="{FF2B5EF4-FFF2-40B4-BE49-F238E27FC236}">
                    <a16:creationId xmlns:a16="http://schemas.microsoft.com/office/drawing/2014/main" id="{DD21FFEA-A90C-E43E-AAA2-46CB11B8F1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284" r="62505" b="33017"/>
              <a:stretch/>
            </p:blipFill>
            <p:spPr>
              <a:xfrm>
                <a:off x="1456928" y="741791"/>
                <a:ext cx="793472" cy="1047986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AFBF219-0C67-087F-8ED8-CA0F9E6BF5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1184" y="1884598"/>
                <a:ext cx="1295157" cy="2479280"/>
                <a:chOff x="216341" y="2050345"/>
                <a:chExt cx="1295157" cy="2479280"/>
              </a:xfrm>
            </p:grpSpPr>
            <p:pic>
              <p:nvPicPr>
                <p:cNvPr id="19" name="Picture 18" descr="Shape&#10;&#10;Description automatically generated">
                  <a:extLst>
                    <a:ext uri="{FF2B5EF4-FFF2-40B4-BE49-F238E27FC236}">
                      <a16:creationId xmlns:a16="http://schemas.microsoft.com/office/drawing/2014/main" id="{CF68BB5E-11FE-2787-6160-1FF736356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003" t="8551" r="4849" b="6992"/>
                <a:stretch/>
              </p:blipFill>
              <p:spPr>
                <a:xfrm>
                  <a:off x="577219" y="2050345"/>
                  <a:ext cx="934279" cy="247928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593CC2F-4939-7128-A2F7-5974417C9924}"/>
                    </a:ext>
                  </a:extLst>
                </p:cNvPr>
                <p:cNvSpPr txBox="1"/>
                <p:nvPr/>
              </p:nvSpPr>
              <p:spPr>
                <a:xfrm>
                  <a:off x="216341" y="2391661"/>
                  <a:ext cx="415498" cy="159600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eaVert" wrap="square" rtlCol="0">
                  <a:spAutoFit/>
                </a:bodyPr>
                <a:lstStyle/>
                <a:p>
                  <a:pPr algn="l"/>
                  <a:endParaRPr lang="en-US" sz="1500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7F1C76-7331-AB77-DEFA-4C295A5BC755}"/>
                  </a:ext>
                </a:extLst>
              </p:cNvPr>
              <p:cNvSpPr txBox="1"/>
              <p:nvPr/>
            </p:nvSpPr>
            <p:spPr>
              <a:xfrm>
                <a:off x="90085" y="1083475"/>
                <a:ext cx="10323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cs typeface="Times New Roman" panose="02020603050405020304" pitchFamily="18" charset="0"/>
                  </a:rPr>
                  <a:t>A unit cell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C15EDE-3DD5-DC38-78C8-31C122C51E1F}"/>
                  </a:ext>
                </a:extLst>
              </p:cNvPr>
              <p:cNvSpPr txBox="1"/>
              <p:nvPr/>
            </p:nvSpPr>
            <p:spPr>
              <a:xfrm>
                <a:off x="12212" y="2937746"/>
                <a:ext cx="11881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>
                    <a:cs typeface="Times New Roman" panose="02020603050405020304" pitchFamily="18" charset="0"/>
                  </a:rPr>
                  <a:t>NM unit cell</a:t>
                </a:r>
              </a:p>
            </p:txBody>
          </p:sp>
        </p:grp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0C9F543A-6901-6547-8B50-F1AC91204F8E}"/>
                </a:ext>
              </a:extLst>
            </p:cNvPr>
            <p:cNvSpPr/>
            <p:nvPr/>
          </p:nvSpPr>
          <p:spPr>
            <a:xfrm>
              <a:off x="1532978" y="1884598"/>
              <a:ext cx="268356" cy="2414076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el 14"/>
          <p:cNvSpPr txBox="1">
            <a:spLocks/>
          </p:cNvSpPr>
          <p:nvPr/>
        </p:nvSpPr>
        <p:spPr>
          <a:xfrm>
            <a:off x="577219" y="231330"/>
            <a:ext cx="6716035" cy="4708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altLang="zh-CN" sz="24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14M → NM:  </a:t>
            </a:r>
            <a:r>
              <a:rPr lang="de-DE" sz="24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thermally activated coarsening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de-DE" sz="24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1567D9-4F50-6027-008C-C385E4FEC7AD}"/>
              </a:ext>
            </a:extLst>
          </p:cNvPr>
          <p:cNvSpPr txBox="1"/>
          <p:nvPr/>
        </p:nvSpPr>
        <p:spPr>
          <a:xfrm>
            <a:off x="4318886" y="4406306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/>
              <a:t>14M</a:t>
            </a:r>
            <a:r>
              <a:rPr lang="en-US" sz="1600" b="1" baseline="30000"/>
              <a:t>[1]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0777C3-A4F4-D722-AFB7-D40DCC860F83}"/>
              </a:ext>
            </a:extLst>
          </p:cNvPr>
          <p:cNvSpPr txBox="1"/>
          <p:nvPr/>
        </p:nvSpPr>
        <p:spPr>
          <a:xfrm>
            <a:off x="5507128" y="440470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/>
              <a:t>NM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92549C-76CE-D5C9-64EB-1EA72C7BFFB5}"/>
              </a:ext>
            </a:extLst>
          </p:cNvPr>
          <p:cNvSpPr txBox="1"/>
          <p:nvPr/>
        </p:nvSpPr>
        <p:spPr>
          <a:xfrm>
            <a:off x="6469522" y="4402275"/>
            <a:ext cx="196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/>
              <a:t>NM </a:t>
            </a:r>
            <a:r>
              <a:rPr lang="en-US" altLang="zh-CN" sz="1600" b="1"/>
              <a:t>in macroscale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2289249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28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33108DE-F824-4EDD-F4B6-2F7239CF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6" y="0"/>
            <a:ext cx="5127793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4FF636-4365-696D-E580-A5CA862AD21E}"/>
                  </a:ext>
                </a:extLst>
              </p:cNvPr>
              <p:cNvSpPr txBox="1"/>
              <p:nvPr/>
            </p:nvSpPr>
            <p:spPr>
              <a:xfrm>
                <a:off x="3673387" y="5919356"/>
                <a:ext cx="785780" cy="3840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(5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ba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54FF636-4365-696D-E580-A5CA862AD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387" y="5919356"/>
                <a:ext cx="785780" cy="384041"/>
              </a:xfrm>
              <a:prstGeom prst="rect">
                <a:avLst/>
              </a:prstGeom>
              <a:blipFill>
                <a:blip r:embed="rId3"/>
                <a:stretch>
                  <a:fillRect l="-7031" b="-30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551930-11AA-E7D4-A4C9-9337BDAC8096}"/>
                  </a:ext>
                </a:extLst>
              </p:cNvPr>
              <p:cNvSpPr txBox="1"/>
              <p:nvPr/>
            </p:nvSpPr>
            <p:spPr>
              <a:xfrm>
                <a:off x="1361110" y="5919356"/>
                <a:ext cx="785780" cy="3893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ba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551930-11AA-E7D4-A4C9-9337BDAC8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110" y="5919356"/>
                <a:ext cx="785780" cy="389370"/>
              </a:xfrm>
              <a:prstGeom prst="rect">
                <a:avLst/>
              </a:prstGeom>
              <a:blipFill>
                <a:blip r:embed="rId4"/>
                <a:stretch>
                  <a:fillRect l="-6202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692E8DA-B068-2241-83E1-65BD00BBAA06}"/>
              </a:ext>
            </a:extLst>
          </p:cNvPr>
          <p:cNvSpPr txBox="1"/>
          <p:nvPr/>
        </p:nvSpPr>
        <p:spPr>
          <a:xfrm>
            <a:off x="5978387" y="1933160"/>
            <a:ext cx="171367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/>
              <a:t>Schwabe’s paper </a:t>
            </a:r>
          </a:p>
          <a:p>
            <a:pPr algn="l"/>
            <a:endParaRPr lang="en-US" sz="1500"/>
          </a:p>
          <a:p>
            <a:pPr algn="l"/>
            <a:r>
              <a:rPr lang="en-US" sz="1500"/>
              <a:t>Level 2</a:t>
            </a:r>
          </a:p>
          <a:p>
            <a:pPr algn="l"/>
            <a:endParaRPr lang="en-US" sz="1500"/>
          </a:p>
          <a:p>
            <a:pPr algn="l"/>
            <a:r>
              <a:rPr lang="en-US" sz="1500"/>
              <a:t>a/b-TBs</a:t>
            </a:r>
          </a:p>
          <a:p>
            <a:pPr algn="l"/>
            <a:endParaRPr lang="en-US" sz="1500"/>
          </a:p>
          <a:p>
            <a:pPr algn="l"/>
            <a:r>
              <a:rPr lang="en-US" sz="1500"/>
              <a:t>The red line</a:t>
            </a:r>
          </a:p>
        </p:txBody>
      </p:sp>
    </p:spTree>
    <p:extLst>
      <p:ext uri="{BB962C8B-B14F-4D97-AF65-F5344CB8AC3E}">
        <p14:creationId xmlns:p14="http://schemas.microsoft.com/office/powerpoint/2010/main" val="808651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1443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9678570-7ECE-F000-90BA-29B566FD8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" y="1323366"/>
            <a:ext cx="6003628" cy="3227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AEDBF1-77A3-5AB0-458C-2F43A68BABC6}"/>
              </a:ext>
            </a:extLst>
          </p:cNvPr>
          <p:cNvSpPr txBox="1"/>
          <p:nvPr/>
        </p:nvSpPr>
        <p:spPr>
          <a:xfrm>
            <a:off x="430916" y="138494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Sketch of the continuum model </a:t>
            </a:r>
          </a:p>
          <a:p>
            <a:pPr algn="l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(Branching mechanism and Coarsening mechanism)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92AB7-CB75-9241-E684-2FF0D97347CF}"/>
              </a:ext>
            </a:extLst>
          </p:cNvPr>
          <p:cNvSpPr txBox="1"/>
          <p:nvPr/>
        </p:nvSpPr>
        <p:spPr>
          <a:xfrm>
            <a:off x="925953" y="2326233"/>
            <a:ext cx="430887" cy="9371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Substrate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25070-DA53-A4B5-B83C-B871FFCDD24F}"/>
              </a:ext>
            </a:extLst>
          </p:cNvPr>
          <p:cNvSpPr txBox="1"/>
          <p:nvPr/>
        </p:nvSpPr>
        <p:spPr>
          <a:xfrm>
            <a:off x="1267388" y="3924670"/>
            <a:ext cx="3241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6D154-34F9-FD3F-825D-3AB23780FBC9}"/>
              </a:ext>
            </a:extLst>
          </p:cNvPr>
          <p:cNvSpPr txBox="1"/>
          <p:nvPr/>
        </p:nvSpPr>
        <p:spPr>
          <a:xfrm>
            <a:off x="3882758" y="4288438"/>
            <a:ext cx="3658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9D61B5-B976-A942-0205-CC30E49DB05B}"/>
              </a:ext>
            </a:extLst>
          </p:cNvPr>
          <p:cNvCxnSpPr/>
          <p:nvPr/>
        </p:nvCxnSpPr>
        <p:spPr>
          <a:xfrm>
            <a:off x="1803952" y="4562617"/>
            <a:ext cx="478775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E8C839-F08D-DD26-A070-CF9D9C4B3E30}"/>
              </a:ext>
            </a:extLst>
          </p:cNvPr>
          <p:cNvCxnSpPr/>
          <p:nvPr/>
        </p:nvCxnSpPr>
        <p:spPr>
          <a:xfrm flipH="1">
            <a:off x="1519279" y="1323366"/>
            <a:ext cx="501429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55696AF-8EE9-73E3-2444-329B3D0B4536}"/>
              </a:ext>
            </a:extLst>
          </p:cNvPr>
          <p:cNvSpPr txBox="1"/>
          <p:nvPr/>
        </p:nvSpPr>
        <p:spPr>
          <a:xfrm>
            <a:off x="219654" y="4672141"/>
            <a:ext cx="795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Coarsening by annihilation of TBs,  to reduce the number of TBs, then enlarge the TB-spacing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2DAA8-245F-AD30-3381-A8C46B56993C}"/>
              </a:ext>
            </a:extLst>
          </p:cNvPr>
          <p:cNvSpPr txBox="1"/>
          <p:nvPr/>
        </p:nvSpPr>
        <p:spPr>
          <a:xfrm>
            <a:off x="449974" y="863736"/>
            <a:ext cx="7655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Branching of twin boundaries connecting to different variant orientations (blue and green)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6D235F-747A-06B2-4459-2083D5FC288E}"/>
              </a:ext>
            </a:extLst>
          </p:cNvPr>
          <p:cNvCxnSpPr/>
          <p:nvPr/>
        </p:nvCxnSpPr>
        <p:spPr>
          <a:xfrm>
            <a:off x="6808304" y="3581680"/>
            <a:ext cx="0" cy="3414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67202F-43F9-1470-2196-26542476F44E}"/>
              </a:ext>
            </a:extLst>
          </p:cNvPr>
          <p:cNvSpPr txBox="1"/>
          <p:nvPr/>
        </p:nvSpPr>
        <p:spPr>
          <a:xfrm>
            <a:off x="6808304" y="3553790"/>
            <a:ext cx="14635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TB-spacing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8127A9-86C5-471C-00CA-A35FE9FA5DA6}"/>
              </a:ext>
            </a:extLst>
          </p:cNvPr>
          <p:cNvCxnSpPr>
            <a:cxnSpLocks/>
          </p:cNvCxnSpPr>
          <p:nvPr/>
        </p:nvCxnSpPr>
        <p:spPr>
          <a:xfrm>
            <a:off x="1302178" y="1373985"/>
            <a:ext cx="0" cy="313082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A377F9-1B7A-BB1A-321D-31C175575615}"/>
              </a:ext>
            </a:extLst>
          </p:cNvPr>
          <p:cNvSpPr txBox="1"/>
          <p:nvPr/>
        </p:nvSpPr>
        <p:spPr>
          <a:xfrm>
            <a:off x="371443" y="5201627"/>
            <a:ext cx="8471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Branching connected the nanotwinned 14M (blue) and macroscopic NM (green), which slower the coarsening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Coarsening kill nano-TBs, which slower Branching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These two concept works together, to reach the final low-energy and harmonic state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9314" y="6428501"/>
            <a:ext cx="5525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K. Bhattacharya, Microstructure of Martensite, Oxford University Press, Oxford 2003.</a:t>
            </a:r>
            <a:endParaRPr lang="de-DE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9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86311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el 14"/>
          <p:cNvSpPr>
            <a:spLocks noGrp="1"/>
          </p:cNvSpPr>
          <p:nvPr>
            <p:ph type="title"/>
          </p:nvPr>
        </p:nvSpPr>
        <p:spPr>
          <a:xfrm>
            <a:off x="430916" y="148239"/>
            <a:ext cx="8412480" cy="369051"/>
          </a:xfrm>
        </p:spPr>
        <p:txBody>
          <a:bodyPr>
            <a:normAutofit fontScale="90000"/>
          </a:bodyPr>
          <a:lstStyle/>
          <a:p>
            <a:pPr lvl="2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Motivation: why study time-dependency martensitic transformation?</a:t>
            </a:r>
          </a:p>
        </p:txBody>
      </p:sp>
      <p:sp>
        <p:nvSpPr>
          <p:cNvPr id="122" name="Rechteck 8">
            <a:extLst>
              <a:ext uri="{FF2B5EF4-FFF2-40B4-BE49-F238E27FC236}">
                <a16:creationId xmlns:a16="http://schemas.microsoft.com/office/drawing/2014/main" id="{C6300CAD-1518-4539-9185-E0F38617B065}"/>
              </a:ext>
            </a:extLst>
          </p:cNvPr>
          <p:cNvSpPr/>
          <p:nvPr/>
        </p:nvSpPr>
        <p:spPr>
          <a:xfrm>
            <a:off x="394939" y="6225868"/>
            <a:ext cx="37252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100">
                <a:latin typeface="Times New Roman" panose="02020603050405020304" pitchFamily="18" charset="0"/>
                <a:ea typeface="Times New Roman" panose="02020603050405020304" pitchFamily="18" charset="0"/>
              </a:rPr>
              <a:t>[1] R. </a:t>
            </a:r>
            <a:r>
              <a:rPr lang="en-GB" sz="1100" err="1">
                <a:latin typeface="Times New Roman" panose="02020603050405020304" pitchFamily="18" charset="0"/>
                <a:ea typeface="Times New Roman" panose="02020603050405020304" pitchFamily="18" charset="0"/>
              </a:rPr>
              <a:t>Kainuma</a:t>
            </a:r>
            <a:r>
              <a:rPr lang="en-GB" sz="1100">
                <a:latin typeface="Times New Roman" panose="02020603050405020304" pitchFamily="18" charset="0"/>
                <a:ea typeface="Times New Roman" panose="02020603050405020304" pitchFamily="18" charset="0"/>
              </a:rPr>
              <a:t> et al. Nature. 2006;439:957–960.</a:t>
            </a:r>
            <a:endParaRPr lang="de-DE" sz="11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1100">
                <a:latin typeface="Times New Roman" panose="02020603050405020304" pitchFamily="18" charset="0"/>
                <a:ea typeface="Times New Roman" panose="02020603050405020304" pitchFamily="18" charset="0"/>
              </a:rPr>
              <a:t>[2] J. Liu et al. Nat Mater. 2012;11:620–626.</a:t>
            </a:r>
          </a:p>
          <a:p>
            <a:pPr>
              <a:spcAft>
                <a:spcPts val="0"/>
              </a:spcAft>
            </a:pPr>
            <a:r>
              <a:rPr lang="de-DE" sz="1100">
                <a:latin typeface="Times New Roman" panose="02020603050405020304" pitchFamily="18" charset="0"/>
                <a:ea typeface="Times New Roman" panose="02020603050405020304" pitchFamily="18" charset="0"/>
              </a:rPr>
              <a:t>[3] M. </a:t>
            </a:r>
            <a:r>
              <a:rPr lang="de-DE" sz="1100" err="1">
                <a:latin typeface="Times New Roman" panose="02020603050405020304" pitchFamily="18" charset="0"/>
                <a:ea typeface="Times New Roman" panose="02020603050405020304" pitchFamily="18" charset="0"/>
              </a:rPr>
              <a:t>Gueltig</a:t>
            </a:r>
            <a:r>
              <a:rPr lang="de-DE" sz="1100">
                <a:latin typeface="Times New Roman" panose="02020603050405020304" pitchFamily="18" charset="0"/>
                <a:ea typeface="Times New Roman" panose="02020603050405020304" pitchFamily="18" charset="0"/>
              </a:rPr>
              <a:t> et al.</a:t>
            </a:r>
            <a:r>
              <a:rPr lang="en-GB" sz="110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sz="1100" err="1">
                <a:latin typeface="Times New Roman" panose="02020603050405020304" pitchFamily="18" charset="0"/>
                <a:ea typeface="Times New Roman" panose="02020603050405020304" pitchFamily="18" charset="0"/>
              </a:rPr>
              <a:t>Adv</a:t>
            </a:r>
            <a:r>
              <a:rPr lang="de-DE" sz="1100">
                <a:latin typeface="Times New Roman" panose="02020603050405020304" pitchFamily="18" charset="0"/>
                <a:ea typeface="Times New Roman" panose="02020603050405020304" pitchFamily="18" charset="0"/>
              </a:rPr>
              <a:t> Energy Mater. 2017;7:1601879.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138403" y="5299404"/>
            <a:ext cx="8960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How?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F7DDF-74BF-BC96-956B-20483880849A}"/>
              </a:ext>
            </a:extLst>
          </p:cNvPr>
          <p:cNvSpPr txBox="1"/>
          <p:nvPr/>
        </p:nvSpPr>
        <p:spPr>
          <a:xfrm>
            <a:off x="1172961" y="5578758"/>
            <a:ext cx="42460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drive the applications faster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B0E57-F27F-4B3A-6A57-53DD3562B124}"/>
              </a:ext>
            </a:extLst>
          </p:cNvPr>
          <p:cNvSpPr txBox="1"/>
          <p:nvPr/>
        </p:nvSpPr>
        <p:spPr>
          <a:xfrm>
            <a:off x="7296404" y="1357567"/>
            <a:ext cx="1770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931D300-E29B-9B01-49D9-4256758084A0}"/>
              </a:ext>
            </a:extLst>
          </p:cNvPr>
          <p:cNvGrpSpPr/>
          <p:nvPr/>
        </p:nvGrpSpPr>
        <p:grpSpPr>
          <a:xfrm>
            <a:off x="7393912" y="1726899"/>
            <a:ext cx="1575497" cy="999246"/>
            <a:chOff x="7317203" y="1193473"/>
            <a:chExt cx="1575497" cy="9992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36CB77A-2E07-553E-CB91-79F0CF37C059}"/>
                </a:ext>
              </a:extLst>
            </p:cNvPr>
            <p:cNvCxnSpPr>
              <a:cxnSpLocks/>
            </p:cNvCxnSpPr>
            <p:nvPr/>
          </p:nvCxnSpPr>
          <p:spPr>
            <a:xfrm>
              <a:off x="8104952" y="1193473"/>
              <a:ext cx="0" cy="5498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0CB721-2193-9221-1873-EAFF23979FB9}"/>
                </a:ext>
              </a:extLst>
            </p:cNvPr>
            <p:cNvSpPr txBox="1"/>
            <p:nvPr/>
          </p:nvSpPr>
          <p:spPr>
            <a:xfrm>
              <a:off x="7317203" y="1823387"/>
              <a:ext cx="15754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Switch </a:t>
              </a:r>
              <a:endParaRPr lang="en-US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6C722FE-2AF5-5BE0-9B08-78A9BFE9CFD7}"/>
              </a:ext>
            </a:extLst>
          </p:cNvPr>
          <p:cNvGrpSpPr/>
          <p:nvPr/>
        </p:nvGrpSpPr>
        <p:grpSpPr>
          <a:xfrm>
            <a:off x="7213169" y="2795466"/>
            <a:ext cx="2088340" cy="1004966"/>
            <a:chOff x="7136460" y="2262040"/>
            <a:chExt cx="2088340" cy="100496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245109B-EDB5-AF58-DE5D-91D92A5A5752}"/>
                </a:ext>
              </a:extLst>
            </p:cNvPr>
            <p:cNvCxnSpPr>
              <a:cxnSpLocks/>
            </p:cNvCxnSpPr>
            <p:nvPr/>
          </p:nvCxnSpPr>
          <p:spPr>
            <a:xfrm>
              <a:off x="8112155" y="2262040"/>
              <a:ext cx="0" cy="5498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5AB30AD-F084-03A7-D96A-A74671F0C819}"/>
                </a:ext>
              </a:extLst>
            </p:cNvPr>
            <p:cNvSpPr txBox="1"/>
            <p:nvPr/>
          </p:nvSpPr>
          <p:spPr>
            <a:xfrm>
              <a:off x="7136460" y="2897674"/>
              <a:ext cx="20883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reversible cycles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FBBF5F3-6ACA-7B97-CF92-37F3F4573A24}"/>
              </a:ext>
            </a:extLst>
          </p:cNvPr>
          <p:cNvGrpSpPr>
            <a:grpSpLocks noChangeAspect="1"/>
          </p:cNvGrpSpPr>
          <p:nvPr/>
        </p:nvGrpSpPr>
        <p:grpSpPr>
          <a:xfrm>
            <a:off x="338167" y="695024"/>
            <a:ext cx="7130769" cy="4846778"/>
            <a:chOff x="338167" y="572424"/>
            <a:chExt cx="7130769" cy="484677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003BE4-C668-01E6-E97F-362C36D40F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8167" y="1234967"/>
              <a:ext cx="7130769" cy="4184235"/>
              <a:chOff x="447506" y="767193"/>
              <a:chExt cx="7130769" cy="4184235"/>
            </a:xfrm>
          </p:grpSpPr>
          <p:grpSp>
            <p:nvGrpSpPr>
              <p:cNvPr id="53" name="Group 52"/>
              <p:cNvGrpSpPr>
                <a:grpSpLocks noChangeAspect="1"/>
              </p:cNvGrpSpPr>
              <p:nvPr/>
            </p:nvGrpSpPr>
            <p:grpSpPr>
              <a:xfrm>
                <a:off x="2464902" y="3100280"/>
                <a:ext cx="2514699" cy="1606681"/>
                <a:chOff x="1026410" y="1054178"/>
                <a:chExt cx="7192184" cy="4595197"/>
              </a:xfrm>
            </p:grpSpPr>
            <p:pic>
              <p:nvPicPr>
                <p:cNvPr id="25" name="Picture 7" descr="Y:\Robert\Paper\Caloric effects in ferroic materials\Austenite_blue.tif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00000">
                  <a:off x="3781043" y="4291201"/>
                  <a:ext cx="1160463" cy="11541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8" descr="Y:\Robert\Paper\Caloric effects in ferroic materials\Austenite_green.ti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00000">
                  <a:off x="2452378" y="2936876"/>
                  <a:ext cx="1158875" cy="11572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9" descr="Y:\Robert\Paper\Caloric effects in ferroic materials\Martensite_green.t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00000">
                  <a:off x="5116855" y="2969551"/>
                  <a:ext cx="1160463" cy="1155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10" descr="Y:\Robert\Paper\Caloric effects in ferroic materials\Martensite_red.ti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8900000">
                  <a:off x="3785013" y="1624014"/>
                  <a:ext cx="1158875" cy="1155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9" name="Gruppieren 1"/>
                <p:cNvGrpSpPr>
                  <a:grpSpLocks/>
                </p:cNvGrpSpPr>
                <p:nvPr/>
              </p:nvGrpSpPr>
              <p:grpSpPr bwMode="auto">
                <a:xfrm>
                  <a:off x="5409249" y="1779612"/>
                  <a:ext cx="755650" cy="673100"/>
                  <a:chOff x="6984888" y="1643789"/>
                  <a:chExt cx="1144096" cy="1609327"/>
                </a:xfrm>
              </p:grpSpPr>
              <p:cxnSp>
                <p:nvCxnSpPr>
                  <p:cNvPr id="30" name="Gekrümmte Verbindung 17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6752272" y="18764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C31616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1" name="Gekrümmte Verbindung 19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6904672" y="20288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C31616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2" name="Gekrümmte Verbindung 20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7057072" y="21812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C31616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3" name="Gekrümmte Verbindung 21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7209472" y="23336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C31616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34" name="Textfeld 33"/>
                <p:cNvSpPr txBox="1">
                  <a:spLocks noChangeArrowheads="1"/>
                </p:cNvSpPr>
                <p:nvPr/>
              </p:nvSpPr>
              <p:spPr bwMode="auto">
                <a:xfrm>
                  <a:off x="4672932" y="1054178"/>
                  <a:ext cx="3545662" cy="734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71323" tIns="35662" rIns="71323" bIns="35662">
                  <a:spAutoFit/>
                </a:bodyPr>
                <a:lstStyle>
                  <a:lvl1pPr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algn="l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ja-JP" sz="1200" b="1">
                      <a:latin typeface="Times New Roman" panose="02020603050405020304" pitchFamily="18" charset="0"/>
                      <a:ea typeface="MS Mincho" pitchFamily="49" charset="-128"/>
                      <a:cs typeface="Times New Roman" panose="02020603050405020304" pitchFamily="18" charset="0"/>
                    </a:rPr>
                    <a:t>releases heat</a:t>
                  </a:r>
                  <a:endParaRPr lang="en-US" altLang="ja-JP" sz="12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MS Mincho" pitchFamily="49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feld 34"/>
                <p:cNvSpPr txBox="1">
                  <a:spLocks noChangeArrowheads="1"/>
                </p:cNvSpPr>
                <p:nvPr/>
              </p:nvSpPr>
              <p:spPr bwMode="auto">
                <a:xfrm>
                  <a:off x="1243997" y="4182816"/>
                  <a:ext cx="2606705" cy="635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71323" tIns="35662" rIns="71323" bIns="35662">
                  <a:spAutoFit/>
                </a:bodyPr>
                <a:lstStyle>
                  <a:lvl1pPr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algn="l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ja-JP" sz="1200" b="1">
                      <a:latin typeface="Times New Roman" panose="02020603050405020304" pitchFamily="18" charset="0"/>
                      <a:ea typeface="MS Mincho" pitchFamily="49" charset="-128"/>
                      <a:cs typeface="Times New Roman" panose="02020603050405020304" pitchFamily="18" charset="0"/>
                    </a:rPr>
                    <a:t>absorbs heat</a:t>
                  </a:r>
                  <a:endParaRPr lang="en-US" altLang="ja-JP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MS Mincho" pitchFamily="49" charset="-128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6" name="Gruppieren 35"/>
                <p:cNvGrpSpPr>
                  <a:grpSpLocks/>
                </p:cNvGrpSpPr>
                <p:nvPr/>
              </p:nvGrpSpPr>
              <p:grpSpPr bwMode="auto">
                <a:xfrm>
                  <a:off x="2573201" y="4631282"/>
                  <a:ext cx="755650" cy="674688"/>
                  <a:chOff x="6984888" y="1643789"/>
                  <a:chExt cx="1144096" cy="1609327"/>
                </a:xfrm>
              </p:grpSpPr>
              <p:cxnSp>
                <p:nvCxnSpPr>
                  <p:cNvPr id="37" name="Gekrümmte Verbindung 36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6752272" y="18764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37953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8" name="Gekrümmte Verbindung 37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6904672" y="20288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37953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9" name="Gekrümmte Verbindung 38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7057072" y="21812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37953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40" name="Gekrümmte Verbindung 39"/>
                  <p:cNvCxnSpPr>
                    <a:cxnSpLocks noChangeShapeType="1"/>
                  </p:cNvCxnSpPr>
                  <p:nvPr/>
                </p:nvCxnSpPr>
                <p:spPr bwMode="auto">
                  <a:xfrm rot="5400000" flipH="1" flipV="1">
                    <a:off x="7209472" y="2333605"/>
                    <a:ext cx="1152127" cy="686896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25400">
                    <a:solidFill>
                      <a:srgbClr val="379532"/>
                    </a:solidFill>
                    <a:round/>
                    <a:headEnd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sp>
              <p:nvSpPr>
                <p:cNvPr id="4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575522" y="1837850"/>
                  <a:ext cx="1429214" cy="6856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1200" b="1">
                      <a:solidFill>
                        <a:srgbClr val="FFFFFF"/>
                      </a:solidFill>
                    </a:rPr>
                    <a:t>M&gt;&gt;0</a:t>
                  </a:r>
                </a:p>
              </p:txBody>
            </p:sp>
            <p:sp>
              <p:nvSpPr>
                <p:cNvPr id="42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680998" y="4464088"/>
                  <a:ext cx="1226856" cy="6856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1200" b="1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M=0</a:t>
                  </a:r>
                </a:p>
              </p:txBody>
            </p:sp>
            <p:sp>
              <p:nvSpPr>
                <p:cNvPr id="4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4918434" y="3134025"/>
                  <a:ext cx="1445084" cy="6856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M&gt;&gt;0</a:t>
                  </a:r>
                </a:p>
              </p:txBody>
            </p:sp>
            <p:sp>
              <p:nvSpPr>
                <p:cNvPr id="44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300400" y="3072516"/>
                  <a:ext cx="1226856" cy="6856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buFont typeface="Wingdings" pitchFamily="2" charset="2"/>
                    <a:buNone/>
                  </a:pPr>
                  <a:r>
                    <a:rPr lang="en-US" sz="1200" b="1" dirty="0">
                      <a:solidFill>
                        <a:srgbClr val="FFFF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M=0</a:t>
                  </a:r>
                </a:p>
              </p:txBody>
            </p:sp>
            <p:sp>
              <p:nvSpPr>
                <p:cNvPr id="45" name="Textfeld 4"/>
                <p:cNvSpPr txBox="1">
                  <a:spLocks noChangeArrowheads="1"/>
                </p:cNvSpPr>
                <p:nvPr/>
              </p:nvSpPr>
              <p:spPr bwMode="auto">
                <a:xfrm>
                  <a:off x="1026410" y="1272635"/>
                  <a:ext cx="2718473" cy="17904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71323" tIns="35662" rIns="71323" bIns="35662">
                  <a:spAutoFit/>
                </a:bodyPr>
                <a:lstStyle>
                  <a:lvl1pPr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ja-JP" sz="1200" b="1">
                      <a:latin typeface="Times New Roman" panose="02020603050405020304" pitchFamily="18" charset="0"/>
                      <a:ea typeface="MS Mincho" pitchFamily="49" charset="-128"/>
                      <a:cs typeface="Times New Roman" panose="02020603050405020304" pitchFamily="18" charset="0"/>
                    </a:rPr>
                    <a:t>Apply</a:t>
                  </a:r>
                </a:p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ja-JP" sz="1200" b="1">
                      <a:latin typeface="Times New Roman" panose="02020603050405020304" pitchFamily="18" charset="0"/>
                      <a:ea typeface="MS Mincho" pitchFamily="49" charset="-128"/>
                      <a:cs typeface="Times New Roman" panose="02020603050405020304" pitchFamily="18" charset="0"/>
                    </a:rPr>
                    <a:t>Magnetic</a:t>
                  </a:r>
                </a:p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ja-JP" sz="1200" b="1">
                      <a:latin typeface="Times New Roman" panose="02020603050405020304" pitchFamily="18" charset="0"/>
                      <a:ea typeface="MS Mincho" pitchFamily="49" charset="-128"/>
                      <a:cs typeface="Times New Roman" panose="02020603050405020304" pitchFamily="18" charset="0"/>
                    </a:rPr>
                    <a:t>field</a:t>
                  </a:r>
                  <a:endParaRPr lang="en-US" altLang="ja-JP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MS Mincho" pitchFamily="49" charset="-128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Pfeil nach unten 2"/>
                <p:cNvSpPr/>
                <p:nvPr/>
              </p:nvSpPr>
              <p:spPr bwMode="auto">
                <a:xfrm rot="8098319">
                  <a:off x="3472444" y="3880564"/>
                  <a:ext cx="400267" cy="590288"/>
                </a:xfrm>
                <a:prstGeom prst="downArrow">
                  <a:avLst/>
                </a:prstGeom>
                <a:gradFill>
                  <a:gsLst>
                    <a:gs pos="0">
                      <a:srgbClr val="0066CC"/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0"/>
                </a:gradFill>
                <a:ln w="9525" cap="flat" cmpd="sng" algn="ctr">
                  <a:solidFill>
                    <a:srgbClr val="0066CC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47" name="Pfeil nach unten 36"/>
                <p:cNvSpPr/>
                <p:nvPr/>
              </p:nvSpPr>
              <p:spPr bwMode="auto">
                <a:xfrm rot="13501681" flipH="1">
                  <a:off x="3491627" y="2507750"/>
                  <a:ext cx="400267" cy="590288"/>
                </a:xfrm>
                <a:prstGeom prst="downArrow">
                  <a:avLst/>
                </a:prstGeom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FF0000"/>
                    </a:gs>
                  </a:gsLst>
                  <a:lin ang="5400000" scaled="0"/>
                </a:gradFill>
                <a:ln w="9525" cap="flat" cmpd="sng" algn="ctr">
                  <a:solidFill>
                    <a:srgbClr val="0066CC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48" name="Pfeil nach unten 37"/>
                <p:cNvSpPr/>
                <p:nvPr/>
              </p:nvSpPr>
              <p:spPr bwMode="auto">
                <a:xfrm rot="8098319" flipH="1" flipV="1">
                  <a:off x="4826021" y="2596473"/>
                  <a:ext cx="400267" cy="590288"/>
                </a:xfrm>
                <a:prstGeom prst="downArrow">
                  <a:avLst/>
                </a:prstGeom>
                <a:gradFill>
                  <a:gsLst>
                    <a:gs pos="0">
                      <a:srgbClr val="FF3300"/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0"/>
                </a:gradFill>
                <a:ln w="9525" cap="flat" cmpd="sng" algn="ctr">
                  <a:solidFill>
                    <a:srgbClr val="0066CC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49" name="Pfeil nach unten 38"/>
                <p:cNvSpPr/>
                <p:nvPr/>
              </p:nvSpPr>
              <p:spPr bwMode="auto">
                <a:xfrm rot="13501681" flipV="1">
                  <a:off x="4820610" y="3941262"/>
                  <a:ext cx="400267" cy="590288"/>
                </a:xfrm>
                <a:prstGeom prst="downArrow">
                  <a:avLst/>
                </a:prstGeom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0066CC"/>
                    </a:gs>
                  </a:gsLst>
                  <a:lin ang="5400000" scaled="0"/>
                </a:gradFill>
                <a:ln w="9525" cap="flat" cmpd="sng" algn="ctr">
                  <a:solidFill>
                    <a:srgbClr val="0066CC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ctr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tabLst/>
                  </a:pP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endParaRPr>
                </a:p>
              </p:txBody>
            </p:sp>
            <p:sp>
              <p:nvSpPr>
                <p:cNvPr id="52" name="Textfeld 32"/>
                <p:cNvSpPr txBox="1">
                  <a:spLocks noChangeArrowheads="1"/>
                </p:cNvSpPr>
                <p:nvPr/>
              </p:nvSpPr>
              <p:spPr bwMode="auto">
                <a:xfrm>
                  <a:off x="5257731" y="4387084"/>
                  <a:ext cx="2038469" cy="1262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71323" tIns="35662" rIns="71323" bIns="35662">
                  <a:spAutoFit/>
                </a:bodyPr>
                <a:lstStyle>
                  <a:lvl1pPr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75000"/>
                    <a:buFont typeface="Wingdings" pitchFamily="2" charset="2"/>
                    <a:buChar char="l"/>
                    <a:defRPr sz="2000">
                      <a:solidFill>
                        <a:srgbClr val="000000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ja-JP" sz="1200" b="1">
                      <a:latin typeface="Times New Roman" panose="02020603050405020304" pitchFamily="18" charset="0"/>
                      <a:ea typeface="MS Mincho" pitchFamily="49" charset="-128"/>
                      <a:cs typeface="Times New Roman" panose="02020603050405020304" pitchFamily="18" charset="0"/>
                    </a:rPr>
                    <a:t>remove field</a:t>
                  </a:r>
                  <a:endParaRPr lang="en-US" altLang="ja-JP" sz="1200">
                    <a:solidFill>
                      <a:schemeClr val="tx1"/>
                    </a:solidFill>
                    <a:latin typeface="Times New Roman" panose="02020603050405020304" pitchFamily="18" charset="0"/>
                    <a:ea typeface="MS Mincho" pitchFamily="49" charset="-128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54" name="Picture 34" descr="thermisch3b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506" y="3100280"/>
                <a:ext cx="1645920" cy="15864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462263" y="2606239"/>
                <a:ext cx="1509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…actuation</a:t>
                </a:r>
                <a:r>
                  <a:rPr lang="en-US" altLang="zh-CN" kern="0" baseline="24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</a:t>
                </a:r>
                <a:r>
                  <a:rPr lang="en-US" altLang="zh-CN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028616" y="2592589"/>
                <a:ext cx="35660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…magnetocaloric refrigeration</a:t>
                </a:r>
                <a:r>
                  <a:rPr lang="en-US" altLang="zh-CN" kern="0" baseline="24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r>
                  <a:rPr lang="en-US" altLang="zh-CN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157381" y="2593185"/>
                <a:ext cx="24208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…energy harvesting</a:t>
                </a:r>
                <a:r>
                  <a:rPr lang="en-US" altLang="zh-CN" kern="0" baseline="2400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[3]</a:t>
                </a:r>
                <a:r>
                  <a:rPr lang="en-US" altLang="zh-CN" kern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>
              <a:xfrm>
                <a:off x="5225854" y="3036181"/>
                <a:ext cx="2324765" cy="1915247"/>
                <a:chOff x="5898223" y="1963703"/>
                <a:chExt cx="2017742" cy="1662308"/>
              </a:xfrm>
            </p:grpSpPr>
            <p:grpSp>
              <p:nvGrpSpPr>
                <p:cNvPr id="84" name="Group 83"/>
                <p:cNvGrpSpPr>
                  <a:grpSpLocks noChangeAspect="1"/>
                </p:cNvGrpSpPr>
                <p:nvPr/>
              </p:nvGrpSpPr>
              <p:grpSpPr>
                <a:xfrm>
                  <a:off x="5898223" y="1963703"/>
                  <a:ext cx="2017742" cy="1662308"/>
                  <a:chOff x="5246501" y="3633517"/>
                  <a:chExt cx="2427321" cy="1999738"/>
                </a:xfrm>
              </p:grpSpPr>
              <p:sp>
                <p:nvSpPr>
                  <p:cNvPr id="59" name="Gebogener Pfeil 31"/>
                  <p:cNvSpPr>
                    <a:spLocks/>
                  </p:cNvSpPr>
                  <p:nvPr/>
                </p:nvSpPr>
                <p:spPr bwMode="auto">
                  <a:xfrm rot="16200000">
                    <a:off x="5540200" y="4489150"/>
                    <a:ext cx="635210" cy="651569"/>
                  </a:xfrm>
                  <a:custGeom>
                    <a:avLst/>
                    <a:gdLst>
                      <a:gd name="T0" fmla="*/ 397979 w 2666237"/>
                      <a:gd name="T1" fmla="*/ 394284 h 2739239"/>
                      <a:gd name="T2" fmla="*/ 1470151 w 2666237"/>
                      <a:gd name="T3" fmla="*/ 413887 h 2739239"/>
                      <a:gd name="T4" fmla="*/ 1620022 w 2666237"/>
                      <a:gd name="T5" fmla="*/ 333099 h 2739239"/>
                      <a:gd name="T6" fmla="*/ 1536478 w 2666237"/>
                      <a:gd name="T7" fmla="*/ 618766 h 2739239"/>
                      <a:gd name="T8" fmla="*/ 1206501 w 2666237"/>
                      <a:gd name="T9" fmla="*/ 556005 h 2739239"/>
                      <a:gd name="T10" fmla="*/ 1355979 w 2666237"/>
                      <a:gd name="T11" fmla="*/ 475429 h 2739239"/>
                      <a:gd name="T12" fmla="*/ 484063 w 2666237"/>
                      <a:gd name="T13" fmla="*/ 484863 h 2739239"/>
                      <a:gd name="T14" fmla="*/ 397979 w 2666237"/>
                      <a:gd name="T15" fmla="*/ 394284 h 27392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666237" h="2739239">
                        <a:moveTo>
                          <a:pt x="573746" y="569321"/>
                        </a:moveTo>
                        <a:cubicBezTo>
                          <a:pt x="1006205" y="130890"/>
                          <a:pt x="1702276" y="143637"/>
                          <a:pt x="2119440" y="597627"/>
                        </a:cubicBezTo>
                        <a:lnTo>
                          <a:pt x="2335502" y="480974"/>
                        </a:lnTo>
                        <a:lnTo>
                          <a:pt x="2215060" y="893459"/>
                        </a:lnTo>
                        <a:lnTo>
                          <a:pt x="1739349" y="802837"/>
                        </a:lnTo>
                        <a:lnTo>
                          <a:pt x="1954845" y="686490"/>
                        </a:lnTo>
                        <a:cubicBezTo>
                          <a:pt x="1600826" y="337756"/>
                          <a:pt x="1044807" y="343781"/>
                          <a:pt x="697848" y="700112"/>
                        </a:cubicBezTo>
                        <a:lnTo>
                          <a:pt x="573746" y="569321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25400">
                    <a:solidFill>
                      <a:srgbClr val="385D8A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GB" sz="1633"/>
                  </a:p>
                </p:txBody>
              </p:sp>
              <p:sp>
                <p:nvSpPr>
                  <p:cNvPr id="60" name="Gebogener Pfeil 40"/>
                  <p:cNvSpPr>
                    <a:spLocks/>
                  </p:cNvSpPr>
                  <p:nvPr/>
                </p:nvSpPr>
                <p:spPr bwMode="auto">
                  <a:xfrm>
                    <a:off x="5883160" y="4134741"/>
                    <a:ext cx="634666" cy="652113"/>
                  </a:xfrm>
                  <a:custGeom>
                    <a:avLst/>
                    <a:gdLst>
                      <a:gd name="T0" fmla="*/ 397638 w 2666237"/>
                      <a:gd name="T1" fmla="*/ 394614 h 2739239"/>
                      <a:gd name="T2" fmla="*/ 1468889 w 2666237"/>
                      <a:gd name="T3" fmla="*/ 414233 h 2739239"/>
                      <a:gd name="T4" fmla="*/ 1618632 w 2666237"/>
                      <a:gd name="T5" fmla="*/ 333378 h 2739239"/>
                      <a:gd name="T6" fmla="*/ 1535159 w 2666237"/>
                      <a:gd name="T7" fmla="*/ 619284 h 2739239"/>
                      <a:gd name="T8" fmla="*/ 1205465 w 2666237"/>
                      <a:gd name="T9" fmla="*/ 556471 h 2739239"/>
                      <a:gd name="T10" fmla="*/ 1354816 w 2666237"/>
                      <a:gd name="T11" fmla="*/ 475827 h 2739239"/>
                      <a:gd name="T12" fmla="*/ 483647 w 2666237"/>
                      <a:gd name="T13" fmla="*/ 485269 h 2739239"/>
                      <a:gd name="T14" fmla="*/ 397638 w 2666237"/>
                      <a:gd name="T15" fmla="*/ 394614 h 27392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666237" h="2739239">
                        <a:moveTo>
                          <a:pt x="573746" y="569321"/>
                        </a:moveTo>
                        <a:cubicBezTo>
                          <a:pt x="1006205" y="130890"/>
                          <a:pt x="1702276" y="143637"/>
                          <a:pt x="2119440" y="597627"/>
                        </a:cubicBezTo>
                        <a:lnTo>
                          <a:pt x="2335502" y="480974"/>
                        </a:lnTo>
                        <a:lnTo>
                          <a:pt x="2215060" y="893459"/>
                        </a:lnTo>
                        <a:lnTo>
                          <a:pt x="1739349" y="802837"/>
                        </a:lnTo>
                        <a:lnTo>
                          <a:pt x="1954845" y="686490"/>
                        </a:lnTo>
                        <a:cubicBezTo>
                          <a:pt x="1600826" y="337756"/>
                          <a:pt x="1044807" y="343781"/>
                          <a:pt x="697848" y="700112"/>
                        </a:cubicBezTo>
                        <a:lnTo>
                          <a:pt x="573746" y="569321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C00000"/>
                      </a:gs>
                      <a:gs pos="100000">
                        <a:srgbClr val="0000FF"/>
                      </a:gs>
                    </a:gsLst>
                    <a:lin ang="10800000" scaled="1"/>
                  </a:gradFill>
                  <a:ln w="25400">
                    <a:solidFill>
                      <a:srgbClr val="385D8A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GB" sz="1633"/>
                  </a:p>
                </p:txBody>
              </p:sp>
              <p:sp>
                <p:nvSpPr>
                  <p:cNvPr id="61" name="Gebogener Pfeil 41"/>
                  <p:cNvSpPr>
                    <a:spLocks/>
                  </p:cNvSpPr>
                  <p:nvPr/>
                </p:nvSpPr>
                <p:spPr bwMode="auto">
                  <a:xfrm rot="5400000">
                    <a:off x="6315268" y="4403273"/>
                    <a:ext cx="635211" cy="652114"/>
                  </a:xfrm>
                  <a:custGeom>
                    <a:avLst/>
                    <a:gdLst>
                      <a:gd name="T0" fmla="*/ 397979 w 2666237"/>
                      <a:gd name="T1" fmla="*/ 394614 h 2739239"/>
                      <a:gd name="T2" fmla="*/ 1470152 w 2666237"/>
                      <a:gd name="T3" fmla="*/ 414233 h 2739239"/>
                      <a:gd name="T4" fmla="*/ 1620023 w 2666237"/>
                      <a:gd name="T5" fmla="*/ 333378 h 2739239"/>
                      <a:gd name="T6" fmla="*/ 1536479 w 2666237"/>
                      <a:gd name="T7" fmla="*/ 619284 h 2739239"/>
                      <a:gd name="T8" fmla="*/ 1206501 w 2666237"/>
                      <a:gd name="T9" fmla="*/ 556471 h 2739239"/>
                      <a:gd name="T10" fmla="*/ 1355980 w 2666237"/>
                      <a:gd name="T11" fmla="*/ 475827 h 2739239"/>
                      <a:gd name="T12" fmla="*/ 484063 w 2666237"/>
                      <a:gd name="T13" fmla="*/ 485269 h 2739239"/>
                      <a:gd name="T14" fmla="*/ 397979 w 2666237"/>
                      <a:gd name="T15" fmla="*/ 394614 h 27392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666237" h="2739239">
                        <a:moveTo>
                          <a:pt x="573746" y="569321"/>
                        </a:moveTo>
                        <a:cubicBezTo>
                          <a:pt x="1006205" y="130890"/>
                          <a:pt x="1702276" y="143637"/>
                          <a:pt x="2119440" y="597627"/>
                        </a:cubicBezTo>
                        <a:lnTo>
                          <a:pt x="2335502" y="480974"/>
                        </a:lnTo>
                        <a:lnTo>
                          <a:pt x="2215060" y="893459"/>
                        </a:lnTo>
                        <a:lnTo>
                          <a:pt x="1739349" y="802837"/>
                        </a:lnTo>
                        <a:lnTo>
                          <a:pt x="1954845" y="686490"/>
                        </a:lnTo>
                        <a:cubicBezTo>
                          <a:pt x="1600826" y="337756"/>
                          <a:pt x="1044807" y="343781"/>
                          <a:pt x="697848" y="700112"/>
                        </a:cubicBezTo>
                        <a:lnTo>
                          <a:pt x="573746" y="569321"/>
                        </a:lnTo>
                        <a:close/>
                      </a:path>
                    </a:pathLst>
                  </a:custGeom>
                  <a:solidFill>
                    <a:srgbClr val="C00000"/>
                  </a:solidFill>
                  <a:ln w="25400">
                    <a:solidFill>
                      <a:srgbClr val="385D8A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GB" sz="1633"/>
                  </a:p>
                </p:txBody>
              </p:sp>
              <p:sp>
                <p:nvSpPr>
                  <p:cNvPr id="62" name="Gebogener Pfeil 42"/>
                  <p:cNvSpPr>
                    <a:spLocks/>
                  </p:cNvSpPr>
                  <p:nvPr/>
                </p:nvSpPr>
                <p:spPr bwMode="auto">
                  <a:xfrm rot="10488104">
                    <a:off x="5949680" y="4774858"/>
                    <a:ext cx="634666" cy="652113"/>
                  </a:xfrm>
                  <a:custGeom>
                    <a:avLst/>
                    <a:gdLst>
                      <a:gd name="T0" fmla="*/ 397638 w 2666237"/>
                      <a:gd name="T1" fmla="*/ 394614 h 2739239"/>
                      <a:gd name="T2" fmla="*/ 1468889 w 2666237"/>
                      <a:gd name="T3" fmla="*/ 414233 h 2739239"/>
                      <a:gd name="T4" fmla="*/ 1618632 w 2666237"/>
                      <a:gd name="T5" fmla="*/ 333378 h 2739239"/>
                      <a:gd name="T6" fmla="*/ 1535159 w 2666237"/>
                      <a:gd name="T7" fmla="*/ 619284 h 2739239"/>
                      <a:gd name="T8" fmla="*/ 1205465 w 2666237"/>
                      <a:gd name="T9" fmla="*/ 556471 h 2739239"/>
                      <a:gd name="T10" fmla="*/ 1354816 w 2666237"/>
                      <a:gd name="T11" fmla="*/ 475827 h 2739239"/>
                      <a:gd name="T12" fmla="*/ 483647 w 2666237"/>
                      <a:gd name="T13" fmla="*/ 485269 h 2739239"/>
                      <a:gd name="T14" fmla="*/ 397638 w 2666237"/>
                      <a:gd name="T15" fmla="*/ 394614 h 273923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666237" h="2739239">
                        <a:moveTo>
                          <a:pt x="573746" y="569321"/>
                        </a:moveTo>
                        <a:cubicBezTo>
                          <a:pt x="1006205" y="130890"/>
                          <a:pt x="1702276" y="143637"/>
                          <a:pt x="2119440" y="597627"/>
                        </a:cubicBezTo>
                        <a:lnTo>
                          <a:pt x="2335502" y="480974"/>
                        </a:lnTo>
                        <a:lnTo>
                          <a:pt x="2215060" y="893459"/>
                        </a:lnTo>
                        <a:lnTo>
                          <a:pt x="1739349" y="802837"/>
                        </a:lnTo>
                        <a:lnTo>
                          <a:pt x="1954845" y="686490"/>
                        </a:lnTo>
                        <a:cubicBezTo>
                          <a:pt x="1600826" y="337756"/>
                          <a:pt x="1044807" y="343781"/>
                          <a:pt x="697848" y="700112"/>
                        </a:cubicBezTo>
                        <a:lnTo>
                          <a:pt x="573746" y="569321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FF"/>
                      </a:gs>
                      <a:gs pos="100000">
                        <a:srgbClr val="C00000"/>
                      </a:gs>
                    </a:gsLst>
                    <a:lin ang="0" scaled="1"/>
                  </a:gradFill>
                  <a:ln w="25400">
                    <a:solidFill>
                      <a:srgbClr val="385D8A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en-GB" sz="1633"/>
                  </a:p>
                </p:txBody>
              </p:sp>
              <p:sp>
                <p:nvSpPr>
                  <p:cNvPr id="63" name="Rectangle 39"/>
                  <p:cNvSpPr>
                    <a:spLocks noChangeArrowheads="1"/>
                  </p:cNvSpPr>
                  <p:nvPr/>
                </p:nvSpPr>
                <p:spPr bwMode="auto">
                  <a:xfrm rot="18903661">
                    <a:off x="5686871" y="4231794"/>
                    <a:ext cx="401301" cy="435105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de-DE" altLang="en-US" sz="1814"/>
                  </a:p>
                </p:txBody>
              </p:sp>
              <p:sp>
                <p:nvSpPr>
                  <p:cNvPr id="64" name="Rectangle 40"/>
                  <p:cNvSpPr>
                    <a:spLocks noChangeArrowheads="1"/>
                  </p:cNvSpPr>
                  <p:nvPr/>
                </p:nvSpPr>
                <p:spPr bwMode="auto">
                  <a:xfrm rot="18903661">
                    <a:off x="5653364" y="4933100"/>
                    <a:ext cx="383308" cy="416567"/>
                  </a:xfrm>
                  <a:prstGeom prst="rect">
                    <a:avLst/>
                  </a:pr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de-DE" altLang="en-US" sz="1814"/>
                  </a:p>
                </p:txBody>
              </p:sp>
              <p:sp>
                <p:nvSpPr>
                  <p:cNvPr id="65" name="Rectangle 41"/>
                  <p:cNvSpPr>
                    <a:spLocks noChangeArrowheads="1"/>
                  </p:cNvSpPr>
                  <p:nvPr/>
                </p:nvSpPr>
                <p:spPr bwMode="auto">
                  <a:xfrm rot="18903661">
                    <a:off x="6412361" y="4263558"/>
                    <a:ext cx="382449" cy="389557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de-DE" altLang="en-US" sz="1814"/>
                  </a:p>
                </p:txBody>
              </p:sp>
              <p:sp>
                <p:nvSpPr>
                  <p:cNvPr id="66" name="Rectangle 42"/>
                  <p:cNvSpPr>
                    <a:spLocks noChangeArrowheads="1"/>
                  </p:cNvSpPr>
                  <p:nvPr/>
                </p:nvSpPr>
                <p:spPr bwMode="auto">
                  <a:xfrm rot="18903661">
                    <a:off x="6428405" y="4907898"/>
                    <a:ext cx="401301" cy="435105"/>
                  </a:xfrm>
                  <a:prstGeom prst="rect">
                    <a:avLst/>
                  </a:prstGeom>
                  <a:solidFill>
                    <a:srgbClr val="C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>
                    <a:lvl1pPr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de-DE" altLang="en-US" sz="1814"/>
                  </a:p>
                </p:txBody>
              </p:sp>
              <p:sp>
                <p:nvSpPr>
                  <p:cNvPr id="67" name="Textfeld 33"/>
                  <p:cNvSpPr txBox="1">
                    <a:spLocks noChangeArrowheads="1"/>
                  </p:cNvSpPr>
                  <p:nvPr/>
                </p:nvSpPr>
                <p:spPr bwMode="auto">
                  <a:xfrm rot="18970057">
                    <a:off x="5463209" y="4086770"/>
                    <a:ext cx="239110" cy="25821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64696" tIns="32349" rIns="64696" bIns="32349">
                    <a:spAutoFit/>
                  </a:bodyPr>
                  <a:lstStyle>
                    <a:lvl1pPr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l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ja-JP" sz="1200" i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rPr>
                      <a:t>H</a:t>
                    </a:r>
                  </a:p>
                </p:txBody>
              </p:sp>
              <p:sp>
                <p:nvSpPr>
                  <p:cNvPr id="68" name="Line 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58738" y="4168546"/>
                    <a:ext cx="213736" cy="209374"/>
                  </a:xfrm>
                  <a:prstGeom prst="line">
                    <a:avLst/>
                  </a:prstGeom>
                  <a:noFill/>
                  <a:ln w="38100">
                    <a:solidFill>
                      <a:srgbClr val="008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1633">
                      <a:solidFill>
                        <a:srgbClr val="008000"/>
                      </a:solidFill>
                    </a:endParaRPr>
                  </a:p>
                </p:txBody>
              </p:sp>
              <p:sp>
                <p:nvSpPr>
                  <p:cNvPr id="69" name="Line 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711021" y="4505107"/>
                    <a:ext cx="213736" cy="209374"/>
                  </a:xfrm>
                  <a:prstGeom prst="line">
                    <a:avLst/>
                  </a:prstGeom>
                  <a:noFill/>
                  <a:ln w="38100">
                    <a:solidFill>
                      <a:srgbClr val="0080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 sz="1633"/>
                  </a:p>
                </p:txBody>
              </p:sp>
              <p:sp>
                <p:nvSpPr>
                  <p:cNvPr id="70" name="Textfeld 33"/>
                  <p:cNvSpPr txBox="1">
                    <a:spLocks noChangeArrowheads="1"/>
                  </p:cNvSpPr>
                  <p:nvPr/>
                </p:nvSpPr>
                <p:spPr bwMode="auto">
                  <a:xfrm rot="18970057">
                    <a:off x="6821027" y="4307324"/>
                    <a:ext cx="273836" cy="2499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64696" tIns="32349" rIns="64696" bIns="32349">
                    <a:spAutoFit/>
                  </a:bodyPr>
                  <a:lstStyle>
                    <a:lvl1pPr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l"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ja-JP" sz="1200" i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rPr>
                      <a:t>H</a:t>
                    </a:r>
                  </a:p>
                </p:txBody>
              </p:sp>
              <p:grpSp>
                <p:nvGrpSpPr>
                  <p:cNvPr id="71" name="Gruppieren 1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6145776" y="3905229"/>
                    <a:ext cx="259537" cy="231184"/>
                    <a:chOff x="6984888" y="1643789"/>
                    <a:chExt cx="1144096" cy="1609327"/>
                  </a:xfrm>
                </p:grpSpPr>
                <p:cxnSp>
                  <p:nvCxnSpPr>
                    <p:cNvPr id="72" name="Gekrümmte Verbindung 1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6752272" y="18764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C31616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3" name="Gekrümmte Verbindung 19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6904672" y="20288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C31616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4" name="Gekrümmte Verbindung 20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7057072" y="21812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C31616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5" name="Gekrümmte Verbindung 21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7209472" y="23336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C31616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76" name="Gruppieren 35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6084414" y="5401526"/>
                    <a:ext cx="259537" cy="231729"/>
                    <a:chOff x="6984888" y="1643789"/>
                    <a:chExt cx="1144096" cy="1609327"/>
                  </a:xfrm>
                </p:grpSpPr>
                <p:cxnSp>
                  <p:nvCxnSpPr>
                    <p:cNvPr id="77" name="Gekrümmte Verbindung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6752272" y="18764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8" name="Gekrümmte Verbindung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6904672" y="20288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79" name="Gekrümmte Verbindung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7057072" y="21812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80" name="Gekrümmte Verbindung 39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7209472" y="2333605"/>
                      <a:ext cx="1152127" cy="686896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25400">
                      <a:solidFill>
                        <a:srgbClr val="0000FF"/>
                      </a:solidFill>
                      <a:round/>
                      <a:headEnd/>
                      <a:tailEnd type="arrow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81" name="Textfeld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46501" y="3633517"/>
                    <a:ext cx="2427321" cy="300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 lIns="64696" tIns="32349" rIns="64696" bIns="32349">
                    <a:spAutoFit/>
                  </a:bodyPr>
                  <a:lstStyle>
                    <a:lvl1pPr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75000"/>
                      <a:buFont typeface="Wingdings" panose="05000000000000000000" pitchFamily="2" charset="2"/>
                      <a:buChar char="l"/>
                      <a:defRPr sz="2000">
                        <a:solidFill>
                          <a:srgbClr val="000000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SzTx/>
                      <a:buFontTx/>
                      <a:buNone/>
                    </a:pPr>
                    <a:r>
                      <a:rPr lang="en-US" altLang="ja-JP" sz="12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MS Mincho" pitchFamily="49" charset="-128"/>
                        <a:cs typeface="Times New Roman" panose="02020603050405020304" pitchFamily="18" charset="0"/>
                      </a:rPr>
                      <a:t>low temperature waste heat</a:t>
                    </a:r>
                    <a:endParaRPr lang="en-US" altLang="ja-JP" sz="12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MS Mincho" pitchFamily="49" charset="-128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4" name="Straight Arrow Connector 3"/>
                <p:cNvCxnSpPr/>
                <p:nvPr/>
              </p:nvCxnSpPr>
              <p:spPr>
                <a:xfrm flipV="1">
                  <a:off x="6331469" y="2447455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/>
                <p:cNvCxnSpPr/>
                <p:nvPr/>
              </p:nvCxnSpPr>
              <p:spPr>
                <a:xfrm flipV="1">
                  <a:off x="6207704" y="2559325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/>
                <p:cNvCxnSpPr/>
                <p:nvPr/>
              </p:nvCxnSpPr>
              <p:spPr>
                <a:xfrm flipV="1">
                  <a:off x="6412949" y="2531294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/>
                <p:cNvCxnSpPr/>
                <p:nvPr/>
              </p:nvCxnSpPr>
              <p:spPr>
                <a:xfrm flipV="1">
                  <a:off x="6486292" y="2610037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/>
                <p:cNvCxnSpPr/>
                <p:nvPr/>
              </p:nvCxnSpPr>
              <p:spPr>
                <a:xfrm flipV="1">
                  <a:off x="6295698" y="2632304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/>
                <p:cNvCxnSpPr/>
                <p:nvPr/>
              </p:nvCxnSpPr>
              <p:spPr>
                <a:xfrm flipV="1">
                  <a:off x="6371968" y="2712314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/>
                <p:cNvCxnSpPr/>
                <p:nvPr/>
              </p:nvCxnSpPr>
              <p:spPr>
                <a:xfrm flipV="1">
                  <a:off x="6302802" y="3051217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/>
                <p:cNvCxnSpPr/>
                <p:nvPr/>
              </p:nvCxnSpPr>
              <p:spPr>
                <a:xfrm flipV="1">
                  <a:off x="6179037" y="3163087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2"/>
                <p:cNvCxnSpPr/>
                <p:nvPr/>
              </p:nvCxnSpPr>
              <p:spPr>
                <a:xfrm flipV="1">
                  <a:off x="6384282" y="3135056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/>
                <p:cNvCxnSpPr/>
                <p:nvPr/>
              </p:nvCxnSpPr>
              <p:spPr>
                <a:xfrm flipV="1">
                  <a:off x="6457625" y="3213799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 flipV="1">
                  <a:off x="6267031" y="3236066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6343301" y="3316076"/>
                  <a:ext cx="124957" cy="107300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/>
                <p:cNvCxnSpPr/>
                <p:nvPr/>
              </p:nvCxnSpPr>
              <p:spPr>
                <a:xfrm flipV="1">
                  <a:off x="6907094" y="2580294"/>
                  <a:ext cx="8943" cy="165063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/>
                <p:cNvCxnSpPr/>
                <p:nvPr/>
              </p:nvCxnSpPr>
              <p:spPr>
                <a:xfrm flipV="1">
                  <a:off x="6945078" y="2489760"/>
                  <a:ext cx="134204" cy="95474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113"/>
                <p:cNvCxnSpPr/>
                <p:nvPr/>
              </p:nvCxnSpPr>
              <p:spPr>
                <a:xfrm flipH="1">
                  <a:off x="6968775" y="2595867"/>
                  <a:ext cx="170343" cy="26152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/>
                <p:cNvCxnSpPr/>
                <p:nvPr/>
              </p:nvCxnSpPr>
              <p:spPr>
                <a:xfrm flipH="1" flipV="1">
                  <a:off x="6984388" y="2669013"/>
                  <a:ext cx="47187" cy="129573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115"/>
                <p:cNvCxnSpPr/>
                <p:nvPr/>
              </p:nvCxnSpPr>
              <p:spPr>
                <a:xfrm flipV="1">
                  <a:off x="7042254" y="2662995"/>
                  <a:ext cx="152979" cy="32814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/>
                <p:cNvCxnSpPr/>
                <p:nvPr/>
              </p:nvCxnSpPr>
              <p:spPr>
                <a:xfrm flipV="1">
                  <a:off x="6925524" y="3141367"/>
                  <a:ext cx="8943" cy="165063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/>
                <p:cNvCxnSpPr/>
                <p:nvPr/>
              </p:nvCxnSpPr>
              <p:spPr>
                <a:xfrm flipV="1">
                  <a:off x="6963508" y="3050833"/>
                  <a:ext cx="134204" cy="95474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118"/>
                <p:cNvCxnSpPr/>
                <p:nvPr/>
              </p:nvCxnSpPr>
              <p:spPr>
                <a:xfrm flipH="1">
                  <a:off x="6987205" y="3156940"/>
                  <a:ext cx="170343" cy="26152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19"/>
                <p:cNvCxnSpPr/>
                <p:nvPr/>
              </p:nvCxnSpPr>
              <p:spPr>
                <a:xfrm flipH="1" flipV="1">
                  <a:off x="7002818" y="3230086"/>
                  <a:ext cx="47187" cy="129573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/>
                <p:cNvCxnSpPr/>
                <p:nvPr/>
              </p:nvCxnSpPr>
              <p:spPr>
                <a:xfrm flipV="1">
                  <a:off x="7060684" y="3224068"/>
                  <a:ext cx="152979" cy="32814"/>
                </a:xfrm>
                <a:prstGeom prst="straightConnector1">
                  <a:avLst/>
                </a:prstGeom>
                <a:ln w="31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Left Brace 4">
                <a:extLst>
                  <a:ext uri="{FF2B5EF4-FFF2-40B4-BE49-F238E27FC236}">
                    <a16:creationId xmlns:a16="http://schemas.microsoft.com/office/drawing/2014/main" id="{6151064F-369C-F230-4231-D050BFB621D5}"/>
                  </a:ext>
                </a:extLst>
              </p:cNvPr>
              <p:cNvSpPr/>
              <p:nvPr/>
            </p:nvSpPr>
            <p:spPr>
              <a:xfrm rot="5400000">
                <a:off x="3467055" y="-267663"/>
                <a:ext cx="511204" cy="5226097"/>
              </a:xfrm>
              <a:prstGeom prst="leftBrace">
                <a:avLst>
                  <a:gd name="adj1" fmla="val 66984"/>
                  <a:gd name="adj2" fmla="val 50000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CD86E0-637F-2FEB-99F8-DEF28FC08B33}"/>
                  </a:ext>
                </a:extLst>
              </p:cNvPr>
              <p:cNvSpPr txBox="1"/>
              <p:nvPr/>
            </p:nvSpPr>
            <p:spPr>
              <a:xfrm>
                <a:off x="879362" y="767193"/>
                <a:ext cx="584085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Reversible, thermoelastic martensitic transformations </a:t>
                </a:r>
                <a:endParaRPr lang="en-US" sz="2000" dirty="0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F03661D-B033-9E4F-B7E0-B5CCA5552E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1309" y="1225741"/>
                <a:ext cx="0" cy="4572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AB8F14-6756-0262-FCED-52EB2EE7A3CC}"/>
                  </a:ext>
                </a:extLst>
              </p:cNvPr>
              <p:cNvSpPr txBox="1"/>
              <p:nvPr/>
            </p:nvSpPr>
            <p:spPr>
              <a:xfrm>
                <a:off x="1409956" y="1649498"/>
                <a:ext cx="46731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Switch material’s crystal system by temperature 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9748D53-7A64-B143-244A-597175503823}"/>
                </a:ext>
              </a:extLst>
            </p:cNvPr>
            <p:cNvSpPr txBox="1"/>
            <p:nvPr/>
          </p:nvSpPr>
          <p:spPr>
            <a:xfrm>
              <a:off x="1293157" y="572424"/>
              <a:ext cx="47592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Reversible, observable microstructure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67F22B6-6EC8-2E1E-BD14-604BD25B977A}"/>
                </a:ext>
              </a:extLst>
            </p:cNvPr>
            <p:cNvCxnSpPr>
              <a:cxnSpLocks/>
            </p:cNvCxnSpPr>
            <p:nvPr/>
          </p:nvCxnSpPr>
          <p:spPr>
            <a:xfrm>
              <a:off x="3612595" y="869615"/>
              <a:ext cx="0" cy="4572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04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15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30</a:t>
            </a:fld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635739" y="1639909"/>
            <a:ext cx="5528555" cy="3112763"/>
            <a:chOff x="3562780" y="680167"/>
            <a:chExt cx="5528555" cy="3112763"/>
          </a:xfrm>
        </p:grpSpPr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5697969" y="2494061"/>
              <a:ext cx="684191" cy="1065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ts val="12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None/>
              </a:pPr>
              <a:r>
                <a:rPr lang="de-DE" sz="2400" b="1" dirty="0">
                  <a:solidFill>
                    <a:srgbClr val="0033CC"/>
                  </a:solidFill>
                  <a:latin typeface="Arial" pitchFamily="34" charset="0"/>
                </a:rPr>
                <a:t>NM </a:t>
              </a:r>
              <a:r>
                <a:rPr lang="de-DE" sz="2400" b="1" dirty="0">
                  <a:solidFill>
                    <a:srgbClr val="0066CC"/>
                  </a:solidFill>
                  <a:latin typeface="Arial" pitchFamily="34" charset="0"/>
                </a:rPr>
                <a:t> </a:t>
              </a:r>
            </a:p>
            <a:p>
              <a:pPr fontAlgn="base">
                <a:spcBef>
                  <a:spcPts val="12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None/>
              </a:pPr>
              <a:r>
                <a:rPr lang="de-DE" sz="2400" b="1" dirty="0">
                  <a:solidFill>
                    <a:srgbClr val="0066CC"/>
                  </a:solidFill>
                  <a:latin typeface="Arial" pitchFamily="34" charset="0"/>
                </a:rPr>
                <a:t> </a:t>
              </a: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4026060" y="1231423"/>
              <a:ext cx="47122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None/>
              </a:pPr>
              <a:r>
                <a:rPr lang="de-DE" sz="2400" b="1" dirty="0">
                  <a:solidFill>
                    <a:srgbClr val="003366">
                      <a:lumMod val="40000"/>
                      <a:lumOff val="60000"/>
                    </a:srgbClr>
                  </a:solidFill>
                  <a:latin typeface="Arial" charset="0"/>
                </a:rPr>
                <a:t>2 </a:t>
              </a:r>
              <a:r>
                <a:rPr lang="de-DE" sz="2400" b="1" dirty="0">
                  <a:solidFill>
                    <a:srgbClr val="0066CC"/>
                  </a:solidFill>
                  <a:latin typeface="Arial" charset="0"/>
                </a:rPr>
                <a:t>          </a:t>
              </a:r>
              <a:r>
                <a:rPr lang="de-DE" sz="2400" b="1" dirty="0">
                  <a:solidFill>
                    <a:srgbClr val="0033CC"/>
                  </a:solidFill>
                  <a:latin typeface="Arial" charset="0"/>
                </a:rPr>
                <a:t>5</a:t>
              </a:r>
              <a:r>
                <a:rPr lang="de-DE" sz="2400" b="1" dirty="0">
                  <a:solidFill>
                    <a:srgbClr val="0066CC"/>
                  </a:solidFill>
                  <a:latin typeface="Arial" charset="0"/>
                </a:rPr>
                <a:t>             </a:t>
              </a:r>
              <a:r>
                <a:rPr lang="de-DE" sz="2400" b="1" dirty="0">
                  <a:solidFill>
                    <a:srgbClr val="003366">
                      <a:lumMod val="40000"/>
                      <a:lumOff val="60000"/>
                    </a:srgbClr>
                  </a:solidFill>
                  <a:latin typeface="Arial" charset="0"/>
                </a:rPr>
                <a:t>2 </a:t>
              </a:r>
              <a:r>
                <a:rPr lang="de-DE" sz="2400" b="1" dirty="0">
                  <a:solidFill>
                    <a:srgbClr val="0066CC"/>
                  </a:solidFill>
                  <a:latin typeface="Arial" charset="0"/>
                </a:rPr>
                <a:t>         </a:t>
              </a:r>
              <a:r>
                <a:rPr lang="de-DE" sz="2400" b="1" dirty="0">
                  <a:solidFill>
                    <a:srgbClr val="0033CC"/>
                  </a:solidFill>
                  <a:latin typeface="Arial" charset="0"/>
                </a:rPr>
                <a:t>5</a:t>
              </a:r>
              <a:r>
                <a:rPr lang="de-DE" sz="2400" b="1" dirty="0">
                  <a:solidFill>
                    <a:srgbClr val="0066CC"/>
                  </a:solidFill>
                  <a:latin typeface="Arial" charset="0"/>
                </a:rPr>
                <a:t>    …</a:t>
              </a:r>
            </a:p>
          </p:txBody>
        </p:sp>
        <p:pic>
          <p:nvPicPr>
            <p:cNvPr id="7" name="Grafik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780" y="1344934"/>
              <a:ext cx="4923473" cy="1134919"/>
            </a:xfrm>
            <a:prstGeom prst="rect">
              <a:avLst/>
            </a:prstGeom>
          </p:spPr>
        </p:pic>
        <p:sp>
          <p:nvSpPr>
            <p:cNvPr id="8" name="Geschweifte Klammer rechts 11"/>
            <p:cNvSpPr/>
            <p:nvPr/>
          </p:nvSpPr>
          <p:spPr>
            <a:xfrm rot="16200000">
              <a:off x="5709829" y="-610961"/>
              <a:ext cx="306179" cy="379828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eschweifte Klammer rechts 12"/>
            <p:cNvSpPr/>
            <p:nvPr/>
          </p:nvSpPr>
          <p:spPr>
            <a:xfrm rot="5400000">
              <a:off x="5935556" y="2343278"/>
              <a:ext cx="107577" cy="301567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ihandform 14"/>
            <p:cNvSpPr/>
            <p:nvPr/>
          </p:nvSpPr>
          <p:spPr>
            <a:xfrm>
              <a:off x="6202091" y="886935"/>
              <a:ext cx="2889244" cy="1857272"/>
            </a:xfrm>
            <a:custGeom>
              <a:avLst/>
              <a:gdLst>
                <a:gd name="connsiteX0" fmla="*/ 0 w 3054172"/>
                <a:gd name="connsiteY0" fmla="*/ 17419 h 2336798"/>
                <a:gd name="connsiteX1" fmla="*/ 2825951 w 3054172"/>
                <a:gd name="connsiteY1" fmla="*/ 294635 h 2336798"/>
                <a:gd name="connsiteX2" fmla="*/ 2619073 w 3054172"/>
                <a:gd name="connsiteY2" fmla="*/ 2044821 h 2336798"/>
                <a:gd name="connsiteX3" fmla="*/ 508919 w 3054172"/>
                <a:gd name="connsiteY3" fmla="*/ 2317900 h 2336798"/>
                <a:gd name="connsiteX0" fmla="*/ 0 w 2879840"/>
                <a:gd name="connsiteY0" fmla="*/ 43891 h 2366047"/>
                <a:gd name="connsiteX1" fmla="*/ 2557010 w 2879840"/>
                <a:gd name="connsiteY1" fmla="*/ 235345 h 2366047"/>
                <a:gd name="connsiteX2" fmla="*/ 2619073 w 2879840"/>
                <a:gd name="connsiteY2" fmla="*/ 2071293 h 2366047"/>
                <a:gd name="connsiteX3" fmla="*/ 508919 w 2879840"/>
                <a:gd name="connsiteY3" fmla="*/ 2344372 h 2366047"/>
                <a:gd name="connsiteX0" fmla="*/ 0 w 2893736"/>
                <a:gd name="connsiteY0" fmla="*/ 41819 h 2363804"/>
                <a:gd name="connsiteX1" fmla="*/ 2581835 w 2893736"/>
                <a:gd name="connsiteY1" fmla="*/ 238318 h 2363804"/>
                <a:gd name="connsiteX2" fmla="*/ 2619073 w 2893736"/>
                <a:gd name="connsiteY2" fmla="*/ 2069221 h 2363804"/>
                <a:gd name="connsiteX3" fmla="*/ 508919 w 2893736"/>
                <a:gd name="connsiteY3" fmla="*/ 2342300 h 2363804"/>
                <a:gd name="connsiteX0" fmla="*/ 0 w 2873621"/>
                <a:gd name="connsiteY0" fmla="*/ 36544 h 2344859"/>
                <a:gd name="connsiteX1" fmla="*/ 2581835 w 2873621"/>
                <a:gd name="connsiteY1" fmla="*/ 233043 h 2344859"/>
                <a:gd name="connsiteX2" fmla="*/ 2581835 w 2873621"/>
                <a:gd name="connsiteY2" fmla="*/ 1963051 h 2344859"/>
                <a:gd name="connsiteX3" fmla="*/ 508919 w 2873621"/>
                <a:gd name="connsiteY3" fmla="*/ 2337025 h 2344859"/>
                <a:gd name="connsiteX0" fmla="*/ 0 w 2909621"/>
                <a:gd name="connsiteY0" fmla="*/ 4913 h 2311534"/>
                <a:gd name="connsiteX1" fmla="*/ 2639761 w 2909621"/>
                <a:gd name="connsiteY1" fmla="*/ 403203 h 2311534"/>
                <a:gd name="connsiteX2" fmla="*/ 2581835 w 2909621"/>
                <a:gd name="connsiteY2" fmla="*/ 1931420 h 2311534"/>
                <a:gd name="connsiteX3" fmla="*/ 508919 w 2909621"/>
                <a:gd name="connsiteY3" fmla="*/ 2305394 h 2311534"/>
                <a:gd name="connsiteX0" fmla="*/ 0 w 2873621"/>
                <a:gd name="connsiteY0" fmla="*/ 9477 h 2316698"/>
                <a:gd name="connsiteX1" fmla="*/ 2581835 w 2873621"/>
                <a:gd name="connsiteY1" fmla="*/ 327050 h 2316698"/>
                <a:gd name="connsiteX2" fmla="*/ 2581835 w 2873621"/>
                <a:gd name="connsiteY2" fmla="*/ 1935984 h 2316698"/>
                <a:gd name="connsiteX3" fmla="*/ 508919 w 2873621"/>
                <a:gd name="connsiteY3" fmla="*/ 2309958 h 2316698"/>
                <a:gd name="connsiteX0" fmla="*/ 0 w 2889244"/>
                <a:gd name="connsiteY0" fmla="*/ 9477 h 2264514"/>
                <a:gd name="connsiteX1" fmla="*/ 2581835 w 2889244"/>
                <a:gd name="connsiteY1" fmla="*/ 327050 h 2264514"/>
                <a:gd name="connsiteX2" fmla="*/ 2581835 w 2889244"/>
                <a:gd name="connsiteY2" fmla="*/ 1935984 h 2264514"/>
                <a:gd name="connsiteX3" fmla="*/ 248253 w 2889244"/>
                <a:gd name="connsiteY3" fmla="*/ 2254464 h 226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9244" h="2264514">
                  <a:moveTo>
                    <a:pt x="0" y="9477"/>
                  </a:moveTo>
                  <a:cubicBezTo>
                    <a:pt x="1194719" y="-20865"/>
                    <a:pt x="2151529" y="5965"/>
                    <a:pt x="2581835" y="327050"/>
                  </a:cubicBezTo>
                  <a:cubicBezTo>
                    <a:pt x="3012141" y="648135"/>
                    <a:pt x="2970765" y="1614748"/>
                    <a:pt x="2581835" y="1935984"/>
                  </a:cubicBezTo>
                  <a:cubicBezTo>
                    <a:pt x="2192905" y="2257220"/>
                    <a:pt x="1110244" y="2286530"/>
                    <a:pt x="248253" y="225446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6592871" y="2727806"/>
              <a:ext cx="2338375" cy="1065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ts val="12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None/>
              </a:pPr>
              <a:r>
                <a:rPr lang="de-DE" sz="2400" b="1" dirty="0" err="1">
                  <a:solidFill>
                    <a:srgbClr val="C00000"/>
                  </a:solidFill>
                  <a:latin typeface="Arial" pitchFamily="34" charset="0"/>
                </a:rPr>
                <a:t>Coarsening</a:t>
              </a:r>
              <a:r>
                <a:rPr lang="de-DE" sz="2400" b="1" dirty="0">
                  <a:solidFill>
                    <a:srgbClr val="C00000"/>
                  </a:solidFill>
                  <a:latin typeface="Arial" pitchFamily="34" charset="0"/>
                </a:rPr>
                <a:t>  </a:t>
              </a:r>
            </a:p>
            <a:p>
              <a:pPr fontAlgn="base">
                <a:spcBef>
                  <a:spcPts val="12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None/>
              </a:pPr>
              <a:r>
                <a:rPr lang="de-DE" sz="2400" b="1" dirty="0">
                  <a:solidFill>
                    <a:srgbClr val="C00000"/>
                  </a:solidFill>
                  <a:latin typeface="Arial" pitchFamily="34" charset="0"/>
                </a:rPr>
                <a:t> 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471113" y="680167"/>
              <a:ext cx="2829568" cy="369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pPr fontAlgn="base">
                <a:spcBef>
                  <a:spcPts val="12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None/>
              </a:pPr>
              <a:r>
                <a:rPr lang="de-DE" sz="2400" b="1" dirty="0" err="1">
                  <a:latin typeface="Arial" pitchFamily="34" charset="0"/>
                </a:rPr>
                <a:t>Nanotwinned</a:t>
              </a:r>
              <a:r>
                <a:rPr lang="de-DE" sz="2400" b="1" dirty="0">
                  <a:latin typeface="Arial" pitchFamily="34" charset="0"/>
                </a:rPr>
                <a:t> 14M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352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31</a:t>
            </a:fld>
            <a:endParaRPr lang="en-US"/>
          </a:p>
        </p:txBody>
      </p:sp>
      <p:pic>
        <p:nvPicPr>
          <p:cNvPr id="2" name="Grafik 3">
            <a:extLst>
              <a:ext uri="{FF2B5EF4-FFF2-40B4-BE49-F238E27FC236}">
                <a16:creationId xmlns:a16="http://schemas.microsoft.com/office/drawing/2014/main" id="{9CFF9278-47FB-C0CE-8244-9EE6A9A93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35" y="474892"/>
            <a:ext cx="7860130" cy="6016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DCBCEC-88DF-A8F4-03F1-904DC7D1E777}"/>
              </a:ext>
            </a:extLst>
          </p:cNvPr>
          <p:cNvSpPr/>
          <p:nvPr/>
        </p:nvSpPr>
        <p:spPr>
          <a:xfrm>
            <a:off x="1206620" y="290226"/>
            <a:ext cx="166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T, 1500 T∙s</a:t>
            </a:r>
            <a:r>
              <a:rPr lang="en-US" b="1" baseline="2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96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374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93746" y="235536"/>
            <a:ext cx="7410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probe a faster martensitic transformation?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0916" y="697563"/>
            <a:ext cx="3421893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Two important considerations</a:t>
            </a:r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de-DE" b="1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800112" y="1448335"/>
            <a:ext cx="7104375" cy="2635642"/>
            <a:chOff x="800112" y="1448335"/>
            <a:chExt cx="7104375" cy="2630563"/>
          </a:xfrm>
        </p:grpSpPr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800112" y="1697893"/>
              <a:ext cx="2576346" cy="1131888"/>
              <a:chOff x="328786" y="2303445"/>
              <a:chExt cx="2576346" cy="1131888"/>
            </a:xfrm>
          </p:grpSpPr>
          <p:pic>
            <p:nvPicPr>
              <p:cNvPr id="34" name="Picture 2" descr="Quellbild anzeigen">
                <a:extLst>
                  <a:ext uri="{FF2B5EF4-FFF2-40B4-BE49-F238E27FC236}">
                    <a16:creationId xmlns:a16="http://schemas.microsoft.com/office/drawing/2014/main" id="{AAD5CDE9-72F7-4899-8ECF-58F08E0CA8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1178250" y="2303445"/>
                <a:ext cx="877419" cy="7955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328786" y="3066001"/>
                <a:ext cx="25763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magnetic field pulse</a:t>
                </a:r>
                <a:endParaRPr lang="de-DE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5276929" y="2782389"/>
              <a:ext cx="1647073" cy="1296509"/>
              <a:chOff x="4946448" y="3730008"/>
              <a:chExt cx="1397058" cy="1106134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93" t="18587" r="43952" b="39240"/>
              <a:stretch/>
            </p:blipFill>
            <p:spPr>
              <a:xfrm>
                <a:off x="4946448" y="3730008"/>
                <a:ext cx="1375379" cy="1103325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5203450" y="4466810"/>
                <a:ext cx="114005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THz pulse</a:t>
                </a:r>
                <a:endParaRPr lang="de-DE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1606196" y="3267774"/>
              <a:ext cx="2962393" cy="763464"/>
              <a:chOff x="656819" y="4015566"/>
              <a:chExt cx="2962393" cy="763464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796" b="30979"/>
              <a:stretch/>
            </p:blipFill>
            <p:spPr>
              <a:xfrm>
                <a:off x="656819" y="4015566"/>
                <a:ext cx="2962393" cy="382542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325599" y="4409698"/>
                <a:ext cx="1749197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rgbClr val="3399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Flash lamp pulse</a:t>
                </a:r>
                <a:endParaRPr lang="de-DE">
                  <a:solidFill>
                    <a:srgbClr val="3399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" name="Group 46"/>
            <p:cNvGrpSpPr>
              <a:grpSpLocks noChangeAspect="1"/>
            </p:cNvGrpSpPr>
            <p:nvPr/>
          </p:nvGrpSpPr>
          <p:grpSpPr>
            <a:xfrm>
              <a:off x="5626953" y="1448335"/>
              <a:ext cx="2277534" cy="1315211"/>
              <a:chOff x="5392018" y="1767252"/>
              <a:chExt cx="2277534" cy="1315211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2018" y="1767252"/>
                <a:ext cx="2277534" cy="1294641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5971562" y="2713131"/>
                <a:ext cx="143500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solidFill>
                      <a:srgbClr val="0099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 pulse</a:t>
                </a:r>
                <a:endParaRPr lang="de-DE">
                  <a:solidFill>
                    <a:srgbClr val="0099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>
              <a:off x="4003466" y="1649382"/>
              <a:ext cx="1476373" cy="1298152"/>
              <a:chOff x="3636226" y="2378118"/>
              <a:chExt cx="1242648" cy="1092641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36226" y="3101427"/>
                <a:ext cx="124264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pulse</a:t>
                </a:r>
                <a:endParaRPr lang="de-DE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0100" y="2378118"/>
                <a:ext cx="880662" cy="795528"/>
              </a:xfrm>
              <a:prstGeom prst="rect">
                <a:avLst/>
              </a:prstGeom>
            </p:spPr>
          </p:pic>
        </p:grpSp>
      </p:grpSp>
      <p:sp>
        <p:nvSpPr>
          <p:cNvPr id="50" name="Rectangle 49"/>
          <p:cNvSpPr/>
          <p:nvPr/>
        </p:nvSpPr>
        <p:spPr>
          <a:xfrm>
            <a:off x="230891" y="1154962"/>
            <a:ext cx="5613699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to induce a faster transformation?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51447" y="4048972"/>
            <a:ext cx="5025482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How to measure the faster transformation?</a:t>
            </a:r>
          </a:p>
        </p:txBody>
      </p: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755656" y="4595505"/>
            <a:ext cx="6280664" cy="1516887"/>
            <a:chOff x="755656" y="4732839"/>
            <a:chExt cx="6280664" cy="1516887"/>
          </a:xfrm>
        </p:grpSpPr>
        <p:sp>
          <p:nvSpPr>
            <p:cNvPr id="53" name="TextBox 52"/>
            <p:cNvSpPr txBox="1"/>
            <p:nvPr/>
          </p:nvSpPr>
          <p:spPr>
            <a:xfrm>
              <a:off x="755656" y="4742588"/>
              <a:ext cx="3623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 delta </a:t>
              </a:r>
              <a:r>
                <a:rPr lang="en-US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 transformation </a:t>
              </a:r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5656" y="5350613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Ultrafast electron microscopy</a:t>
              </a:r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24231" y="5263856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In-situ stress </a:t>
              </a:r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0112" y="5880394"/>
              <a:ext cx="2354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Synchrotron diffraction</a:t>
              </a:r>
              <a:endParaRPr lang="de-DE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24231" y="4732839"/>
              <a:ext cx="20120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Phonon frequencies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024231" y="5880394"/>
              <a:ext cx="8643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12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7300" y="986899"/>
            <a:ext cx="3246980" cy="491381"/>
          </a:xfrm>
        </p:spPr>
        <p:txBody>
          <a:bodyPr>
            <a:noAutofit/>
          </a:bodyPr>
          <a:lstStyle/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Joule heating </a:t>
            </a:r>
            <a:r>
              <a:rPr lang="en-US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[1,2,3]</a:t>
            </a:r>
            <a:endParaRPr lang="de-DE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374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4"/>
          <p:cNvSpPr txBox="1">
            <a:spLocks/>
          </p:cNvSpPr>
          <p:nvPr/>
        </p:nvSpPr>
        <p:spPr>
          <a:xfrm>
            <a:off x="517300" y="294125"/>
            <a:ext cx="5604894" cy="4273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probe the transformations?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7301" y="6229814"/>
            <a:ext cx="4384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>
                <a:latin typeface="Times New Roman" panose="02020603050405020304" pitchFamily="18" charset="0"/>
                <a:cs typeface="Times New Roman" panose="02020603050405020304" pitchFamily="18" charset="0"/>
              </a:rPr>
              <a:t>[1] Vollach S. et. al., Scripta Mat. 2017;135:76-79.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[2] Aleksandr V. et al., Shap. Mem. Superelasticity 2018; 4:256–263</a:t>
            </a:r>
            <a:endParaRPr lang="de-DE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200">
                <a:latin typeface="Times New Roman" panose="02020603050405020304" pitchFamily="18" charset="0"/>
                <a:cs typeface="Times New Roman" panose="02020603050405020304" pitchFamily="18" charset="0"/>
              </a:rPr>
              <a:t>[3] Dana A. et. al. J. All. Comp. 2021;856:157968.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50528" y="2491488"/>
            <a:ext cx="2742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Joule heating: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heating by current pulse </a:t>
            </a:r>
            <a:endParaRPr lang="de-DE" sz="2000" dirty="0"/>
          </a:p>
        </p:txBody>
      </p:sp>
      <p:sp>
        <p:nvSpPr>
          <p:cNvPr id="28" name="Rectangle 27"/>
          <p:cNvSpPr/>
          <p:nvPr/>
        </p:nvSpPr>
        <p:spPr>
          <a:xfrm>
            <a:off x="5179083" y="6281283"/>
            <a:ext cx="1188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M: martensite</a:t>
            </a:r>
          </a:p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A: austenite</a:t>
            </a:r>
            <a:endParaRPr lang="de-DE" sz="14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31823D-403C-EF33-2376-BC5E817979C0}"/>
              </a:ext>
            </a:extLst>
          </p:cNvPr>
          <p:cNvGrpSpPr>
            <a:grpSpLocks noChangeAspect="1"/>
          </p:cNvGrpSpPr>
          <p:nvPr/>
        </p:nvGrpSpPr>
        <p:grpSpPr>
          <a:xfrm>
            <a:off x="1102685" y="1008728"/>
            <a:ext cx="7596143" cy="5107326"/>
            <a:chOff x="1102685" y="1008728"/>
            <a:chExt cx="7596143" cy="5107326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3298004" y="1008728"/>
              <a:ext cx="5400824" cy="4005915"/>
              <a:chOff x="3587206" y="1127798"/>
              <a:chExt cx="4976362" cy="3691082"/>
            </a:xfrm>
          </p:grpSpPr>
          <p:grpSp>
            <p:nvGrpSpPr>
              <p:cNvPr id="14" name="Group 13"/>
              <p:cNvGrpSpPr>
                <a:grpSpLocks noChangeAspect="1"/>
              </p:cNvGrpSpPr>
              <p:nvPr/>
            </p:nvGrpSpPr>
            <p:grpSpPr>
              <a:xfrm>
                <a:off x="3587206" y="1571026"/>
                <a:ext cx="4976362" cy="3247854"/>
                <a:chOff x="3574129" y="1729773"/>
                <a:chExt cx="4976362" cy="3247854"/>
              </a:xfrm>
            </p:grpSpPr>
            <p:grpSp>
              <p:nvGrpSpPr>
                <p:cNvPr id="12" name="Group 11"/>
                <p:cNvGrpSpPr>
                  <a:grpSpLocks noChangeAspect="1"/>
                </p:cNvGrpSpPr>
                <p:nvPr/>
              </p:nvGrpSpPr>
              <p:grpSpPr>
                <a:xfrm>
                  <a:off x="3574129" y="1729773"/>
                  <a:ext cx="4976362" cy="3247854"/>
                  <a:chOff x="1612169" y="1658255"/>
                  <a:chExt cx="4976362" cy="3247854"/>
                </a:xfrm>
              </p:grpSpPr>
              <p:pic>
                <p:nvPicPr>
                  <p:cNvPr id="24" name="Picture 23" descr="Graphical user interface, chart&#10;&#10;Description automatically generated">
                    <a:extLst>
                      <a:ext uri="{FF2B5EF4-FFF2-40B4-BE49-F238E27FC236}">
                        <a16:creationId xmlns:a16="http://schemas.microsoft.com/office/drawing/2014/main" id="{6CE675E6-A0FE-A17D-9E5D-834C652C9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513" t="36394" r="3023" b="28499"/>
                  <a:stretch/>
                </p:blipFill>
                <p:spPr>
                  <a:xfrm>
                    <a:off x="2016531" y="1658255"/>
                    <a:ext cx="4572000" cy="2306712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68850" y="4129750"/>
                    <a:ext cx="1365772" cy="776359"/>
                  </a:xfrm>
                  <a:prstGeom prst="rect">
                    <a:avLst/>
                  </a:prstGeom>
                </p:spPr>
              </p:pic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5AAE2241-4E70-FD24-F4E2-0A1EAF101431}"/>
                      </a:ext>
                    </a:extLst>
                  </p:cNvPr>
                  <p:cNvCxnSpPr/>
                  <p:nvPr/>
                </p:nvCxnSpPr>
                <p:spPr>
                  <a:xfrm>
                    <a:off x="3188362" y="3361570"/>
                    <a:ext cx="0" cy="1122418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126A60DD-DDC5-49E9-0B5B-ECE05AE5D652}"/>
                      </a:ext>
                    </a:extLst>
                  </p:cNvPr>
                  <p:cNvCxnSpPr/>
                  <p:nvPr/>
                </p:nvCxnSpPr>
                <p:spPr>
                  <a:xfrm>
                    <a:off x="3688657" y="3395512"/>
                    <a:ext cx="0" cy="1122418"/>
                  </a:xfrm>
                  <a:prstGeom prst="line">
                    <a:avLst/>
                  </a:prstGeom>
                  <a:ln w="127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89B9B4A4-4511-6FEB-9125-1A914DEDC1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3090289" y="4313160"/>
                    <a:ext cx="0" cy="25146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C0985A80-51E1-EF3A-A82B-6F45F7D93C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V="1">
                    <a:off x="3831321" y="4323408"/>
                    <a:ext cx="0" cy="251460"/>
                  </a:xfrm>
                  <a:prstGeom prst="straightConnector1">
                    <a:avLst/>
                  </a:prstGeom>
                  <a:ln w="127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3F0D8AF-F089-43A6-6151-B00848B46CC2}"/>
                      </a:ext>
                    </a:extLst>
                  </p:cNvPr>
                  <p:cNvSpPr txBox="1"/>
                  <p:nvPr/>
                </p:nvSpPr>
                <p:spPr>
                  <a:xfrm>
                    <a:off x="1946233" y="4038700"/>
                    <a:ext cx="709340" cy="4655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lnSpc>
                        <a:spcPct val="150000"/>
                      </a:lnSpc>
                    </a:pPr>
                    <a:r>
                      <a:rPr lang="en-US" altLang="zh-C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µs</a:t>
                    </a:r>
                  </a:p>
                </p:txBody>
              </p:sp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4064283" y="3972840"/>
                    <a:ext cx="74251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i="1"/>
                      <a:t>t</a:t>
                    </a:r>
                    <a:r>
                      <a:rPr lang="en-US" sz="2000"/>
                      <a:t> [</a:t>
                    </a:r>
                    <a:r>
                      <a:rPr lang="el-GR" sz="2000"/>
                      <a:t>μ</a:t>
                    </a:r>
                    <a:r>
                      <a:rPr lang="en-US" sz="2000"/>
                      <a:t>s]</a:t>
                    </a:r>
                    <a:endParaRPr lang="de-DE" sz="200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 rot="16200000">
                    <a:off x="1273454" y="2622746"/>
                    <a:ext cx="1077539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000" i="1"/>
                      <a:t>σ</a:t>
                    </a:r>
                    <a:r>
                      <a:rPr lang="en-US" sz="2000"/>
                      <a:t> [MPa]</a:t>
                    </a:r>
                    <a:endParaRPr lang="de-DE" sz="2000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3F0D8AF-F089-43A6-6151-B00848B46CC2}"/>
                      </a:ext>
                    </a:extLst>
                  </p:cNvPr>
                  <p:cNvSpPr txBox="1"/>
                  <p:nvPr/>
                </p:nvSpPr>
                <p:spPr>
                  <a:xfrm>
                    <a:off x="3118082" y="4278938"/>
                    <a:ext cx="709340" cy="41849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lnSpc>
                        <a:spcPct val="150000"/>
                      </a:lnSpc>
                    </a:pPr>
                    <a:r>
                      <a:rPr lang="en-US" altLang="zh-CN" sz="1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25 µs</a:t>
                    </a:r>
                  </a:p>
                </p:txBody>
              </p:sp>
            </p:grp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37C508C3-1CDE-B011-A072-FD91E39398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3881" y="3760185"/>
                  <a:ext cx="626161" cy="590270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Rectangle 5"/>
              <p:cNvSpPr/>
              <p:nvPr/>
            </p:nvSpPr>
            <p:spPr>
              <a:xfrm>
                <a:off x="5217886" y="1127798"/>
                <a:ext cx="21193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Material: Ni-Ti wire </a:t>
                </a:r>
                <a:endParaRPr lang="de-DE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819805-B686-9C42-863C-BF824D5B6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2685" y="4749746"/>
              <a:ext cx="5567314" cy="1366308"/>
              <a:chOff x="1102685" y="4749746"/>
              <a:chExt cx="5567314" cy="136630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102685" y="4749746"/>
                <a:ext cx="20762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pulsed current</a:t>
                </a: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102685" y="5252519"/>
                <a:ext cx="556731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dynamic stress change during the transformation 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102685" y="5746722"/>
                <a:ext cx="43749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Transformation from M → A within 25 </a:t>
                </a:r>
                <a:r>
                  <a:rPr lang="en-US" altLang="zh-C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56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6933" y="937345"/>
            <a:ext cx="5052920" cy="535974"/>
          </a:xfrm>
        </p:spPr>
        <p:txBody>
          <a:bodyPr>
            <a:noAutofit/>
          </a:bodyPr>
          <a:lstStyle/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Pulse laser heating </a:t>
            </a:r>
            <a:r>
              <a:rPr lang="en-US" sz="24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de-DE" sz="24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-187983" y="6280428"/>
            <a:ext cx="400050" cy="365125"/>
          </a:xfrm>
        </p:spPr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374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 txBox="1">
            <a:spLocks/>
          </p:cNvSpPr>
          <p:nvPr/>
        </p:nvSpPr>
        <p:spPr>
          <a:xfrm>
            <a:off x="345463" y="6383023"/>
            <a:ext cx="7012872" cy="2584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sz="11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S. Schwabe, S. Fähler</a:t>
            </a:r>
            <a:r>
              <a:rPr lang="en-US" sz="1100" kern="0" baseline="2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1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Science and Technology of Advanced Materials 2022, Vol. 23, No. 1, 633–641</a:t>
            </a:r>
            <a:endParaRPr lang="de-DE" sz="11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el 14"/>
          <p:cNvSpPr txBox="1">
            <a:spLocks/>
          </p:cNvSpPr>
          <p:nvPr/>
        </p:nvSpPr>
        <p:spPr>
          <a:xfrm>
            <a:off x="517300" y="294125"/>
            <a:ext cx="5604894" cy="4273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probe the transformations?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998C52-1AA8-4006-1079-DAD53C7F9E56}"/>
              </a:ext>
            </a:extLst>
          </p:cNvPr>
          <p:cNvGrpSpPr>
            <a:grpSpLocks noChangeAspect="1"/>
          </p:cNvGrpSpPr>
          <p:nvPr/>
        </p:nvGrpSpPr>
        <p:grpSpPr>
          <a:xfrm>
            <a:off x="4991959" y="1894721"/>
            <a:ext cx="4152041" cy="3047350"/>
            <a:chOff x="4991959" y="1894721"/>
            <a:chExt cx="4152041" cy="3047350"/>
          </a:xfrm>
        </p:grpSpPr>
        <p:sp>
          <p:nvSpPr>
            <p:cNvPr id="55" name="TextBox 54"/>
            <p:cNvSpPr txBox="1"/>
            <p:nvPr/>
          </p:nvSpPr>
          <p:spPr>
            <a:xfrm>
              <a:off x="4998734" y="1894721"/>
              <a:ext cx="206036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pulsed laser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98734" y="2593879"/>
              <a:ext cx="41452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synchrotron diffraction during the martensitic transformation </a:t>
              </a:r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4991959" y="3773200"/>
              <a:ext cx="4152041" cy="1168871"/>
              <a:chOff x="4983082" y="3911996"/>
              <a:chExt cx="4152041" cy="1168871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4983082" y="3911996"/>
                <a:ext cx="41520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Transform from M → A within 7 ns</a:t>
                </a:r>
                <a:endParaRPr lang="de-D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983082" y="4434536"/>
                <a:ext cx="39785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Thin film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transformation can be triggered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within ~ns</a:t>
                </a:r>
                <a:endParaRPr lang="de-DE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345463" y="1711916"/>
            <a:ext cx="4133216" cy="3878400"/>
            <a:chOff x="345463" y="1711916"/>
            <a:chExt cx="4133216" cy="3878400"/>
          </a:xfrm>
        </p:grpSpPr>
        <p:sp>
          <p:nvSpPr>
            <p:cNvPr id="52" name="Rectangle 51"/>
            <p:cNvSpPr/>
            <p:nvPr/>
          </p:nvSpPr>
          <p:spPr>
            <a:xfrm>
              <a:off x="835783" y="1711916"/>
              <a:ext cx="32624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Material: Ni-Mn-Ga 500 nm film</a:t>
              </a:r>
              <a:endParaRPr lang="de-DE" baseline="30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345463" y="2284703"/>
              <a:ext cx="4133216" cy="3305613"/>
              <a:chOff x="265000" y="2304167"/>
              <a:chExt cx="4133216" cy="3305613"/>
            </a:xfrm>
          </p:grpSpPr>
          <p:pic>
            <p:nvPicPr>
              <p:cNvPr id="36" name="Grafik 29">
                <a:extLst>
                  <a:ext uri="{FF2B5EF4-FFF2-40B4-BE49-F238E27FC236}">
                    <a16:creationId xmlns:a16="http://schemas.microsoft.com/office/drawing/2014/main" id="{5426D8F0-4A38-4887-8B85-71BB6A45CA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79" t="50596" r="32889" b="25106"/>
              <a:stretch/>
            </p:blipFill>
            <p:spPr bwMode="auto">
              <a:xfrm>
                <a:off x="994144" y="2482158"/>
                <a:ext cx="728083" cy="74083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74856" y="2304167"/>
                <a:ext cx="4023360" cy="3305613"/>
                <a:chOff x="374856" y="2704795"/>
                <a:chExt cx="4023360" cy="3305613"/>
              </a:xfrm>
            </p:grpSpPr>
            <p:pic>
              <p:nvPicPr>
                <p:cNvPr id="75" name="Grafik 8">
                  <a:extLst>
                    <a:ext uri="{FF2B5EF4-FFF2-40B4-BE49-F238E27FC236}">
                      <a16:creationId xmlns:a16="http://schemas.microsoft.com/office/drawing/2014/main" id="{DF7A33FA-E0F4-42F7-B2B4-226DA9D97C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856" y="2704795"/>
                  <a:ext cx="4023360" cy="2587296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811" y="5514805"/>
                  <a:ext cx="548640" cy="495603"/>
                </a:xfrm>
                <a:prstGeom prst="rect">
                  <a:avLst/>
                </a:prstGeom>
              </p:spPr>
            </p:pic>
            <p:sp>
              <p:nvSpPr>
                <p:cNvPr id="86" name="TextBox 85"/>
                <p:cNvSpPr txBox="1"/>
                <p:nvPr/>
              </p:nvSpPr>
              <p:spPr>
                <a:xfrm>
                  <a:off x="2071771" y="5328711"/>
                  <a:ext cx="65434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i="1"/>
                    <a:t>t</a:t>
                  </a:r>
                  <a:r>
                    <a:rPr lang="en-US" sz="1600"/>
                    <a:t> (ns)</a:t>
                  </a:r>
                  <a:endParaRPr lang="de-DE" sz="1600"/>
                </a:p>
              </p:txBody>
            </p:sp>
            <p:cxnSp>
              <p:nvCxnSpPr>
                <p:cNvPr id="88" name="Straight Arrow Connector 87"/>
                <p:cNvCxnSpPr/>
                <p:nvPr/>
              </p:nvCxnSpPr>
              <p:spPr>
                <a:xfrm flipV="1">
                  <a:off x="986627" y="5292091"/>
                  <a:ext cx="660354" cy="435197"/>
                </a:xfrm>
                <a:prstGeom prst="straightConnector1">
                  <a:avLst/>
                </a:prstGeom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1335101" y="5671551"/>
                  <a:ext cx="92365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1600" i="1"/>
                    <a:t>t</a:t>
                  </a:r>
                  <a:r>
                    <a:rPr lang="en-US" sz="1600"/>
                    <a:t>  = 7 ns</a:t>
                  </a:r>
                  <a:endParaRPr lang="de-DE" sz="1600"/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1660073" y="2898208"/>
                  <a:ext cx="7620" cy="2743200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1773609" y="2886595"/>
                  <a:ext cx="7620" cy="2743200"/>
                </a:xfrm>
                <a:prstGeom prst="line">
                  <a:avLst/>
                </a:prstGeom>
                <a:ln w="952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TextBox 79"/>
              <p:cNvSpPr txBox="1"/>
              <p:nvPr/>
            </p:nvSpPr>
            <p:spPr>
              <a:xfrm>
                <a:off x="1139871" y="3022941"/>
                <a:ext cx="3978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/>
                  <a:t>M</a:t>
                </a:r>
                <a:endParaRPr lang="de-DE" sz="200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817883" y="4194166"/>
                <a:ext cx="35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/>
                  <a:t>A</a:t>
                </a:r>
                <a:endParaRPr lang="de-DE" sz="200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366330" y="2485967"/>
                <a:ext cx="3978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/>
                  <a:t>M</a:t>
                </a:r>
                <a:endParaRPr lang="de-DE" sz="2000"/>
              </a:p>
            </p:txBody>
          </p:sp>
          <p:sp>
            <p:nvSpPr>
              <p:cNvPr id="35" name="Rechteck 13">
                <a:extLst>
                  <a:ext uri="{FF2B5EF4-FFF2-40B4-BE49-F238E27FC236}">
                    <a16:creationId xmlns:a16="http://schemas.microsoft.com/office/drawing/2014/main" id="{BFF68451-A618-4850-86CF-8F0A58F74A56}"/>
                  </a:ext>
                </a:extLst>
              </p:cNvPr>
              <p:cNvSpPr/>
              <p:nvPr/>
            </p:nvSpPr>
            <p:spPr>
              <a:xfrm>
                <a:off x="265000" y="2316956"/>
                <a:ext cx="219713" cy="9950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500">
                  <a:solidFill>
                    <a:schemeClr val="bg1"/>
                  </a:solidFill>
                </a:endParaRPr>
              </a:p>
            </p:txBody>
          </p:sp>
          <p:pic>
            <p:nvPicPr>
              <p:cNvPr id="45" name="Grafik 36">
                <a:extLst>
                  <a:ext uri="{FF2B5EF4-FFF2-40B4-BE49-F238E27FC236}">
                    <a16:creationId xmlns:a16="http://schemas.microsoft.com/office/drawing/2014/main" id="{2FBA87C7-8543-4E3D-B2E9-1DE166509D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62" t="54724" r="60528" b="30602"/>
              <a:stretch/>
            </p:blipFill>
            <p:spPr bwMode="auto">
              <a:xfrm>
                <a:off x="1953196" y="3436391"/>
                <a:ext cx="98181" cy="7841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36377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7300" y="966452"/>
            <a:ext cx="5807300" cy="497096"/>
          </a:xfrm>
        </p:spPr>
        <p:txBody>
          <a:bodyPr>
            <a:noAutofit/>
          </a:bodyPr>
          <a:lstStyle/>
          <a:p>
            <a:pPr marL="342900" lvl="2" indent="-342900">
              <a:buFont typeface="Wingdings" panose="05000000000000000000" pitchFamily="2" charset="2"/>
              <a:buChar char="Ø"/>
            </a:pPr>
            <a:r>
              <a:rPr 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high magnetic field ‘cooling’</a:t>
            </a:r>
            <a:r>
              <a:rPr lang="en-US" sz="2400" b="1" kern="0" baseline="30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lang="de-DE" sz="2400" b="1" kern="0" baseline="300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374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4"/>
          <p:cNvSpPr txBox="1">
            <a:spLocks/>
          </p:cNvSpPr>
          <p:nvPr/>
        </p:nvSpPr>
        <p:spPr>
          <a:xfrm>
            <a:off x="517300" y="294125"/>
            <a:ext cx="5604894" cy="4273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altLang="zh-CN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probe the transformations?</a:t>
            </a:r>
          </a:p>
        </p:txBody>
      </p:sp>
      <p:sp>
        <p:nvSpPr>
          <p:cNvPr id="3" name="Rectangle 2"/>
          <p:cNvSpPr/>
          <p:nvPr/>
        </p:nvSpPr>
        <p:spPr>
          <a:xfrm>
            <a:off x="638397" y="63277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de-DE" sz="1200">
                <a:latin typeface="Times New Roman" panose="02020603050405020304" pitchFamily="18" charset="0"/>
                <a:cs typeface="Times New Roman" panose="02020603050405020304" pitchFamily="18" charset="0"/>
              </a:rPr>
              <a:t>Gottschall T. et. al.</a:t>
            </a:r>
            <a:r>
              <a:rPr lang="en-GB" sz="1200">
                <a:latin typeface="Times New Roman" panose="02020603050405020304" pitchFamily="18" charset="0"/>
                <a:cs typeface="Times New Roman" panose="02020603050405020304" pitchFamily="18" charset="0"/>
              </a:rPr>
              <a:t> Phys Rev Appl. 2016;5:024013.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93745" y="1677733"/>
            <a:ext cx="4114800" cy="3899362"/>
            <a:chOff x="393745" y="1677733"/>
            <a:chExt cx="4114800" cy="38993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" t="48740"/>
            <a:stretch/>
          </p:blipFill>
          <p:spPr>
            <a:xfrm>
              <a:off x="393745" y="2095486"/>
              <a:ext cx="4114800" cy="262109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21557" y="1677733"/>
              <a:ext cx="28584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Material: Ni-Mn-In-Co bulk </a:t>
              </a:r>
              <a:endParaRPr lang="de-D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68156" y="4930764"/>
              <a:ext cx="216597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Pulsed field: 10 T</a:t>
              </a:r>
            </a:p>
            <a:p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Field duration: 10 ms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7C508C3-1CDE-B011-A072-FD91E3939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557" y="4589012"/>
              <a:ext cx="0" cy="34175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Quellbild anzeigen">
              <a:extLst>
                <a:ext uri="{FF2B5EF4-FFF2-40B4-BE49-F238E27FC236}">
                  <a16:creationId xmlns:a16="http://schemas.microsoft.com/office/drawing/2014/main" id="{AAD5CDE9-72F7-4899-8ECF-58F08E0CA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51671" y="5024213"/>
              <a:ext cx="498582" cy="45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650724-1F1C-3759-5884-125CC1313CAF}"/>
              </a:ext>
            </a:extLst>
          </p:cNvPr>
          <p:cNvGrpSpPr>
            <a:grpSpLocks noChangeAspect="1"/>
          </p:cNvGrpSpPr>
          <p:nvPr/>
        </p:nvGrpSpPr>
        <p:grpSpPr>
          <a:xfrm>
            <a:off x="4635457" y="2365813"/>
            <a:ext cx="4508543" cy="2687761"/>
            <a:chOff x="4635457" y="2365813"/>
            <a:chExt cx="5030941" cy="2687761"/>
          </a:xfrm>
        </p:grpSpPr>
        <p:sp>
          <p:nvSpPr>
            <p:cNvPr id="18" name="TextBox 17"/>
            <p:cNvSpPr txBox="1"/>
            <p:nvPr/>
          </p:nvSpPr>
          <p:spPr>
            <a:xfrm>
              <a:off x="4635457" y="2365813"/>
              <a:ext cx="3838622" cy="458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pulsed magnetic field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35457" y="3154360"/>
              <a:ext cx="46278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by direct adiabatic temperature change during the transformation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35458" y="4407243"/>
              <a:ext cx="5030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Transformation from M → A is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Coupling crystal lattice and magnetic spins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92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386311" y="160982"/>
            <a:ext cx="6188597" cy="346823"/>
          </a:xfrm>
        </p:spPr>
        <p:txBody>
          <a:bodyPr>
            <a:normAutofit fontScale="90000"/>
          </a:bodyPr>
          <a:lstStyle/>
          <a:p>
            <a:pPr lvl="2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Why Ni-Mn-Ga based ferromagnetic film ?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t>8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86311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010E0976-E7DB-4547-92AA-987EBB55C2D7}"/>
              </a:ext>
            </a:extLst>
          </p:cNvPr>
          <p:cNvSpPr txBox="1"/>
          <p:nvPr/>
        </p:nvSpPr>
        <p:spPr>
          <a:xfrm>
            <a:off x="458473" y="6294277"/>
            <a:ext cx="46670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1200">
                <a:latin typeface="Times New Roman" panose="02020603050405020304" pitchFamily="18" charset="0"/>
                <a:cs typeface="Times New Roman" panose="02020603050405020304" pitchFamily="18" charset="0"/>
              </a:rPr>
              <a:t>[1] S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Schwabe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S. </a:t>
            </a:r>
            <a:r>
              <a:rPr lang="en-US" sz="1200" err="1">
                <a:latin typeface="Times New Roman" panose="02020603050405020304" pitchFamily="18" charset="0"/>
                <a:cs typeface="Times New Roman" panose="02020603050405020304" pitchFamily="18" charset="0"/>
              </a:rPr>
              <a:t>Fähler</a:t>
            </a: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* et al. </a:t>
            </a:r>
            <a:r>
              <a:rPr lang="nl-NL" sz="1200">
                <a:latin typeface="Times New Roman" panose="02020603050405020304" pitchFamily="18" charset="0"/>
                <a:cs typeface="Times New Roman" panose="02020603050405020304" pitchFamily="18" charset="0"/>
              </a:rPr>
              <a:t>Adv. Funct. Mater. 2021, 31, 2005715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745" y="6578227"/>
            <a:ext cx="1490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TB: Twin boundaries</a:t>
            </a:r>
            <a:endParaRPr lang="de-DE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itel 1"/>
          <p:cNvSpPr txBox="1">
            <a:spLocks/>
          </p:cNvSpPr>
          <p:nvPr/>
        </p:nvSpPr>
        <p:spPr>
          <a:xfrm>
            <a:off x="386311" y="5728860"/>
            <a:ext cx="7098413" cy="3602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sz="20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Question: 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these </a:t>
            </a:r>
            <a:r>
              <a:rPr lang="en-US" sz="2000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obeyed or disturbed </a:t>
            </a:r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in shorter time?</a:t>
            </a:r>
            <a:endParaRPr lang="de-DE" sz="2000" i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-33406" y="586716"/>
            <a:ext cx="8909853" cy="4338494"/>
            <a:chOff x="-47606" y="1012186"/>
            <a:chExt cx="8909853" cy="4338494"/>
          </a:xfrm>
        </p:grpSpPr>
        <p:sp>
          <p:nvSpPr>
            <p:cNvPr id="21" name="Titel 14"/>
            <p:cNvSpPr txBox="1">
              <a:spLocks/>
            </p:cNvSpPr>
            <p:nvPr/>
          </p:nvSpPr>
          <p:spPr>
            <a:xfrm>
              <a:off x="-47606" y="1012186"/>
              <a:ext cx="5679238" cy="378003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365760" lvl="2">
                <a:lnSpc>
                  <a:spcPct val="150000"/>
                </a:lnSpc>
              </a:pPr>
              <a:r>
                <a:rPr lang="en-US" altLang="zh-CN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Martensitic microstructure after a </a:t>
              </a:r>
              <a:r>
                <a:rPr lang="en-US" altLang="zh-CN" b="1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slower</a:t>
              </a:r>
              <a:r>
                <a:rPr lang="en-US" altLang="zh-CN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oven cooling</a:t>
              </a:r>
              <a:r>
                <a:rPr lang="en-US" altLang="zh-CN" kern="0" baseline="2400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altLang="zh-CN" ker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0" lvl="2"/>
              <a:endParaRPr lang="en-US" ker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Textfeld 13"/>
            <p:cNvSpPr txBox="1"/>
            <p:nvPr/>
          </p:nvSpPr>
          <p:spPr>
            <a:xfrm>
              <a:off x="2880625" y="1499471"/>
              <a:ext cx="5943600" cy="369332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prstClr val="white"/>
                  </a:solidFill>
                  <a:latin typeface="Calibri" panose="020F0502020204030204"/>
                </a:rPr>
                <a:t>Microstructural level</a:t>
              </a:r>
            </a:p>
          </p:txBody>
        </p:sp>
        <p:pic>
          <p:nvPicPr>
            <p:cNvPr id="197" name="Grafi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47" y="1933553"/>
              <a:ext cx="8686800" cy="3417127"/>
            </a:xfrm>
            <a:prstGeom prst="rect">
              <a:avLst/>
            </a:prstGeom>
          </p:spPr>
        </p:pic>
        <p:sp>
          <p:nvSpPr>
            <p:cNvPr id="198" name="Textfeld 178"/>
            <p:cNvSpPr txBox="1"/>
            <p:nvPr/>
          </p:nvSpPr>
          <p:spPr>
            <a:xfrm>
              <a:off x="288551" y="1499471"/>
              <a:ext cx="2592074" cy="369332"/>
            </a:xfrm>
            <a:prstGeom prst="rect">
              <a:avLst/>
            </a:prstGeom>
            <a:solidFill>
              <a:srgbClr val="70AD47">
                <a:lumMod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rPr>
                <a:t>Lattice level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0BC9CA6-C105-58BB-2570-EC88E6F94AB2}"/>
              </a:ext>
            </a:extLst>
          </p:cNvPr>
          <p:cNvSpPr txBox="1">
            <a:spLocks/>
          </p:cNvSpPr>
          <p:nvPr/>
        </p:nvSpPr>
        <p:spPr>
          <a:xfrm>
            <a:off x="386310" y="5144802"/>
            <a:ext cx="6384603" cy="3602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US" sz="20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Multi-stages: able to realize multi-length scale observation </a:t>
            </a:r>
            <a:endParaRPr lang="de-DE" sz="2000" i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7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7991" y="329925"/>
            <a:ext cx="4462123" cy="447316"/>
          </a:xfrm>
        </p:spPr>
        <p:txBody>
          <a:bodyPr>
            <a:noAutofit/>
          </a:bodyPr>
          <a:lstStyle/>
          <a:p>
            <a:pPr lvl="2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PhD dissertation outline</a:t>
            </a:r>
            <a:endParaRPr lang="de-DE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3745" y="6229814"/>
            <a:ext cx="84124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el 1"/>
          <p:cNvSpPr txBox="1">
            <a:spLocks/>
          </p:cNvSpPr>
          <p:nvPr/>
        </p:nvSpPr>
        <p:spPr>
          <a:xfrm>
            <a:off x="497992" y="1136277"/>
            <a:ext cx="8308234" cy="1952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>
              <a:lnSpc>
                <a:spcPct val="150000"/>
              </a:lnSpc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Ex-situ structural study</a:t>
            </a:r>
          </a:p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flash lamp annealing (FLA)  </a:t>
            </a:r>
            <a:r>
              <a:rPr lang="en-US" sz="2000" b="1" i="1" kern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 planning</a:t>
            </a:r>
          </a:p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pulsed high magnetic fields   </a:t>
            </a:r>
            <a:r>
              <a:rPr lang="en-US" sz="20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on-going</a:t>
            </a:r>
          </a:p>
          <a:p>
            <a:pPr marL="0" lvl="2"/>
            <a:endParaRPr lang="en-US" sz="24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97991" y="3131574"/>
            <a:ext cx="8379309" cy="28909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>
              <a:lnSpc>
                <a:spcPct val="150000"/>
              </a:lnSpc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In-situ study</a:t>
            </a:r>
          </a:p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delta </a:t>
            </a:r>
            <a:r>
              <a:rPr lang="en-US" sz="2400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 during pulsed high magnetic fields</a:t>
            </a:r>
          </a:p>
          <a:p>
            <a:pPr marL="0" lvl="2">
              <a:lnSpc>
                <a:spcPct val="150000"/>
              </a:lnSpc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Film patterning and thermocouple designing</a:t>
            </a:r>
          </a:p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laser heating   </a:t>
            </a:r>
            <a:r>
              <a:rPr lang="en-US" sz="20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DESY 23.04-26.04.2023</a:t>
            </a:r>
            <a:endParaRPr lang="en-US" sz="20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2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Joule heating   </a:t>
            </a:r>
            <a:r>
              <a:rPr lang="en-US" sz="20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Set-up construction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3745" y="1078751"/>
            <a:ext cx="8412480" cy="186600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5" grpId="0" animBg="1"/>
    </p:bldLst>
  </p:timing>
</p:sld>
</file>

<file path=ppt/theme/theme1.xml><?xml version="1.0" encoding="utf-8"?>
<a:theme xmlns:a="http://schemas.openxmlformats.org/drawingml/2006/main" name="HZDR_Office_Design">
  <a:themeElements>
    <a:clrScheme name="HZDR_Farben">
      <a:dk1>
        <a:sysClr val="windowText" lastClr="000000"/>
      </a:dk1>
      <a:lt1>
        <a:sysClr val="window" lastClr="FFFFFF"/>
      </a:lt1>
      <a:dk2>
        <a:srgbClr val="005AA0"/>
      </a:dk2>
      <a:lt2>
        <a:srgbClr val="C6C6C6"/>
      </a:lt2>
      <a:accent1>
        <a:srgbClr val="005AA0"/>
      </a:accent1>
      <a:accent2>
        <a:srgbClr val="7EABCB"/>
      </a:accent2>
      <a:accent3>
        <a:srgbClr val="F0781E"/>
      </a:accent3>
      <a:accent4>
        <a:srgbClr val="F5B891"/>
      </a:accent4>
      <a:accent5>
        <a:srgbClr val="7F7F7F"/>
      </a:accent5>
      <a:accent6>
        <a:srgbClr val="C6C6C6"/>
      </a:accent6>
      <a:hlink>
        <a:srgbClr val="E6007E"/>
      </a:hlink>
      <a:folHlink>
        <a:srgbClr val="F0781E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4_3_ENGLISH.pptx" id="{3A3363EB-F376-498F-A1ED-27B9F0AA79DA}" vid="{B71D6A29-62D3-4870-8C8F-EFA14DA828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HZDR_ppt_template_4_3_ENGLISH</Template>
  <TotalTime>0</TotalTime>
  <Words>2023</Words>
  <Application>Microsoft Office PowerPoint</Application>
  <PresentationFormat>On-screen Show (4:3)</PresentationFormat>
  <Paragraphs>416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Times New Roman</vt:lpstr>
      <vt:lpstr>Wingdings</vt:lpstr>
      <vt:lpstr>HZDR_Office_Design</vt:lpstr>
      <vt:lpstr>Graph</vt:lpstr>
      <vt:lpstr>PowerPoint Presentation</vt:lpstr>
      <vt:lpstr>Martensitic transformation in ferromagnetic materials</vt:lpstr>
      <vt:lpstr>Motivation: why study time-dependency martensitic transformation?</vt:lpstr>
      <vt:lpstr>PowerPoint Presentation</vt:lpstr>
      <vt:lpstr>Joule heating [1,2,3]</vt:lpstr>
      <vt:lpstr>Pulse laser heating [1]</vt:lpstr>
      <vt:lpstr>Pulsed high magnetic field ‘cooling’[1]</vt:lpstr>
      <vt:lpstr>Why Ni-Mn-Ga based ferromagnetic film ?</vt:lpstr>
      <vt:lpstr>PhD dissertation outline</vt:lpstr>
      <vt:lpstr>PowerPoint Presentation</vt:lpstr>
      <vt:lpstr>PowerPoint Presentation</vt:lpstr>
      <vt:lpstr>Experiments: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Time-line</vt:lpstr>
      <vt:lpstr>PowerPoint Presentation</vt:lpstr>
      <vt:lpstr>PowerPoint Presentation</vt:lpstr>
      <vt:lpstr>Pulse laser heating [1]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Martensitic Transformation</dc:title>
  <dc:creator>Yuru Ge</dc:creator>
  <cp:lastModifiedBy>Yuru Ge</cp:lastModifiedBy>
  <cp:revision>1671</cp:revision>
  <cp:lastPrinted>2023-02-23T07:49:01Z</cp:lastPrinted>
  <dcterms:created xsi:type="dcterms:W3CDTF">2022-07-18T09:39:47Z</dcterms:created>
  <dcterms:modified xsi:type="dcterms:W3CDTF">2023-02-28T21:29:51Z</dcterms:modified>
</cp:coreProperties>
</file>