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4" r:id="rId3"/>
    <p:sldId id="295" r:id="rId4"/>
    <p:sldId id="296" r:id="rId5"/>
    <p:sldId id="298" r:id="rId6"/>
    <p:sldId id="299" r:id="rId7"/>
    <p:sldId id="300" r:id="rId8"/>
    <p:sldId id="301" r:id="rId9"/>
    <p:sldId id="302" r:id="rId10"/>
    <p:sldId id="303" r:id="rId11"/>
    <p:sldId id="311" r:id="rId12"/>
    <p:sldId id="304" r:id="rId13"/>
    <p:sldId id="305" r:id="rId14"/>
    <p:sldId id="310" r:id="rId15"/>
    <p:sldId id="312" r:id="rId16"/>
    <p:sldId id="306" r:id="rId17"/>
    <p:sldId id="307" r:id="rId18"/>
    <p:sldId id="308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5" autoAdjust="0"/>
    <p:restoredTop sz="94660"/>
  </p:normalViewPr>
  <p:slideViewPr>
    <p:cSldViewPr snapToGrid="0">
      <p:cViewPr varScale="1">
        <p:scale>
          <a:sx n="82" d="100"/>
          <a:sy n="82" d="100"/>
        </p:scale>
        <p:origin x="39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8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338623084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DE2526"/>
              </a:gs>
              <a:gs pos="100000">
                <a:srgbClr val="CD171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4573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3">
            <a:extLst>
              <a:ext uri="{FF2B5EF4-FFF2-40B4-BE49-F238E27FC236}">
                <a16:creationId xmlns:a16="http://schemas.microsoft.com/office/drawing/2014/main" id="{8D22BFAA-62C6-4AF7-A140-D9E9750A54AC}"/>
              </a:ext>
            </a:extLst>
          </p:cNvPr>
          <p:cNvSpPr/>
          <p:nvPr userDrawn="1"/>
        </p:nvSpPr>
        <p:spPr>
          <a:xfrm>
            <a:off x="3151994" y="2563831"/>
            <a:ext cx="9050720" cy="4317954"/>
          </a:xfrm>
          <a:custGeom>
            <a:avLst/>
            <a:gdLst>
              <a:gd name="connsiteX0" fmla="*/ 0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0 w 5904411"/>
              <a:gd name="connsiteY4" fmla="*/ 0 h 3967747"/>
              <a:gd name="connsiteX0" fmla="*/ 3590925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3590925 w 5904411"/>
              <a:gd name="connsiteY4" fmla="*/ 0 h 3967747"/>
              <a:gd name="connsiteX0" fmla="*/ 3857625 w 6171111"/>
              <a:gd name="connsiteY0" fmla="*/ 0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857625 w 6171111"/>
              <a:gd name="connsiteY4" fmla="*/ 0 h 3967747"/>
              <a:gd name="connsiteX0" fmla="*/ 3952875 w 6171111"/>
              <a:gd name="connsiteY0" fmla="*/ 9525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52875 w 6171111"/>
              <a:gd name="connsiteY4" fmla="*/ 9525 h 3967747"/>
              <a:gd name="connsiteX0" fmla="*/ 3925061 w 6171111"/>
              <a:gd name="connsiteY0" fmla="*/ 0 h 3972129"/>
              <a:gd name="connsiteX1" fmla="*/ 6171111 w 6171111"/>
              <a:gd name="connsiteY1" fmla="*/ 4382 h 3972129"/>
              <a:gd name="connsiteX2" fmla="*/ 6171111 w 6171111"/>
              <a:gd name="connsiteY2" fmla="*/ 3972129 h 3972129"/>
              <a:gd name="connsiteX3" fmla="*/ 0 w 6171111"/>
              <a:gd name="connsiteY3" fmla="*/ 3962604 h 3972129"/>
              <a:gd name="connsiteX4" fmla="*/ 3925061 w 6171111"/>
              <a:gd name="connsiteY4" fmla="*/ 0 h 3972129"/>
              <a:gd name="connsiteX0" fmla="*/ 3925061 w 6171111"/>
              <a:gd name="connsiteY0" fmla="*/ 381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25061 w 6171111"/>
              <a:gd name="connsiteY4" fmla="*/ 381 h 3967747"/>
              <a:gd name="connsiteX0" fmla="*/ 3961821 w 6207871"/>
              <a:gd name="connsiteY0" fmla="*/ 381 h 3981196"/>
              <a:gd name="connsiteX1" fmla="*/ 6207871 w 6207871"/>
              <a:gd name="connsiteY1" fmla="*/ 0 h 3981196"/>
              <a:gd name="connsiteX2" fmla="*/ 6207871 w 6207871"/>
              <a:gd name="connsiteY2" fmla="*/ 3967747 h 3981196"/>
              <a:gd name="connsiteX3" fmla="*/ 0 w 6207871"/>
              <a:gd name="connsiteY3" fmla="*/ 3981196 h 3981196"/>
              <a:gd name="connsiteX4" fmla="*/ 3961821 w 6207871"/>
              <a:gd name="connsiteY4" fmla="*/ 381 h 3981196"/>
              <a:gd name="connsiteX0" fmla="*/ 3984796 w 6230846"/>
              <a:gd name="connsiteY0" fmla="*/ 381 h 3981196"/>
              <a:gd name="connsiteX1" fmla="*/ 6230846 w 6230846"/>
              <a:gd name="connsiteY1" fmla="*/ 0 h 3981196"/>
              <a:gd name="connsiteX2" fmla="*/ 6230846 w 6230846"/>
              <a:gd name="connsiteY2" fmla="*/ 3967747 h 3981196"/>
              <a:gd name="connsiteX3" fmla="*/ 0 w 6230846"/>
              <a:gd name="connsiteY3" fmla="*/ 3981196 h 3981196"/>
              <a:gd name="connsiteX4" fmla="*/ 3984796 w 6230846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6230846 w 8344852"/>
              <a:gd name="connsiteY2" fmla="*/ 3967747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8344852 w 8344852"/>
              <a:gd name="connsiteY2" fmla="*/ 3967748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4852" h="3981196">
                <a:moveTo>
                  <a:pt x="3984796" y="381"/>
                </a:moveTo>
                <a:lnTo>
                  <a:pt x="8344852" y="0"/>
                </a:lnTo>
                <a:lnTo>
                  <a:pt x="8344852" y="3967748"/>
                </a:lnTo>
                <a:lnTo>
                  <a:pt x="0" y="3981196"/>
                </a:lnTo>
                <a:lnTo>
                  <a:pt x="3984796" y="381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 dirty="0"/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9FD71789-74E3-45C9-B1BA-98AEA75CF44C}"/>
              </a:ext>
            </a:extLst>
          </p:cNvPr>
          <p:cNvSpPr/>
          <p:nvPr userDrawn="1"/>
        </p:nvSpPr>
        <p:spPr>
          <a:xfrm>
            <a:off x="-1" y="3692352"/>
            <a:ext cx="9555747" cy="3185710"/>
          </a:xfrm>
          <a:custGeom>
            <a:avLst/>
            <a:gdLst>
              <a:gd name="connsiteX0" fmla="*/ 0 w 8810492"/>
              <a:gd name="connsiteY0" fmla="*/ 0 h 2937256"/>
              <a:gd name="connsiteX1" fmla="*/ 8810492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  <a:gd name="connsiteX0" fmla="*/ 0 w 8810492"/>
              <a:gd name="connsiteY0" fmla="*/ 0 h 2937256"/>
              <a:gd name="connsiteX1" fmla="*/ 5858286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492" h="2937256">
                <a:moveTo>
                  <a:pt x="0" y="0"/>
                </a:moveTo>
                <a:lnTo>
                  <a:pt x="5858286" y="0"/>
                </a:lnTo>
                <a:lnTo>
                  <a:pt x="8810492" y="2937256"/>
                </a:lnTo>
                <a:lnTo>
                  <a:pt x="0" y="29372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0" name="Rechteck 8">
            <a:extLst>
              <a:ext uri="{FF2B5EF4-FFF2-40B4-BE49-F238E27FC236}">
                <a16:creationId xmlns:a16="http://schemas.microsoft.com/office/drawing/2014/main" id="{E0A106CA-E2A4-4455-BD1E-8B7BA6CDC669}"/>
              </a:ext>
            </a:extLst>
          </p:cNvPr>
          <p:cNvSpPr/>
          <p:nvPr userDrawn="1"/>
        </p:nvSpPr>
        <p:spPr>
          <a:xfrm>
            <a:off x="-709" y="2302249"/>
            <a:ext cx="6020777" cy="4581946"/>
          </a:xfrm>
          <a:custGeom>
            <a:avLst/>
            <a:gdLst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5307874 h 5307874"/>
              <a:gd name="connsiteX3" fmla="*/ 0 w 3587931"/>
              <a:gd name="connsiteY3" fmla="*/ 5307874 h 5307874"/>
              <a:gd name="connsiteX4" fmla="*/ 0 w 3587931"/>
              <a:gd name="connsiteY4" fmla="*/ 0 h 5307874"/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587931"/>
              <a:gd name="connsiteY0" fmla="*/ 0 h 5307874"/>
              <a:gd name="connsiteX1" fmla="*/ 1463039 w 3587931"/>
              <a:gd name="connsiteY1" fmla="*/ 1445623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587931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578520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593268"/>
              <a:gd name="connsiteY0" fmla="*/ 0 h 5307874"/>
              <a:gd name="connsiteX1" fmla="*/ 1463039 w 3593268"/>
              <a:gd name="connsiteY1" fmla="*/ 1445623 h 5307874"/>
              <a:gd name="connsiteX2" fmla="*/ 3578520 w 3593268"/>
              <a:gd name="connsiteY2" fmla="*/ 3614057 h 5307874"/>
              <a:gd name="connsiteX3" fmla="*/ 3593268 w 3593268"/>
              <a:gd name="connsiteY3" fmla="*/ 5307874 h 5307874"/>
              <a:gd name="connsiteX4" fmla="*/ 0 w 3593268"/>
              <a:gd name="connsiteY4" fmla="*/ 5307874 h 5307874"/>
              <a:gd name="connsiteX5" fmla="*/ 0 w 3593268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63771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1146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8520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99785"/>
              <a:gd name="connsiteY0" fmla="*/ 0 h 3872478"/>
              <a:gd name="connsiteX1" fmla="*/ 1484304 w 3599785"/>
              <a:gd name="connsiteY1" fmla="*/ 10227 h 3872478"/>
              <a:gd name="connsiteX2" fmla="*/ 3599785 w 3599785"/>
              <a:gd name="connsiteY2" fmla="*/ 2178661 h 3872478"/>
              <a:gd name="connsiteX3" fmla="*/ 3599785 w 3599785"/>
              <a:gd name="connsiteY3" fmla="*/ 3872478 h 3872478"/>
              <a:gd name="connsiteX4" fmla="*/ 21265 w 3599785"/>
              <a:gd name="connsiteY4" fmla="*/ 3872478 h 3872478"/>
              <a:gd name="connsiteX5" fmla="*/ 0 w 3599785"/>
              <a:gd name="connsiteY5" fmla="*/ 0 h 3872478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21265 w 3599785"/>
              <a:gd name="connsiteY4" fmla="*/ 3872478 h 4223352"/>
              <a:gd name="connsiteX5" fmla="*/ 0 w 3599785"/>
              <a:gd name="connsiteY5" fmla="*/ 0 h 4223352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0 w 3599785"/>
              <a:gd name="connsiteY4" fmla="*/ 4212720 h 4223352"/>
              <a:gd name="connsiteX5" fmla="*/ 0 w 3599785"/>
              <a:gd name="connsiteY5" fmla="*/ 0 h 4223352"/>
              <a:gd name="connsiteX0" fmla="*/ 0 w 3599785"/>
              <a:gd name="connsiteY0" fmla="*/ 7190 h 4230542"/>
              <a:gd name="connsiteX1" fmla="*/ 1484304 w 3599785"/>
              <a:gd name="connsiteY1" fmla="*/ 0 h 4230542"/>
              <a:gd name="connsiteX2" fmla="*/ 3599785 w 3599785"/>
              <a:gd name="connsiteY2" fmla="*/ 2185851 h 4230542"/>
              <a:gd name="connsiteX3" fmla="*/ 3589153 w 3599785"/>
              <a:gd name="connsiteY3" fmla="*/ 4230542 h 4230542"/>
              <a:gd name="connsiteX4" fmla="*/ 0 w 3599785"/>
              <a:gd name="connsiteY4" fmla="*/ 4219910 h 4230542"/>
              <a:gd name="connsiteX5" fmla="*/ 0 w 3599785"/>
              <a:gd name="connsiteY5" fmla="*/ 7190 h 4230542"/>
              <a:gd name="connsiteX0" fmla="*/ 0 w 3607160"/>
              <a:gd name="connsiteY0" fmla="*/ 14564 h 4230542"/>
              <a:gd name="connsiteX1" fmla="*/ 1491679 w 3607160"/>
              <a:gd name="connsiteY1" fmla="*/ 0 h 4230542"/>
              <a:gd name="connsiteX2" fmla="*/ 3607160 w 3607160"/>
              <a:gd name="connsiteY2" fmla="*/ 2185851 h 4230542"/>
              <a:gd name="connsiteX3" fmla="*/ 3596528 w 3607160"/>
              <a:gd name="connsiteY3" fmla="*/ 4230542 h 4230542"/>
              <a:gd name="connsiteX4" fmla="*/ 7375 w 3607160"/>
              <a:gd name="connsiteY4" fmla="*/ 4219910 h 4230542"/>
              <a:gd name="connsiteX5" fmla="*/ 0 w 3607160"/>
              <a:gd name="connsiteY5" fmla="*/ 14564 h 4230542"/>
              <a:gd name="connsiteX0" fmla="*/ 709 w 3600495"/>
              <a:gd name="connsiteY0" fmla="*/ 0 h 4407707"/>
              <a:gd name="connsiteX1" fmla="*/ 1485014 w 3600495"/>
              <a:gd name="connsiteY1" fmla="*/ 177165 h 4407707"/>
              <a:gd name="connsiteX2" fmla="*/ 3600495 w 3600495"/>
              <a:gd name="connsiteY2" fmla="*/ 2363016 h 4407707"/>
              <a:gd name="connsiteX3" fmla="*/ 3589863 w 3600495"/>
              <a:gd name="connsiteY3" fmla="*/ 4407707 h 4407707"/>
              <a:gd name="connsiteX4" fmla="*/ 710 w 3600495"/>
              <a:gd name="connsiteY4" fmla="*/ 4397075 h 4407707"/>
              <a:gd name="connsiteX5" fmla="*/ 709 w 3600495"/>
              <a:gd name="connsiteY5" fmla="*/ 0 h 4407707"/>
              <a:gd name="connsiteX0" fmla="*/ 709 w 3600495"/>
              <a:gd name="connsiteY0" fmla="*/ 0 h 4230727"/>
              <a:gd name="connsiteX1" fmla="*/ 1485014 w 3600495"/>
              <a:gd name="connsiteY1" fmla="*/ 185 h 4230727"/>
              <a:gd name="connsiteX2" fmla="*/ 3600495 w 3600495"/>
              <a:gd name="connsiteY2" fmla="*/ 2186036 h 4230727"/>
              <a:gd name="connsiteX3" fmla="*/ 3589863 w 3600495"/>
              <a:gd name="connsiteY3" fmla="*/ 4230727 h 4230727"/>
              <a:gd name="connsiteX4" fmla="*/ 710 w 3600495"/>
              <a:gd name="connsiteY4" fmla="*/ 4220095 h 4230727"/>
              <a:gd name="connsiteX5" fmla="*/ 709 w 3600495"/>
              <a:gd name="connsiteY5" fmla="*/ 0 h 4230727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3589863 w 5551215"/>
              <a:gd name="connsiteY3" fmla="*/ 4230727 h 4232550"/>
              <a:gd name="connsiteX4" fmla="*/ 710 w 5551215"/>
              <a:gd name="connsiteY4" fmla="*/ 4220095 h 4232550"/>
              <a:gd name="connsiteX5" fmla="*/ 709 w 5551215"/>
              <a:gd name="connsiteY5" fmla="*/ 0 h 4232550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710 w 5551215"/>
              <a:gd name="connsiteY3" fmla="*/ 4220095 h 4232550"/>
              <a:gd name="connsiteX4" fmla="*/ 709 w 5551215"/>
              <a:gd name="connsiteY4" fmla="*/ 0 h 4232550"/>
              <a:gd name="connsiteX0" fmla="*/ 709 w 5551215"/>
              <a:gd name="connsiteY0" fmla="*/ 0 h 4224599"/>
              <a:gd name="connsiteX1" fmla="*/ 1485014 w 5551215"/>
              <a:gd name="connsiteY1" fmla="*/ 185 h 4224599"/>
              <a:gd name="connsiteX2" fmla="*/ 5551215 w 5551215"/>
              <a:gd name="connsiteY2" fmla="*/ 4224599 h 4224599"/>
              <a:gd name="connsiteX3" fmla="*/ 710 w 5551215"/>
              <a:gd name="connsiteY3" fmla="*/ 4220095 h 4224599"/>
              <a:gd name="connsiteX4" fmla="*/ 709 w 5551215"/>
              <a:gd name="connsiteY4" fmla="*/ 0 h 42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215" h="4224599">
                <a:moveTo>
                  <a:pt x="709" y="0"/>
                </a:moveTo>
                <a:lnTo>
                  <a:pt x="1485014" y="185"/>
                </a:lnTo>
                <a:lnTo>
                  <a:pt x="5551215" y="4224599"/>
                </a:lnTo>
                <a:lnTo>
                  <a:pt x="710" y="4220095"/>
                </a:lnTo>
                <a:cubicBezTo>
                  <a:pt x="-1748" y="2818313"/>
                  <a:pt x="3167" y="1401782"/>
                  <a:pt x="709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21" name="Grafik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0292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425462-55A3-46D5-9B49-E09994EE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08599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5"/>
          </p:nvPr>
        </p:nvSpPr>
        <p:spPr>
          <a:xfrm>
            <a:off x="6267450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40419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5601561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3384549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7026604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4101152"/>
            <a:ext cx="12191999" cy="202818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10580687" cy="23984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1745109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4121151" cy="464502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8473226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874713" y="1481138"/>
            <a:ext cx="339883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4"/>
          </p:nvPr>
        </p:nvSpPr>
        <p:spPr>
          <a:xfrm>
            <a:off x="4457699" y="1481138"/>
            <a:ext cx="3416301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5"/>
          </p:nvPr>
        </p:nvSpPr>
        <p:spPr>
          <a:xfrm>
            <a:off x="8070850" y="1481138"/>
            <a:ext cx="3384550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1461922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5365750" y="1484313"/>
            <a:ext cx="6089650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2904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4" name="Grafik 3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3" name="Grafik 2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2285394244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chemeClr val="accent1"/>
                </a:solidFill>
              </a:rPr>
              <a:t>Titelmasterformat durch Klicken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quarter" idx="13"/>
          </p:nvPr>
        </p:nvSpPr>
        <p:spPr>
          <a:xfrm>
            <a:off x="6273895" y="1486586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53267728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1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579023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2"/>
          </p:nvPr>
        </p:nvSpPr>
        <p:spPr>
          <a:xfrm>
            <a:off x="4278261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3"/>
          </p:nvPr>
        </p:nvSpPr>
        <p:spPr>
          <a:xfrm>
            <a:off x="5977499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7676735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5"/>
          </p:nvPr>
        </p:nvSpPr>
        <p:spPr>
          <a:xfrm>
            <a:off x="887333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16"/>
          </p:nvPr>
        </p:nvSpPr>
        <p:spPr>
          <a:xfrm>
            <a:off x="2586571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285809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18"/>
          </p:nvPr>
        </p:nvSpPr>
        <p:spPr>
          <a:xfrm>
            <a:off x="5985047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19"/>
          </p:nvPr>
        </p:nvSpPr>
        <p:spPr>
          <a:xfrm>
            <a:off x="7684283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20"/>
          </p:nvPr>
        </p:nvSpPr>
        <p:spPr>
          <a:xfrm>
            <a:off x="885829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585067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1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284305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23"/>
          </p:nvPr>
        </p:nvSpPr>
        <p:spPr>
          <a:xfrm>
            <a:off x="5983543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24"/>
          </p:nvPr>
        </p:nvSpPr>
        <p:spPr>
          <a:xfrm>
            <a:off x="7682779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4" name="Bildplatzhalter 2"/>
          <p:cNvSpPr>
            <a:spLocks noGrp="1"/>
          </p:cNvSpPr>
          <p:nvPr>
            <p:ph type="pic" sz="quarter" idx="25"/>
          </p:nvPr>
        </p:nvSpPr>
        <p:spPr>
          <a:xfrm>
            <a:off x="9385079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26"/>
          </p:nvPr>
        </p:nvSpPr>
        <p:spPr>
          <a:xfrm>
            <a:off x="9385079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7"/>
          </p:nvPr>
        </p:nvSpPr>
        <p:spPr>
          <a:xfrm>
            <a:off x="9383575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432544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1"/>
          </p:nvPr>
        </p:nvSpPr>
        <p:spPr>
          <a:xfrm>
            <a:off x="3575257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70729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966200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80142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575614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271086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966557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46371656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6 Bild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9703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081331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152960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5151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076779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148408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404375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846441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27797347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4971205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50675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94828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133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20" name="Grafik 19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82528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29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8861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0" name="Grafik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5124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05594" y="327901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sp>
        <p:nvSpPr>
          <p:cNvPr id="5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86458" y="346075"/>
            <a:ext cx="1764000" cy="514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86027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42465" y="328249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sz="300" b="0" dirty="0"/>
          </a:p>
          <a:p>
            <a:endParaRPr lang="de-DE" sz="300" b="0" dirty="0"/>
          </a:p>
          <a:p>
            <a:endParaRPr lang="de-DE" dirty="0"/>
          </a:p>
        </p:txBody>
      </p:sp>
      <p:sp>
        <p:nvSpPr>
          <p:cNvPr id="17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90304" y="349731"/>
            <a:ext cx="1764000" cy="514800"/>
          </a:xfrm>
          <a:blipFill dpi="0" rotWithShape="1">
            <a:blip r:embed="rId3"/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282492985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204913"/>
            <a:ext cx="12192000" cy="56530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0234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0989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951B81"/>
              </a:gs>
              <a:gs pos="100000">
                <a:srgbClr val="59358C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9196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4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 bis Ebene 4)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 (nachfolgend alles 14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lvl="5"/>
            <a:r>
              <a:rPr lang="de-DE" dirty="0"/>
              <a:t>Sechste Textebene für Aufzählungen bei viel Text</a:t>
            </a:r>
          </a:p>
          <a:p>
            <a:pPr lvl="6"/>
            <a:r>
              <a:rPr lang="de-DE" dirty="0"/>
              <a:t>Siebte Textebene für Aufzählungen bei viel Text</a:t>
            </a:r>
          </a:p>
          <a:p>
            <a:pPr lvl="7"/>
            <a:r>
              <a:rPr lang="de-DE" dirty="0"/>
              <a:t>Achte Textebene für Aufzählungen bei viel Text</a:t>
            </a:r>
          </a:p>
          <a:p>
            <a:pPr lvl="8"/>
            <a:r>
              <a:rPr lang="de-DE" dirty="0"/>
              <a:t>Neunte Textebene für Aufzählungen bei viel Text</a:t>
            </a:r>
          </a:p>
          <a:p>
            <a:pPr lvl="5"/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 userDrawn="1"/>
            </p:nvSpPr>
            <p:spPr>
              <a:xfrm>
                <a:off x="2477770" y="6309281"/>
                <a:ext cx="4485005" cy="3798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 marL="0" marR="0" lvl="0" indent="0" algn="just" defTabSz="91426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dirty="0">
                    <a:solidFill>
                      <a:schemeClr val="tx2"/>
                    </a:solidFill>
                    <a:latin typeface="+mn-lt"/>
                  </a:rPr>
                  <a:t>T</a:t>
                </a:r>
                <a:r>
                  <a:rPr lang="de-DE" sz="800" i="0" dirty="0">
                    <a:solidFill>
                      <a:schemeClr val="tx2"/>
                    </a:solidFill>
                    <a:latin typeface="+mn-lt"/>
                  </a:rPr>
                  <a:t>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8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8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st</m:t>
                        </m:r>
                      </m:sup>
                    </m:sSup>
                  </m:oMath>
                </a14:m>
                <a:r>
                  <a:rPr lang="de-DE" sz="800" i="0" dirty="0">
                    <a:solidFill>
                      <a:schemeClr val="tx2"/>
                    </a:solidFill>
                    <a:latin typeface="+mn-lt"/>
                  </a:rPr>
                  <a:t>TAC Meeting</a:t>
                </a:r>
              </a:p>
              <a:p>
                <a:pPr algn="just"/>
                <a:r>
                  <a:rPr lang="de-DE" sz="800" dirty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  <a:sym typeface="Wingdings" panose="05000000000000000000" pitchFamily="2" charset="2"/>
                  </a:rPr>
                  <a:t>Chair of Materials Science and Nanotechnology / Suryansh</a:t>
                </a:r>
                <a:endParaRPr lang="de-DE" sz="800" baseline="0" dirty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r>
                  <a:rPr lang="de-DE" sz="800" baseline="0" dirty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Dresden // 25.02.2025</a:t>
                </a:r>
                <a:endParaRPr lang="de-DE" sz="800" dirty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2477770" y="6309281"/>
                <a:ext cx="4485005" cy="379848"/>
              </a:xfrm>
              <a:prstGeom prst="rect">
                <a:avLst/>
              </a:prstGeom>
              <a:blipFill>
                <a:blip r:embed="rId32"/>
                <a:stretch>
                  <a:fillRect l="-1359" t="-4839" b="-1774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6610350" y="6319797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just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r>
              <a:rPr lang="de-DE" sz="800" baseline="0" dirty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just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800" baseline="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34183"/>
            <a:ext cx="1116268" cy="32373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06" y="6315776"/>
            <a:ext cx="969464" cy="360000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AF4F78A9-4E22-46AF-8616-C52C5BD0B515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31" y="6310975"/>
            <a:ext cx="1415597" cy="369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EACB4A-FF09-4752-8DE2-AEC1886CD54C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100" y="6340497"/>
            <a:ext cx="350253" cy="3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1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269" rtl="0" eaLnBrk="1" latinLnBrk="0" hangingPunct="1">
        <a:spcBef>
          <a:spcPts val="600"/>
        </a:spcBef>
        <a:buFont typeface="Open Sans" panose="020B0606030504020204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52000" indent="-252000" algn="l" defTabSz="914269" rtl="0" eaLnBrk="1" latinLnBrk="0" hangingPunct="1">
        <a:spcBef>
          <a:spcPts val="0"/>
        </a:spcBef>
        <a:buFont typeface="Arial" panose="020B0604020202020204" pitchFamily="34" charset="0"/>
        <a:buChar char="—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52000" indent="-144000" algn="l" defTabSz="914269" rtl="0" eaLnBrk="1" latinLnBrk="0" hangingPunct="1">
        <a:spcBef>
          <a:spcPts val="0"/>
        </a:spcBef>
        <a:buFont typeface="Open Sans" panose="020B0606030504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269" rtl="0" eaLnBrk="1" latinLnBrk="0" hangingPunct="1">
        <a:spcBef>
          <a:spcPts val="600"/>
        </a:spcBef>
        <a:spcAft>
          <a:spcPts val="0"/>
        </a:spcAft>
        <a:buFont typeface="Symbol" panose="05050102010706020507" pitchFamily="18" charset="2"/>
        <a:buNone/>
        <a:defRPr sz="14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marR="0" indent="0" algn="l" defTabSz="914269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52000" marR="0" indent="-252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—"/>
        <a:tabLst/>
        <a:defRPr lang="de-DE" sz="1400" kern="1200" dirty="0" smtClean="0">
          <a:solidFill>
            <a:schemeClr val="accent1"/>
          </a:solidFill>
          <a:latin typeface="+mn-lt"/>
          <a:ea typeface="+mn-ea"/>
          <a:cs typeface="+mn-cs"/>
        </a:defRPr>
      </a:lvl7pPr>
      <a:lvl8pPr marL="252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Open Sans" panose="020B0606030504020204" pitchFamily="34" charset="0"/>
        <a:buChar char="–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96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8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85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7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9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82808" y="2852116"/>
            <a:ext cx="1124410" cy="246221"/>
          </a:xfrm>
        </p:spPr>
        <p:txBody>
          <a:bodyPr/>
          <a:lstStyle/>
          <a:p>
            <a:r>
              <a:rPr lang="de-DE" b="0" dirty="0"/>
              <a:t>TU Dresden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82775" y="3744728"/>
            <a:ext cx="9845452" cy="984885"/>
          </a:xfrm>
        </p:spPr>
        <p:txBody>
          <a:bodyPr/>
          <a:lstStyle/>
          <a:p>
            <a:r>
              <a:rPr lang="de-DE" dirty="0"/>
              <a:t>Computational Studies of Chirality Effects in the</a:t>
            </a:r>
            <a:br>
              <a:rPr lang="de-DE" dirty="0"/>
            </a:br>
            <a:r>
              <a:rPr lang="de-DE" dirty="0"/>
              <a:t>Oxygen Evolution Reaction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882808" y="3138045"/>
            <a:ext cx="4493218" cy="246221"/>
          </a:xfrm>
        </p:spPr>
        <p:txBody>
          <a:bodyPr/>
          <a:lstStyle/>
          <a:p>
            <a:r>
              <a:rPr lang="de-DE" dirty="0"/>
              <a:t>Chair of Materials Science and Nanotechnology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882770" y="5028753"/>
            <a:ext cx="891270" cy="246221"/>
          </a:xfrm>
        </p:spPr>
        <p:txBody>
          <a:bodyPr/>
          <a:lstStyle/>
          <a:p>
            <a:r>
              <a:rPr lang="de-DE" sz="1600" dirty="0"/>
              <a:t>Suryansh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platzhalter 16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882807" y="5788504"/>
                <a:ext cx="3168047" cy="246221"/>
              </a:xfrm>
            </p:spPr>
            <p:txBody>
              <a:bodyPr/>
              <a:lstStyle/>
              <a:p>
                <a:r>
                  <a:rPr lang="de-DE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</m:t>
                        </m:r>
                      </m:sup>
                    </m:sSup>
                  </m:oMath>
                </a14:m>
                <a:r>
                  <a:rPr lang="de-DE" dirty="0"/>
                  <a:t> TAC Meeting// 25.02.2025</a:t>
                </a:r>
              </a:p>
            </p:txBody>
          </p:sp>
        </mc:Choice>
        <mc:Fallback xmlns="">
          <p:sp>
            <p:nvSpPr>
              <p:cNvPr id="17" name="Textplatzhalter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882807" y="5788504"/>
                <a:ext cx="3168047" cy="246221"/>
              </a:xfrm>
              <a:blipFill>
                <a:blip r:embed="rId2"/>
                <a:stretch>
                  <a:fillRect l="-4038" t="-27500" r="-4038" b="-5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51F91A-F5C4-445B-CDAB-7511F53AEBF3}"/>
              </a:ext>
            </a:extLst>
          </p:cNvPr>
          <p:cNvSpPr/>
          <p:nvPr/>
        </p:nvSpPr>
        <p:spPr>
          <a:xfrm>
            <a:off x="4363780" y="131555"/>
            <a:ext cx="3971152" cy="11412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Reaction energy barriers</a:t>
            </a:r>
            <a:endParaRPr lang="en-US" sz="2400" b="1" kern="1200" dirty="0">
              <a:solidFill>
                <a:schemeClr val="accent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4E440B-D96A-3A43-81C2-AB2A8801CBB8}"/>
              </a:ext>
            </a:extLst>
          </p:cNvPr>
          <p:cNvGrpSpPr/>
          <p:nvPr/>
        </p:nvGrpSpPr>
        <p:grpSpPr>
          <a:xfrm>
            <a:off x="3300788" y="5402423"/>
            <a:ext cx="5658634" cy="536932"/>
            <a:chOff x="1182738" y="5225140"/>
            <a:chExt cx="5658634" cy="5369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53330D1-DACB-ED4C-622A-E4363701AEA2}"/>
                </a:ext>
              </a:extLst>
            </p:cNvPr>
            <p:cNvSpPr txBox="1"/>
            <p:nvPr/>
          </p:nvSpPr>
          <p:spPr>
            <a:xfrm>
              <a:off x="1192069" y="5225140"/>
              <a:ext cx="5649303" cy="504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IN" sz="2000" dirty="0">
                  <a:solidFill>
                    <a:schemeClr val="accent1"/>
                  </a:solidFill>
                </a:rPr>
                <a:t>Chiral molecules reduce the reaction energy ! </a:t>
              </a:r>
              <a:endParaRPr lang="en-IN" sz="2000" u="sng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50865A-0033-824A-1C2E-5DB91E9F9970}"/>
                </a:ext>
              </a:extLst>
            </p:cNvPr>
            <p:cNvSpPr/>
            <p:nvPr/>
          </p:nvSpPr>
          <p:spPr>
            <a:xfrm>
              <a:off x="1182738" y="5257318"/>
              <a:ext cx="5572625" cy="50475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74A657-3117-D3C4-DBA3-6AE2A29E089E}"/>
              </a:ext>
            </a:extLst>
          </p:cNvPr>
          <p:cNvGrpSpPr/>
          <p:nvPr/>
        </p:nvGrpSpPr>
        <p:grpSpPr>
          <a:xfrm>
            <a:off x="150775" y="1020358"/>
            <a:ext cx="11890450" cy="4274323"/>
            <a:chOff x="150775" y="1020358"/>
            <a:chExt cx="11890450" cy="427432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88992C-35F4-9CD0-28A3-19B7B9C78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028" y="1719179"/>
              <a:ext cx="3647197" cy="287667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49DA155-EFA0-B142-BD02-CDDDD1F56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775" y="1020358"/>
              <a:ext cx="8116147" cy="4274323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FDCD4A1-4A7C-DD28-1100-318F63BED9C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4" y="1020356"/>
            <a:ext cx="8116147" cy="42743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0708CA-D1B1-EE70-2151-51FC877C14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2" y="1029685"/>
            <a:ext cx="8117149" cy="427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F000EC-4AAF-8DF6-FDDC-F6B21B8F409C}"/>
              </a:ext>
            </a:extLst>
          </p:cNvPr>
          <p:cNvSpPr/>
          <p:nvPr/>
        </p:nvSpPr>
        <p:spPr>
          <a:xfrm>
            <a:off x="2592707" y="251344"/>
            <a:ext cx="72026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Bader charge analysis: charge transfer effects</a:t>
            </a:r>
            <a:endParaRPr lang="en-US" sz="2400" b="1" kern="1200" dirty="0">
              <a:solidFill>
                <a:schemeClr val="accent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6507DC-9580-7E74-AF67-4762F522B98F}"/>
              </a:ext>
            </a:extLst>
          </p:cNvPr>
          <p:cNvGrpSpPr/>
          <p:nvPr/>
        </p:nvGrpSpPr>
        <p:grpSpPr>
          <a:xfrm>
            <a:off x="5986" y="824491"/>
            <a:ext cx="5820988" cy="5288185"/>
            <a:chOff x="5986" y="824491"/>
            <a:chExt cx="5820988" cy="5288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A8CA1EF-2873-59B0-EFDE-D66866798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3908" y="824491"/>
              <a:ext cx="1731116" cy="151059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AC5C3E-878B-B76D-0577-C977C7B0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396" y="2465716"/>
              <a:ext cx="4253578" cy="36469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805DDF4-26CB-21D7-9A31-34BD5C53198B}"/>
                    </a:ext>
                  </a:extLst>
                </p:cNvPr>
                <p:cNvSpPr txBox="1"/>
                <p:nvPr/>
              </p:nvSpPr>
              <p:spPr>
                <a:xfrm>
                  <a:off x="2845843" y="4460593"/>
                  <a:ext cx="170750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IN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IN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IN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IN" dirty="0">
                      <a:solidFill>
                        <a:schemeClr val="accent1"/>
                      </a:solidFill>
                    </a:rPr>
                    <a:t> transfer process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805DDF4-26CB-21D7-9A31-34BD5C5319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5843" y="4460593"/>
                  <a:ext cx="1707502" cy="646331"/>
                </a:xfrm>
                <a:prstGeom prst="rect">
                  <a:avLst/>
                </a:prstGeom>
                <a:blipFill>
                  <a:blip r:embed="rId4"/>
                  <a:stretch>
                    <a:fillRect t="-5660" r="-5000" b="-14151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B24CCE9-B54D-BCB6-C76D-8AAFDA81D2C3}"/>
                </a:ext>
              </a:extLst>
            </p:cNvPr>
            <p:cNvCxnSpPr/>
            <p:nvPr/>
          </p:nvCxnSpPr>
          <p:spPr>
            <a:xfrm flipH="1">
              <a:off x="3781838" y="4106197"/>
              <a:ext cx="74645" cy="410547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412DA3-4A4E-DEF2-301A-D32C418B4E18}"/>
                </a:ext>
              </a:extLst>
            </p:cNvPr>
            <p:cNvSpPr txBox="1"/>
            <p:nvPr/>
          </p:nvSpPr>
          <p:spPr>
            <a:xfrm>
              <a:off x="5986" y="1313408"/>
              <a:ext cx="3928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>
                  <a:solidFill>
                    <a:schemeClr val="accent1"/>
                  </a:solidFill>
                </a:rPr>
                <a:t>Charge transfer between surface, intermediates and chiral molecules</a:t>
              </a:r>
            </a:p>
          </p:txBody>
        </p:sp>
        <p:sp>
          <p:nvSpPr>
            <p:cNvPr id="15" name="Arrow: Curved Down 14">
              <a:extLst>
                <a:ext uri="{FF2B5EF4-FFF2-40B4-BE49-F238E27FC236}">
                  <a16:creationId xmlns:a16="http://schemas.microsoft.com/office/drawing/2014/main" id="{722FF806-EDFF-2687-8285-218CA391CC11}"/>
                </a:ext>
              </a:extLst>
            </p:cNvPr>
            <p:cNvSpPr/>
            <p:nvPr/>
          </p:nvSpPr>
          <p:spPr>
            <a:xfrm rot="178905">
              <a:off x="2649894" y="989048"/>
              <a:ext cx="1520890" cy="335906"/>
            </a:xfrm>
            <a:prstGeom prst="curvedDownArrow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8EA77F-93A6-9AFC-2D01-BADE2F6EDA99}"/>
              </a:ext>
            </a:extLst>
          </p:cNvPr>
          <p:cNvGrpSpPr/>
          <p:nvPr/>
        </p:nvGrpSpPr>
        <p:grpSpPr>
          <a:xfrm>
            <a:off x="6262312" y="796258"/>
            <a:ext cx="5279072" cy="5316419"/>
            <a:chOff x="6262312" y="796258"/>
            <a:chExt cx="5279072" cy="531641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71F1D6-9FFF-CA91-9555-31FA1520DE17}"/>
                </a:ext>
              </a:extLst>
            </p:cNvPr>
            <p:cNvGrpSpPr/>
            <p:nvPr/>
          </p:nvGrpSpPr>
          <p:grpSpPr>
            <a:xfrm>
              <a:off x="6262312" y="796258"/>
              <a:ext cx="5275126" cy="1510596"/>
              <a:chOff x="6262312" y="796258"/>
              <a:chExt cx="5275126" cy="151059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2D248CB5-31B7-F10E-BCCD-F3747C7E3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44472" y="796258"/>
                <a:ext cx="1192966" cy="1510596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A9F324-A65F-A429-1818-9B0696060343}"/>
                  </a:ext>
                </a:extLst>
              </p:cNvPr>
              <p:cNvSpPr txBox="1"/>
              <p:nvPr/>
            </p:nvSpPr>
            <p:spPr>
              <a:xfrm>
                <a:off x="6262312" y="1358132"/>
                <a:ext cx="39281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dirty="0">
                    <a:solidFill>
                      <a:schemeClr val="accent1"/>
                    </a:solidFill>
                  </a:rPr>
                  <a:t>Charge transfer only between surface and chiral molecules</a:t>
                </a:r>
              </a:p>
            </p:txBody>
          </p:sp>
          <p:sp>
            <p:nvSpPr>
              <p:cNvPr id="22" name="Arrow: Curved Down 21">
                <a:extLst>
                  <a:ext uri="{FF2B5EF4-FFF2-40B4-BE49-F238E27FC236}">
                    <a16:creationId xmlns:a16="http://schemas.microsoft.com/office/drawing/2014/main" id="{088E1770-478D-0268-C2D3-5B0BC2A05A3C}"/>
                  </a:ext>
                </a:extLst>
              </p:cNvPr>
              <p:cNvSpPr/>
              <p:nvPr/>
            </p:nvSpPr>
            <p:spPr>
              <a:xfrm rot="178905">
                <a:off x="8661905" y="992152"/>
                <a:ext cx="1520890" cy="335906"/>
              </a:xfrm>
              <a:prstGeom prst="curvedDownArrow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DFF7EC-191B-14DE-B431-13B733779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0930" y="2465716"/>
              <a:ext cx="4390454" cy="3646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4076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18B7A-7FD3-07E5-0F95-405303F4D273}"/>
              </a:ext>
            </a:extLst>
          </p:cNvPr>
          <p:cNvSpPr/>
          <p:nvPr/>
        </p:nvSpPr>
        <p:spPr>
          <a:xfrm>
            <a:off x="4068903" y="83390"/>
            <a:ext cx="44736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Total surface magnetization</a:t>
            </a:r>
            <a:endParaRPr lang="en-US" sz="2400" b="1" kern="1200" dirty="0">
              <a:solidFill>
                <a:schemeClr val="accent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B00D0E-6ADB-C059-1789-CA23FE14E611}"/>
              </a:ext>
            </a:extLst>
          </p:cNvPr>
          <p:cNvSpPr txBox="1"/>
          <p:nvPr/>
        </p:nvSpPr>
        <p:spPr>
          <a:xfrm>
            <a:off x="347870" y="768815"/>
            <a:ext cx="82145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dirty="0">
                <a:solidFill>
                  <a:schemeClr val="accent1"/>
                </a:solidFill>
              </a:rPr>
              <a:t>Are chiral molecules modifying the magnetization of the surface atoms?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CA0E5A-FF93-87FF-53D4-C01B19A0D9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2" y="1625615"/>
            <a:ext cx="3934431" cy="34911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D59CD2-C6E6-9AB4-8FAC-4C33339743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436" y="1625613"/>
            <a:ext cx="3953628" cy="34911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CA7824-DCA2-CF0E-5800-595C4924B4D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637" y="1625614"/>
            <a:ext cx="3960175" cy="34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81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E3C2AE-AED8-4A2B-83B6-2AB415A16FEB}"/>
              </a:ext>
            </a:extLst>
          </p:cNvPr>
          <p:cNvSpPr/>
          <p:nvPr/>
        </p:nvSpPr>
        <p:spPr>
          <a:xfrm>
            <a:off x="2198364" y="251344"/>
            <a:ext cx="799129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Magnetization of the Fe atom @ chiral binding site</a:t>
            </a:r>
            <a:endParaRPr lang="en-US" sz="2400" b="1" kern="1200" dirty="0">
              <a:solidFill>
                <a:schemeClr val="accent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0FF840-7B5F-9B9B-0A28-629B497F4CDE}"/>
              </a:ext>
            </a:extLst>
          </p:cNvPr>
          <p:cNvSpPr txBox="1"/>
          <p:nvPr/>
        </p:nvSpPr>
        <p:spPr>
          <a:xfrm>
            <a:off x="337931" y="800404"/>
            <a:ext cx="8001000" cy="463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dirty="0">
                <a:solidFill>
                  <a:schemeClr val="accent1"/>
                </a:solidFill>
              </a:rPr>
              <a:t>Any change in local magnetization due to the chiral molecules?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8564958-7745-82A4-352D-3D5142DA7C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4" y="1630458"/>
            <a:ext cx="3585117" cy="30231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A701B76-5ED2-DD85-21C1-99806DDF15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999" y="1629242"/>
            <a:ext cx="3585117" cy="302377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A7783B-9857-22EA-BDEA-5214CCD039F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74" y="1629896"/>
            <a:ext cx="3586002" cy="3023119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E1C6C50F-1E61-41F1-A097-AF39011F545C}"/>
              </a:ext>
            </a:extLst>
          </p:cNvPr>
          <p:cNvGrpSpPr/>
          <p:nvPr/>
        </p:nvGrpSpPr>
        <p:grpSpPr>
          <a:xfrm>
            <a:off x="10267375" y="407571"/>
            <a:ext cx="1837693" cy="996039"/>
            <a:chOff x="10100815" y="700008"/>
            <a:chExt cx="1837693" cy="99603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73843D8-4878-4DC1-86B6-4C38364F8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0815" y="700008"/>
              <a:ext cx="1141443" cy="99603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B2DC34F-ECF8-443C-8CEE-AB15C88E57EE}"/>
                    </a:ext>
                  </a:extLst>
                </p:cNvPr>
                <p:cNvSpPr txBox="1"/>
                <p:nvPr/>
              </p:nvSpPr>
              <p:spPr>
                <a:xfrm>
                  <a:off x="10988766" y="1077365"/>
                  <a:ext cx="949742" cy="3807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Fe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a14:m>
                  <a:r>
                    <a:rPr lang="en-US" sz="1400" dirty="0"/>
                    <a:t> atom</a:t>
                  </a:r>
                  <a:endParaRPr lang="en-DE" sz="1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B2DC34F-ECF8-443C-8CEE-AB15C88E57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8766" y="1077365"/>
                  <a:ext cx="949742" cy="380745"/>
                </a:xfrm>
                <a:prstGeom prst="rect">
                  <a:avLst/>
                </a:prstGeom>
                <a:blipFill>
                  <a:blip r:embed="rId6"/>
                  <a:stretch>
                    <a:fillRect b="-14516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3A2B403-D9DB-47D5-9AD0-DFC211317F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55104" y="1294647"/>
              <a:ext cx="199177" cy="127254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6A3FCB8-6B4E-E2B3-872B-712C93282EA4}"/>
              </a:ext>
            </a:extLst>
          </p:cNvPr>
          <p:cNvGrpSpPr/>
          <p:nvPr/>
        </p:nvGrpSpPr>
        <p:grpSpPr>
          <a:xfrm>
            <a:off x="2128135" y="5075838"/>
            <a:ext cx="8050602" cy="536932"/>
            <a:chOff x="-8577" y="5225140"/>
            <a:chExt cx="8050602" cy="5369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F2A8563-8FA2-6546-0AC5-30BCB29B4F3E}"/>
                </a:ext>
              </a:extLst>
            </p:cNvPr>
            <p:cNvSpPr txBox="1"/>
            <p:nvPr/>
          </p:nvSpPr>
          <p:spPr>
            <a:xfrm>
              <a:off x="-8577" y="5225140"/>
              <a:ext cx="8050602" cy="504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IN" sz="2000" dirty="0">
                  <a:solidFill>
                    <a:schemeClr val="accent1"/>
                  </a:solidFill>
                </a:rPr>
                <a:t>Local magnetization is reduced at the chiral / achiral binding site  </a:t>
              </a:r>
              <a:endParaRPr lang="en-IN" sz="2000" u="sng" dirty="0">
                <a:solidFill>
                  <a:schemeClr val="accent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770DD7-1D4F-5FA6-2AAB-28F9C305FCFD}"/>
                </a:ext>
              </a:extLst>
            </p:cNvPr>
            <p:cNvSpPr/>
            <p:nvPr/>
          </p:nvSpPr>
          <p:spPr>
            <a:xfrm>
              <a:off x="-8576" y="5257318"/>
              <a:ext cx="7827627" cy="50475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95740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83AB40-D845-927A-1C0E-35601ADAC673}"/>
              </a:ext>
            </a:extLst>
          </p:cNvPr>
          <p:cNvSpPr/>
          <p:nvPr/>
        </p:nvSpPr>
        <p:spPr>
          <a:xfrm>
            <a:off x="2801893" y="251344"/>
            <a:ext cx="678423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Magnetization of the Fe atom @ active site</a:t>
            </a:r>
            <a:endParaRPr lang="en-US" sz="2400" b="1" kern="1200" dirty="0">
              <a:solidFill>
                <a:schemeClr val="accent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9C35E1-DA5C-74F0-B367-F1B929EA7642}"/>
              </a:ext>
            </a:extLst>
          </p:cNvPr>
          <p:cNvGrpSpPr/>
          <p:nvPr/>
        </p:nvGrpSpPr>
        <p:grpSpPr>
          <a:xfrm>
            <a:off x="9433781" y="414998"/>
            <a:ext cx="2333163" cy="1075371"/>
            <a:chOff x="9113308" y="1101094"/>
            <a:chExt cx="2333163" cy="10753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D88E58-5F3F-B7F1-5403-190604FA5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4115" y="1101094"/>
              <a:ext cx="1232356" cy="1075371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39C4538-3B21-6F7A-B7D3-AB5E65943686}"/>
                </a:ext>
              </a:extLst>
            </p:cNvPr>
            <p:cNvCxnSpPr/>
            <p:nvPr/>
          </p:nvCxnSpPr>
          <p:spPr>
            <a:xfrm flipH="1" flipV="1">
              <a:off x="9990526" y="1666772"/>
              <a:ext cx="394446" cy="273997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EF9C1ED-D38A-D61C-EA87-9973733056A1}"/>
                    </a:ext>
                  </a:extLst>
                </p:cNvPr>
                <p:cNvSpPr txBox="1"/>
                <p:nvPr/>
              </p:nvSpPr>
              <p:spPr>
                <a:xfrm>
                  <a:off x="9113308" y="1431929"/>
                  <a:ext cx="949742" cy="3807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Fe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1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a14:m>
                  <a:r>
                    <a:rPr lang="en-US" sz="1400" dirty="0"/>
                    <a:t> atom</a:t>
                  </a:r>
                  <a:endParaRPr lang="en-DE" sz="1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EF9C1ED-D38A-D61C-EA87-9973733056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3308" y="1431929"/>
                  <a:ext cx="949742" cy="380745"/>
                </a:xfrm>
                <a:prstGeom prst="rect">
                  <a:avLst/>
                </a:prstGeom>
                <a:blipFill>
                  <a:blip r:embed="rId6"/>
                  <a:stretch>
                    <a:fillRect r="-6410" b="-1612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C6BFCE5-9386-6211-918A-78588008B8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54" y="1728179"/>
            <a:ext cx="3573646" cy="30231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C11CCD-2155-643E-4B7A-1633CD02DD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15" y="1728179"/>
            <a:ext cx="3577550" cy="30231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CDE7A-9F88-6B5A-8016-7BA4500F13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680" y="1725212"/>
            <a:ext cx="3568264" cy="30260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AE9B60-0A15-314C-70C1-06287903894A}"/>
              </a:ext>
            </a:extLst>
          </p:cNvPr>
          <p:cNvSpPr txBox="1"/>
          <p:nvPr/>
        </p:nvSpPr>
        <p:spPr>
          <a:xfrm>
            <a:off x="337931" y="800404"/>
            <a:ext cx="8001000" cy="463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dirty="0">
                <a:solidFill>
                  <a:schemeClr val="accent1"/>
                </a:solidFill>
              </a:rPr>
              <a:t>Any change in local magnetization due to the reaction intermediates?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CB9A9B-61C8-AD43-4A8A-D09A379D1C95}"/>
              </a:ext>
            </a:extLst>
          </p:cNvPr>
          <p:cNvGrpSpPr/>
          <p:nvPr/>
        </p:nvGrpSpPr>
        <p:grpSpPr>
          <a:xfrm>
            <a:off x="1479524" y="5262452"/>
            <a:ext cx="9393918" cy="503971"/>
            <a:chOff x="-1168333" y="5234471"/>
            <a:chExt cx="10370123" cy="50397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59A3CE-88D4-9823-5E09-2FA4C5F6004E}"/>
                </a:ext>
              </a:extLst>
            </p:cNvPr>
            <p:cNvSpPr txBox="1"/>
            <p:nvPr/>
          </p:nvSpPr>
          <p:spPr>
            <a:xfrm>
              <a:off x="-1168333" y="5234471"/>
              <a:ext cx="10370123" cy="463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N" dirty="0">
                  <a:solidFill>
                    <a:schemeClr val="accent1"/>
                  </a:solidFill>
                </a:rPr>
                <a:t>Local magnetization is affected at the active binding site by the functionalized systems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B691A6-D434-F2FF-9D80-B2AE935E0FEC}"/>
                </a:ext>
              </a:extLst>
            </p:cNvPr>
            <p:cNvSpPr/>
            <p:nvPr/>
          </p:nvSpPr>
          <p:spPr>
            <a:xfrm>
              <a:off x="-1164728" y="5266949"/>
              <a:ext cx="10366518" cy="47149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5239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47EB31-7B25-B6FA-E99A-E7E4D95BF4BB}"/>
              </a:ext>
            </a:extLst>
          </p:cNvPr>
          <p:cNvSpPr/>
          <p:nvPr/>
        </p:nvSpPr>
        <p:spPr>
          <a:xfrm>
            <a:off x="4723235" y="83388"/>
            <a:ext cx="32319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Conclusions so </a:t>
            </a:r>
            <a:r>
              <a:rPr lang="en-US" sz="2400" b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ar…</a:t>
            </a:r>
          </a:p>
          <a:p>
            <a:pPr algn="ctr"/>
            <a:r>
              <a:rPr lang="en-US" sz="1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E8EA72-5701-FFF0-4D80-F66513739ACE}"/>
                  </a:ext>
                </a:extLst>
              </p:cNvPr>
              <p:cNvSpPr txBox="1"/>
              <p:nvPr/>
            </p:nvSpPr>
            <p:spPr>
              <a:xfrm>
                <a:off x="485194" y="587825"/>
                <a:ext cx="10851500" cy="3372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N" dirty="0">
                    <a:solidFill>
                      <a:schemeClr val="accent1"/>
                    </a:solidFill>
                  </a:rPr>
                  <a:t>OER reaction energy barriers are considerably reduced by chiral molecules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N" dirty="0">
                    <a:solidFill>
                      <a:schemeClr val="accent1"/>
                    </a:solidFill>
                  </a:rPr>
                  <a:t>Local magnetization at the chiral / achiral binding site is reduced 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N" dirty="0">
                    <a:solidFill>
                      <a:schemeClr val="accent1"/>
                    </a:solidFill>
                  </a:rPr>
                  <a:t>Local magnetization at the active binding site is affected by the functionalized systems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N" dirty="0">
                    <a:solidFill>
                      <a:schemeClr val="accent1"/>
                    </a:solidFill>
                  </a:rPr>
                  <a:t>Bader charge analysis confirms that OER is a 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chemeClr val="accent1"/>
                    </a:solidFill>
                  </a:rPr>
                  <a:t> transfer process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IN" dirty="0">
                  <a:solidFill>
                    <a:schemeClr val="accent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IN" b="1" dirty="0">
                    <a:solidFill>
                      <a:schemeClr val="accent1"/>
                    </a:solidFill>
                  </a:rPr>
                  <a:t>Work in progress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N" dirty="0">
                    <a:solidFill>
                      <a:schemeClr val="accent1"/>
                    </a:solidFill>
                  </a:rPr>
                  <a:t>Spin-dependent projected DOS: Modifications in spin-dependent spectral weights?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N" dirty="0">
                    <a:solidFill>
                      <a:schemeClr val="accent1"/>
                    </a:solidFill>
                  </a:rPr>
                  <a:t>Simulations running: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E8EA72-5701-FFF0-4D80-F66513739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94" y="587825"/>
                <a:ext cx="10851500" cy="3372013"/>
              </a:xfrm>
              <a:prstGeom prst="rect">
                <a:avLst/>
              </a:prstGeom>
              <a:blipFill>
                <a:blip r:embed="rId2"/>
                <a:stretch>
                  <a:fillRect l="-506" b="-18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170546" y="3677900"/>
            <a:ext cx="3527680" cy="1077315"/>
            <a:chOff x="2034247" y="3589861"/>
            <a:chExt cx="3527680" cy="10773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9EDD10-284B-404C-B02C-4CC38B233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2257" y="3590809"/>
              <a:ext cx="466355" cy="73866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309015-BFDF-CCAB-0A09-17C00D291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567" y="3594335"/>
              <a:ext cx="663263" cy="73866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937159-1C96-0AE1-3899-02D3CD3DA9E6}"/>
                </a:ext>
              </a:extLst>
            </p:cNvPr>
            <p:cNvSpPr txBox="1"/>
            <p:nvPr/>
          </p:nvSpPr>
          <p:spPr>
            <a:xfrm>
              <a:off x="2034247" y="4364901"/>
              <a:ext cx="1647934" cy="29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IN" sz="1000" dirty="0">
                  <a:solidFill>
                    <a:schemeClr val="accent1"/>
                  </a:solidFill>
                </a:rPr>
                <a:t>L-and D- Asparagine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37F2E68-5B8E-61E0-CB7D-84FC1AC03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90" y="3590809"/>
              <a:ext cx="526302" cy="73866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C9F2FD4-18A2-E538-3744-4D07B2871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541" y="3589861"/>
              <a:ext cx="515945" cy="73866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CA77D5-65B8-8453-8505-BB3BC63D2DD2}"/>
                </a:ext>
              </a:extLst>
            </p:cNvPr>
            <p:cNvSpPr txBox="1"/>
            <p:nvPr/>
          </p:nvSpPr>
          <p:spPr>
            <a:xfrm>
              <a:off x="3995728" y="4368633"/>
              <a:ext cx="1566199" cy="29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IN" sz="1000" dirty="0">
                  <a:solidFill>
                    <a:schemeClr val="accent1"/>
                  </a:solidFill>
                </a:rPr>
                <a:t>L-and D- Aspartic Acid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651BDB6-18A0-E0EC-5B61-5C8A51128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765" y="4391509"/>
            <a:ext cx="2264664" cy="18440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32E5F2-3680-D00E-31C3-BC79047DC6B2}"/>
              </a:ext>
            </a:extLst>
          </p:cNvPr>
          <p:cNvSpPr/>
          <p:nvPr/>
        </p:nvSpPr>
        <p:spPr>
          <a:xfrm>
            <a:off x="9454567" y="5125334"/>
            <a:ext cx="26026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i="1" dirty="0">
                <a:solidFill>
                  <a:schemeClr val="accent1"/>
                </a:solidFill>
              </a:rPr>
              <a:t>C. D. Valentin et al. ACS Catal.,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43985E-A6DA-2A12-BED9-F6AAF5299247}"/>
              </a:ext>
            </a:extLst>
          </p:cNvPr>
          <p:cNvSpPr txBox="1"/>
          <p:nvPr/>
        </p:nvSpPr>
        <p:spPr>
          <a:xfrm>
            <a:off x="485193" y="4733701"/>
            <a:ext cx="6859824" cy="1294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i="1" dirty="0">
                <a:solidFill>
                  <a:schemeClr val="accent1"/>
                </a:solidFill>
              </a:rPr>
              <a:t>Ab Initio </a:t>
            </a:r>
            <a:r>
              <a:rPr lang="en-IN" dirty="0">
                <a:solidFill>
                  <a:schemeClr val="accent1"/>
                </a:solidFill>
              </a:rPr>
              <a:t>Molecular Dynamics: Is dynamics playing a role?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1"/>
                </a:solidFill>
              </a:rPr>
              <a:t>Microscopic reaction mechanism is not fully elucidated: alternative (“parallel”) OER pathway more favourable? </a:t>
            </a:r>
          </a:p>
        </p:txBody>
      </p:sp>
    </p:spTree>
    <p:extLst>
      <p:ext uri="{BB962C8B-B14F-4D97-AF65-F5344CB8AC3E}">
        <p14:creationId xmlns:p14="http://schemas.microsoft.com/office/powerpoint/2010/main" val="416918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D7273-934F-4B64-707E-D1D707E66640}"/>
              </a:ext>
            </a:extLst>
          </p:cNvPr>
          <p:cNvSpPr/>
          <p:nvPr/>
        </p:nvSpPr>
        <p:spPr>
          <a:xfrm>
            <a:off x="5623318" y="83388"/>
            <a:ext cx="14318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</a:p>
          <a:p>
            <a:pPr algn="ctr"/>
            <a:r>
              <a:rPr lang="en-US" sz="1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9C008E-DA91-7845-BF9E-63518EE6D95B}"/>
              </a:ext>
            </a:extLst>
          </p:cNvPr>
          <p:cNvGrpSpPr/>
          <p:nvPr/>
        </p:nvGrpSpPr>
        <p:grpSpPr>
          <a:xfrm>
            <a:off x="6298162" y="803973"/>
            <a:ext cx="5687280" cy="3183148"/>
            <a:chOff x="6298162" y="803973"/>
            <a:chExt cx="5687280" cy="318314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B5C7733-1F2B-AE4F-7067-01D85985E56B}"/>
                </a:ext>
              </a:extLst>
            </p:cNvPr>
            <p:cNvGrpSpPr/>
            <p:nvPr/>
          </p:nvGrpSpPr>
          <p:grpSpPr>
            <a:xfrm>
              <a:off x="6732233" y="3027013"/>
              <a:ext cx="5253209" cy="960108"/>
              <a:chOff x="6732233" y="2698772"/>
              <a:chExt cx="5253209" cy="96010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19C608-C01A-F637-318B-7F0EA1B66AE5}"/>
                  </a:ext>
                </a:extLst>
              </p:cNvPr>
              <p:cNvSpPr txBox="1"/>
              <p:nvPr/>
            </p:nvSpPr>
            <p:spPr>
              <a:xfrm>
                <a:off x="6732233" y="2722959"/>
                <a:ext cx="5232310" cy="879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IN" dirty="0">
                    <a:solidFill>
                      <a:schemeClr val="accent1"/>
                    </a:solidFill>
                  </a:rPr>
                  <a:t>High-throughput screening of a larger pool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IN" dirty="0">
                    <a:solidFill>
                      <a:schemeClr val="accent1"/>
                    </a:solidFill>
                  </a:rPr>
                  <a:t>of chiral molecules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4625AC-4105-4547-1835-185830AD68BD}"/>
                  </a:ext>
                </a:extLst>
              </p:cNvPr>
              <p:cNvSpPr/>
              <p:nvPr/>
            </p:nvSpPr>
            <p:spPr>
              <a:xfrm>
                <a:off x="6753132" y="2698772"/>
                <a:ext cx="5232310" cy="960108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C4214A46-C6F3-47E3-6B3F-7EE1282AD48C}"/>
                </a:ext>
              </a:extLst>
            </p:cNvPr>
            <p:cNvSpPr/>
            <p:nvPr/>
          </p:nvSpPr>
          <p:spPr>
            <a:xfrm>
              <a:off x="6298162" y="3496090"/>
              <a:ext cx="326571" cy="45719"/>
            </a:xfrm>
            <a:prstGeom prst="rightArrow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6C08216-D353-ACA4-3EE9-752BC6B6E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4509" y="803973"/>
              <a:ext cx="1674423" cy="162869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82F6F6-100B-7ACA-6594-4B6A30CA47FB}"/>
              </a:ext>
            </a:extLst>
          </p:cNvPr>
          <p:cNvGrpSpPr/>
          <p:nvPr/>
        </p:nvGrpSpPr>
        <p:grpSpPr>
          <a:xfrm>
            <a:off x="270513" y="811305"/>
            <a:ext cx="5906353" cy="5399122"/>
            <a:chOff x="270513" y="1362601"/>
            <a:chExt cx="5906353" cy="5399122"/>
          </a:xfrm>
        </p:grpSpPr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82F91370-0C94-F027-3B02-815A1AD747EC}"/>
                </a:ext>
              </a:extLst>
            </p:cNvPr>
            <p:cNvSpPr/>
            <p:nvPr/>
          </p:nvSpPr>
          <p:spPr>
            <a:xfrm>
              <a:off x="5773412" y="1364603"/>
              <a:ext cx="403454" cy="5397120"/>
            </a:xfrm>
            <a:prstGeom prst="rightBrace">
              <a:avLst>
                <a:gd name="adj1" fmla="val 0"/>
                <a:gd name="adj2" fmla="val 50000"/>
              </a:avLst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1A73DD-A981-0286-99C4-5EFAE5FBEC3D}"/>
                </a:ext>
              </a:extLst>
            </p:cNvPr>
            <p:cNvSpPr txBox="1"/>
            <p:nvPr/>
          </p:nvSpPr>
          <p:spPr>
            <a:xfrm>
              <a:off x="4351387" y="5831633"/>
              <a:ext cx="15362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dirty="0">
                  <a:solidFill>
                    <a:schemeClr val="accent1"/>
                  </a:solidFill>
                </a:rPr>
                <a:t>…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CC0FAD-75B0-C971-A6A0-20AF93051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3" y="1362601"/>
              <a:ext cx="5253209" cy="161891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3EECDCA-8A79-1816-7BB9-AD0345609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22" y="3160198"/>
              <a:ext cx="5252199" cy="163085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EB022F3-6B87-0CBA-4849-61F30B4E9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22" y="5031673"/>
              <a:ext cx="4080874" cy="1599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0189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A69FFE-FDE7-A5C5-5FE1-A73C8DA64ADF}"/>
              </a:ext>
            </a:extLst>
          </p:cNvPr>
          <p:cNvSpPr/>
          <p:nvPr/>
        </p:nvSpPr>
        <p:spPr>
          <a:xfrm>
            <a:off x="4304548" y="214010"/>
            <a:ext cx="37894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Teaching &amp; conferences</a:t>
            </a:r>
            <a:endParaRPr lang="en-US" sz="2400" b="1" kern="1200" dirty="0">
              <a:solidFill>
                <a:schemeClr val="accent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7D11B0-91C4-5BF2-2386-30C75EF9AFB0}"/>
              </a:ext>
            </a:extLst>
          </p:cNvPr>
          <p:cNvGrpSpPr/>
          <p:nvPr/>
        </p:nvGrpSpPr>
        <p:grpSpPr>
          <a:xfrm>
            <a:off x="684794" y="862860"/>
            <a:ext cx="11305205" cy="4669182"/>
            <a:chOff x="516836" y="862860"/>
            <a:chExt cx="11305205" cy="46691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1A3141-277C-EDB6-28F3-FD0506347C08}"/>
                </a:ext>
              </a:extLst>
            </p:cNvPr>
            <p:cNvSpPr txBox="1"/>
            <p:nvPr/>
          </p:nvSpPr>
          <p:spPr>
            <a:xfrm>
              <a:off x="516836" y="862860"/>
              <a:ext cx="7436498" cy="87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IN" u="sng" dirty="0">
                  <a:solidFill>
                    <a:schemeClr val="accent1"/>
                  </a:solidFill>
                </a:rPr>
                <a:t>Teaching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IN" dirty="0">
                  <a:solidFill>
                    <a:schemeClr val="accent1"/>
                  </a:solidFill>
                </a:rPr>
                <a:t>Concepts of Molecular Modeling. Winter term 2025/2026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09F919D-2264-4EB0-BEEA-F6E66F68078A}"/>
                </a:ext>
              </a:extLst>
            </p:cNvPr>
            <p:cNvGrpSpPr/>
            <p:nvPr/>
          </p:nvGrpSpPr>
          <p:grpSpPr>
            <a:xfrm>
              <a:off x="516836" y="2531221"/>
              <a:ext cx="11305205" cy="3000821"/>
              <a:chOff x="516836" y="2531221"/>
              <a:chExt cx="11305205" cy="3000821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CE3D45-6DBD-06D0-64EA-E0712007ACF8}"/>
                  </a:ext>
                </a:extLst>
              </p:cNvPr>
              <p:cNvSpPr txBox="1"/>
              <p:nvPr/>
            </p:nvSpPr>
            <p:spPr>
              <a:xfrm>
                <a:off x="516836" y="2531221"/>
                <a:ext cx="8969408" cy="3000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N" u="sng" dirty="0">
                    <a:solidFill>
                      <a:schemeClr val="accent1"/>
                    </a:solidFill>
                  </a:rPr>
                  <a:t>Conferences and Workshops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N" i="1" dirty="0">
                    <a:solidFill>
                      <a:schemeClr val="accent1"/>
                    </a:solidFill>
                  </a:rPr>
                  <a:t>Chirality and Quantum Spin – A Critical Assessment</a:t>
                </a:r>
                <a:r>
                  <a:rPr lang="en-IN" dirty="0">
                    <a:solidFill>
                      <a:schemeClr val="accent1"/>
                    </a:solidFill>
                  </a:rPr>
                  <a:t>. Bad Honnef, December 2025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N" i="1" dirty="0">
                    <a:solidFill>
                      <a:schemeClr val="accent1"/>
                    </a:solidFill>
                  </a:rPr>
                  <a:t>DPG Spring Meeting</a:t>
                </a:r>
                <a:r>
                  <a:rPr lang="en-IN" dirty="0">
                    <a:solidFill>
                      <a:schemeClr val="accent1"/>
                    </a:solidFill>
                  </a:rPr>
                  <a:t>. Dresden, March 2 – 6, 2026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N" i="1" dirty="0">
                    <a:solidFill>
                      <a:schemeClr val="accent1"/>
                    </a:solidFill>
                  </a:rPr>
                  <a:t>Electron Spin Interactions with Chiral Molecules and Materials</a:t>
                </a:r>
                <a:r>
                  <a:rPr lang="en-IN" dirty="0">
                    <a:solidFill>
                      <a:schemeClr val="accent1"/>
                    </a:solidFill>
                  </a:rPr>
                  <a:t>. Gordon Research Conference. USA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N" dirty="0">
                    <a:solidFill>
                      <a:schemeClr val="accent1"/>
                    </a:solidFill>
                  </a:rPr>
                  <a:t>             (1) August 2 – 3, 2025      (2) August 3 – 8, 2025 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IN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D2A5F5A-6031-285A-2C06-F6D751DF1687}"/>
                  </a:ext>
                </a:extLst>
              </p:cNvPr>
              <p:cNvGrpSpPr/>
              <p:nvPr/>
            </p:nvGrpSpPr>
            <p:grpSpPr>
              <a:xfrm>
                <a:off x="9828179" y="2653308"/>
                <a:ext cx="1993862" cy="2475269"/>
                <a:chOff x="9828179" y="2653308"/>
                <a:chExt cx="1993862" cy="2475269"/>
              </a:xfrm>
            </p:grpSpPr>
            <p:sp>
              <p:nvSpPr>
                <p:cNvPr id="8" name="Right Brace 7">
                  <a:extLst>
                    <a:ext uri="{FF2B5EF4-FFF2-40B4-BE49-F238E27FC236}">
                      <a16:creationId xmlns:a16="http://schemas.microsoft.com/office/drawing/2014/main" id="{385F13A2-DBAA-54A6-2DB3-8DB7D667A9AA}"/>
                    </a:ext>
                  </a:extLst>
                </p:cNvPr>
                <p:cNvSpPr/>
                <p:nvPr/>
              </p:nvSpPr>
              <p:spPr>
                <a:xfrm>
                  <a:off x="9828179" y="2744712"/>
                  <a:ext cx="363893" cy="2383865"/>
                </a:xfrm>
                <a:prstGeom prst="rightBrace">
                  <a:avLst>
                    <a:gd name="adj1" fmla="val 8333"/>
                    <a:gd name="adj2" fmla="val 47297"/>
                  </a:avLst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0720A446-42E4-D3D1-72FD-87294A547D16}"/>
                    </a:ext>
                  </a:extLst>
                </p:cNvPr>
                <p:cNvGrpSpPr/>
                <p:nvPr/>
              </p:nvGrpSpPr>
              <p:grpSpPr>
                <a:xfrm>
                  <a:off x="10158717" y="2653308"/>
                  <a:ext cx="1663324" cy="2441682"/>
                  <a:chOff x="10158717" y="2653308"/>
                  <a:chExt cx="1663324" cy="2441682"/>
                </a:xfrm>
              </p:grpSpPr>
              <p:grpSp>
                <p:nvGrpSpPr>
                  <p:cNvPr id="2" name="Group 1">
                    <a:extLst>
                      <a:ext uri="{FF2B5EF4-FFF2-40B4-BE49-F238E27FC236}">
                        <a16:creationId xmlns:a16="http://schemas.microsoft.com/office/drawing/2014/main" id="{F33A3A3A-5259-9CAF-A02D-B2F12FE2EDD4}"/>
                      </a:ext>
                    </a:extLst>
                  </p:cNvPr>
                  <p:cNvGrpSpPr/>
                  <p:nvPr/>
                </p:nvGrpSpPr>
                <p:grpSpPr>
                  <a:xfrm>
                    <a:off x="10158717" y="2653308"/>
                    <a:ext cx="1663324" cy="1269663"/>
                    <a:chOff x="10158717" y="2653308"/>
                    <a:chExt cx="1663324" cy="1269663"/>
                  </a:xfrm>
                </p:grpSpPr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365EC2A3-F385-B190-89DE-3E62EF57C2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158717" y="2653308"/>
                      <a:ext cx="1663324" cy="4223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600" dirty="0">
                          <a:solidFill>
                            <a:schemeClr val="accent1"/>
                          </a:solidFill>
                        </a:rPr>
                        <a:t>460 € per year</a:t>
                      </a:r>
                    </a:p>
                  </p:txBody>
                </p:sp>
                <p:pic>
                  <p:nvPicPr>
                    <p:cNvPr id="15" name="Picture 14">
                      <a:extLst>
                        <a:ext uri="{FF2B5EF4-FFF2-40B4-BE49-F238E27FC236}">
                          <a16:creationId xmlns:a16="http://schemas.microsoft.com/office/drawing/2014/main" id="{84020F04-DFA4-5612-B498-0D8D5A78FA4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599376" y="3075695"/>
                      <a:ext cx="782007" cy="847276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" name="Group 2">
                    <a:extLst>
                      <a:ext uri="{FF2B5EF4-FFF2-40B4-BE49-F238E27FC236}">
                        <a16:creationId xmlns:a16="http://schemas.microsoft.com/office/drawing/2014/main" id="{78035F1A-DC28-7B45-28C9-72DE6069CD36}"/>
                      </a:ext>
                    </a:extLst>
                  </p:cNvPr>
                  <p:cNvGrpSpPr/>
                  <p:nvPr/>
                </p:nvGrpSpPr>
                <p:grpSpPr>
                  <a:xfrm>
                    <a:off x="10257440" y="4091266"/>
                    <a:ext cx="1465878" cy="1003724"/>
                    <a:chOff x="10257440" y="4091266"/>
                    <a:chExt cx="1465878" cy="1003724"/>
                  </a:xfrm>
                </p:grpSpPr>
                <p:pic>
                  <p:nvPicPr>
                    <p:cNvPr id="12" name="Picture 11">
                      <a:extLst>
                        <a:ext uri="{FF2B5EF4-FFF2-40B4-BE49-F238E27FC236}">
                          <a16:creationId xmlns:a16="http://schemas.microsoft.com/office/drawing/2014/main" id="{0342AA90-D593-7AD0-5157-53973BF7D8E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599376" y="4519656"/>
                      <a:ext cx="782007" cy="57533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4714FD0B-36AA-BC5D-8B95-B2F024A61B3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57440" y="4091266"/>
                      <a:ext cx="1465878" cy="42229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600" dirty="0">
                          <a:solidFill>
                            <a:schemeClr val="accent1"/>
                          </a:solidFill>
                        </a:rPr>
                        <a:t>1500 € !</a:t>
                      </a: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566520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80CF18-C67B-D6D7-9064-1EC233D42D49}"/>
              </a:ext>
            </a:extLst>
          </p:cNvPr>
          <p:cNvSpPr/>
          <p:nvPr/>
        </p:nvSpPr>
        <p:spPr>
          <a:xfrm>
            <a:off x="4441162" y="270008"/>
            <a:ext cx="31037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Timeline 2025-2026</a:t>
            </a:r>
            <a:endParaRPr lang="en-US" sz="2400" b="1" kern="1200" dirty="0">
              <a:solidFill>
                <a:schemeClr val="accent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BD1A9E6-ECEF-B7B8-5E94-93C04F458A64}"/>
              </a:ext>
            </a:extLst>
          </p:cNvPr>
          <p:cNvGrpSpPr/>
          <p:nvPr/>
        </p:nvGrpSpPr>
        <p:grpSpPr>
          <a:xfrm>
            <a:off x="101088" y="1630009"/>
            <a:ext cx="12317977" cy="2804879"/>
            <a:chOff x="-76201" y="1518037"/>
            <a:chExt cx="12317977" cy="2804879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BA3B1BBC-EEE8-44A9-A2B3-ED68BD9E5FE8}"/>
                </a:ext>
              </a:extLst>
            </p:cNvPr>
            <p:cNvSpPr/>
            <p:nvPr/>
          </p:nvSpPr>
          <p:spPr>
            <a:xfrm rot="16200000">
              <a:off x="7076137" y="1063233"/>
              <a:ext cx="297682" cy="2544147"/>
            </a:xfrm>
            <a:prstGeom prst="righ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92C39C5-C9AF-18C5-78B1-1A7EDFAE1766}"/>
                </a:ext>
              </a:extLst>
            </p:cNvPr>
            <p:cNvGrpSpPr/>
            <p:nvPr/>
          </p:nvGrpSpPr>
          <p:grpSpPr>
            <a:xfrm>
              <a:off x="-76201" y="1518037"/>
              <a:ext cx="12317977" cy="2804879"/>
              <a:chOff x="-76201" y="1518037"/>
              <a:chExt cx="12317977" cy="2804879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164273-02F5-F154-17E9-052D5676D782}"/>
                  </a:ext>
                </a:extLst>
              </p:cNvPr>
              <p:cNvGrpSpPr/>
              <p:nvPr/>
            </p:nvGrpSpPr>
            <p:grpSpPr>
              <a:xfrm>
                <a:off x="-76201" y="1518037"/>
                <a:ext cx="12317977" cy="2804879"/>
                <a:chOff x="-76201" y="1518037"/>
                <a:chExt cx="12317977" cy="2804879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ED50A16D-9E67-0467-1088-F19976D8681F}"/>
                    </a:ext>
                  </a:extLst>
                </p:cNvPr>
                <p:cNvGrpSpPr/>
                <p:nvPr/>
              </p:nvGrpSpPr>
              <p:grpSpPr>
                <a:xfrm>
                  <a:off x="-76201" y="1518037"/>
                  <a:ext cx="12317977" cy="2804879"/>
                  <a:chOff x="-76201" y="2703027"/>
                  <a:chExt cx="12317977" cy="2804879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A502A6E0-2F2F-1CA8-F251-8A299C78427A}"/>
                      </a:ext>
                    </a:extLst>
                  </p:cNvPr>
                  <p:cNvGrpSpPr/>
                  <p:nvPr/>
                </p:nvGrpSpPr>
                <p:grpSpPr>
                  <a:xfrm>
                    <a:off x="-76201" y="3890601"/>
                    <a:ext cx="11711475" cy="899956"/>
                    <a:chOff x="-76201" y="4512880"/>
                    <a:chExt cx="11711475" cy="899956"/>
                  </a:xfrm>
                </p:grpSpPr>
                <p:grpSp>
                  <p:nvGrpSpPr>
                    <p:cNvPr id="23" name="Group 22">
                      <a:extLst>
                        <a:ext uri="{FF2B5EF4-FFF2-40B4-BE49-F238E27FC236}">
                          <a16:creationId xmlns:a16="http://schemas.microsoft.com/office/drawing/2014/main" id="{D7F74252-CA95-48C5-C057-E52A20DA62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2136" y="4512880"/>
                      <a:ext cx="11293138" cy="127522"/>
                      <a:chOff x="1856792" y="758885"/>
                      <a:chExt cx="10226362" cy="127522"/>
                    </a:xfrm>
                  </p:grpSpPr>
                  <p:cxnSp>
                    <p:nvCxnSpPr>
                      <p:cNvPr id="25" name="Straight Connector 24">
                        <a:extLst>
                          <a:ext uri="{FF2B5EF4-FFF2-40B4-BE49-F238E27FC236}">
                            <a16:creationId xmlns:a16="http://schemas.microsoft.com/office/drawing/2014/main" id="{936BC36E-FB79-AA4E-A93F-A3EA6EEA27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953729" y="758885"/>
                        <a:ext cx="10129425" cy="69276"/>
                      </a:xfrm>
                      <a:prstGeom prst="line">
                        <a:avLst/>
                      </a:prstGeom>
                      <a:ln w="38100">
                        <a:solidFill>
                          <a:schemeClr val="accent1">
                            <a:lumMod val="50000"/>
                          </a:schemeClr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" name="Oval 25">
                        <a:extLst>
                          <a:ext uri="{FF2B5EF4-FFF2-40B4-BE49-F238E27FC236}">
                            <a16:creationId xmlns:a16="http://schemas.microsoft.com/office/drawing/2014/main" id="{C69F27FE-581F-A0C8-DE45-31311A3D81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6792" y="774440"/>
                        <a:ext cx="102637" cy="111967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accent1">
                            <a:lumMod val="50000"/>
                          </a:schemeClr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</p:grpSp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E14BB60F-D7A6-2B8C-49BB-99B9562AC9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76201" y="4708817"/>
                      <a:ext cx="9184442" cy="704019"/>
                      <a:chOff x="-76201" y="4708817"/>
                      <a:chExt cx="9184442" cy="704019"/>
                    </a:xfrm>
                  </p:grpSpPr>
                  <p:sp>
                    <p:nvSpPr>
                      <p:cNvPr id="19" name="Title 1">
                        <a:extLst>
                          <a:ext uri="{FF2B5EF4-FFF2-40B4-BE49-F238E27FC236}">
                            <a16:creationId xmlns:a16="http://schemas.microsoft.com/office/drawing/2014/main" id="{84ED7594-4AC3-971C-7964-1C6AF994F5B9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-76201" y="4758581"/>
                        <a:ext cx="983994" cy="646924"/>
                      </a:xfrm>
                      <a:prstGeom prst="rect">
                        <a:avLst/>
                      </a:prstGeom>
                    </p:spPr>
                    <p:txBody>
                      <a:bodyPr vert="horz" lIns="91440" tIns="45720" rIns="91440" bIns="45720" rtlCol="0" anchor="b">
                        <a:noAutofit/>
                      </a:bodyPr>
                      <a:lstStyle>
                        <a:lvl1pPr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buNone/>
                          <a:defRPr sz="6000" kern="1200">
                            <a:solidFill>
                              <a:schemeClr val="tx1"/>
                            </a:solidFill>
                            <a:latin typeface="+mj-lt"/>
                            <a:ea typeface="+mj-ea"/>
                            <a:cs typeface="+mj-cs"/>
                          </a:defRPr>
                        </a:lvl1pPr>
                      </a:lstStyle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en-IN" sz="1600" dirty="0">
                            <a:solidFill>
                              <a:schemeClr val="accent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a:t>January</a:t>
                        </a:r>
                      </a:p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en-IN" sz="1600" dirty="0">
                            <a:solidFill>
                              <a:schemeClr val="accent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a:t>2025</a:t>
                        </a:r>
                        <a:r>
                          <a:rPr lang="en-IN" sz="16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20" name="Title 1">
                        <a:extLst>
                          <a:ext uri="{FF2B5EF4-FFF2-40B4-BE49-F238E27FC236}">
                            <a16:creationId xmlns:a16="http://schemas.microsoft.com/office/drawing/2014/main" id="{218FD4E3-8139-6262-D560-BD4FDD56BA43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7940358" y="4797593"/>
                        <a:ext cx="1167883" cy="615243"/>
                      </a:xfrm>
                      <a:prstGeom prst="rect">
                        <a:avLst/>
                      </a:prstGeom>
                    </p:spPr>
                    <p:txBody>
                      <a:bodyPr vert="horz" lIns="91440" tIns="45720" rIns="91440" bIns="45720" rtlCol="0" anchor="b">
                        <a:noAutofit/>
                      </a:bodyPr>
                      <a:lstStyle>
                        <a:lvl1pPr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buNone/>
                          <a:defRPr sz="6000" kern="1200">
                            <a:solidFill>
                              <a:schemeClr val="tx1"/>
                            </a:solidFill>
                            <a:latin typeface="+mj-lt"/>
                            <a:ea typeface="+mj-ea"/>
                            <a:cs typeface="+mj-cs"/>
                          </a:defRPr>
                        </a:lvl1pPr>
                      </a:lstStyle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en-IN" sz="1600" dirty="0">
                            <a:solidFill>
                              <a:schemeClr val="accent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a:t>January 2025</a:t>
                        </a:r>
                        <a:r>
                          <a:rPr lang="en-IN" sz="16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21" name="Title 1">
                        <a:extLst>
                          <a:ext uri="{FF2B5EF4-FFF2-40B4-BE49-F238E27FC236}">
                            <a16:creationId xmlns:a16="http://schemas.microsoft.com/office/drawing/2014/main" id="{86452301-F0E6-C9DF-6932-903AF1EB5DC3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831987" y="4708817"/>
                        <a:ext cx="1513124" cy="326571"/>
                      </a:xfrm>
                      <a:prstGeom prst="rect">
                        <a:avLst/>
                      </a:prstGeom>
                    </p:spPr>
                    <p:txBody>
                      <a:bodyPr vert="horz" lIns="91440" tIns="45720" rIns="91440" bIns="45720" rtlCol="0" anchor="b">
                        <a:noAutofit/>
                      </a:bodyPr>
                      <a:lstStyle>
                        <a:lvl1pPr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buNone/>
                          <a:defRPr sz="6000" kern="1200">
                            <a:solidFill>
                              <a:schemeClr val="tx1"/>
                            </a:solidFill>
                            <a:latin typeface="+mj-lt"/>
                            <a:ea typeface="+mj-ea"/>
                            <a:cs typeface="+mj-cs"/>
                          </a:defRPr>
                        </a:lvl1pPr>
                      </a:lstStyle>
                      <a:p>
                        <a:pPr algn="just"/>
                        <a:r>
                          <a:rPr lang="en-IN" sz="1600" dirty="0">
                            <a:solidFill>
                              <a:schemeClr val="accent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a:t>February</a:t>
                        </a:r>
                      </a:p>
                    </p:txBody>
                  </p:sp>
                  <p:sp>
                    <p:nvSpPr>
                      <p:cNvPr id="22" name="Title 1">
                        <a:extLst>
                          <a:ext uri="{FF2B5EF4-FFF2-40B4-BE49-F238E27FC236}">
                            <a16:creationId xmlns:a16="http://schemas.microsoft.com/office/drawing/2014/main" id="{07D158B9-3F26-3DDE-DD4D-D590CBF7A3ED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2402631" y="4721253"/>
                        <a:ext cx="657801" cy="326571"/>
                      </a:xfrm>
                      <a:prstGeom prst="rect">
                        <a:avLst/>
                      </a:prstGeom>
                    </p:spPr>
                    <p:txBody>
                      <a:bodyPr vert="horz" lIns="91440" tIns="45720" rIns="91440" bIns="45720" rtlCol="0" anchor="b">
                        <a:noAutofit/>
                      </a:bodyPr>
                      <a:lstStyle>
                        <a:lvl1pPr algn="ctr" defTabSz="914400" rtl="0" eaLnBrk="1" latinLnBrk="0" hangingPunct="1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buNone/>
                          <a:defRPr sz="6000" kern="1200">
                            <a:solidFill>
                              <a:schemeClr val="tx1"/>
                            </a:solidFill>
                            <a:latin typeface="+mj-lt"/>
                            <a:ea typeface="+mj-ea"/>
                            <a:cs typeface="+mj-cs"/>
                          </a:defRPr>
                        </a:lvl1pPr>
                      </a:lstStyle>
                      <a:p>
                        <a:pPr algn="just"/>
                        <a:r>
                          <a:rPr lang="en-IN" sz="1600" dirty="0">
                            <a:solidFill>
                              <a:schemeClr val="accent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a:t>April</a:t>
                        </a:r>
                      </a:p>
                    </p:txBody>
                  </p:sp>
                </p:grpSp>
              </p:grpSp>
              <p:sp>
                <p:nvSpPr>
                  <p:cNvPr id="14" name="Title 1">
                    <a:extLst>
                      <a:ext uri="{FF2B5EF4-FFF2-40B4-BE49-F238E27FC236}">
                        <a16:creationId xmlns:a16="http://schemas.microsoft.com/office/drawing/2014/main" id="{69E438DF-CDA2-5C1C-EAD9-DB22E6CC729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8919969" y="4811206"/>
                    <a:ext cx="1867701" cy="69047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b">
                    <a:noAutofit/>
                  </a:bodyPr>
                  <a:lstStyle>
                    <a:lvl1pPr algn="ctr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60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>
                      <a:lnSpc>
                        <a:spcPct val="150000"/>
                      </a:lnSpc>
                    </a:pPr>
                    <a:r>
                      <a:rPr lang="en-IN" sz="1600" b="1" dirty="0">
                        <a:solidFill>
                          <a:schemeClr val="accent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Next TAC meeting</a:t>
                    </a:r>
                  </a:p>
                </p:txBody>
              </p: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2DD03DFB-B9DA-2D46-CE67-D2660D05DEE9}"/>
                      </a:ext>
                    </a:extLst>
                  </p:cNvPr>
                  <p:cNvGrpSpPr/>
                  <p:nvPr/>
                </p:nvGrpSpPr>
                <p:grpSpPr>
                  <a:xfrm>
                    <a:off x="690475" y="2708961"/>
                    <a:ext cx="8067864" cy="2798945"/>
                    <a:chOff x="690475" y="796184"/>
                    <a:chExt cx="8067864" cy="2798945"/>
                  </a:xfrm>
                </p:grpSpPr>
                <p:sp>
                  <p:nvSpPr>
                    <p:cNvPr id="7" name="Title 1">
                      <a:extLst>
                        <a:ext uri="{FF2B5EF4-FFF2-40B4-BE49-F238E27FC236}">
                          <a16:creationId xmlns:a16="http://schemas.microsoft.com/office/drawing/2014/main" id="{FEC16AF3-2D6B-FD34-ABC3-4633B4ADE27C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690475" y="2945092"/>
                      <a:ext cx="1318733" cy="646925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b">
                      <a:no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1600" dirty="0">
                          <a:solidFill>
                            <a:schemeClr val="accent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The 1</a:t>
                      </a:r>
                      <a:r>
                        <a:rPr lang="en-IN" sz="1600" baseline="30000" dirty="0">
                          <a:solidFill>
                            <a:schemeClr val="accent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</a:t>
                      </a:r>
                      <a:r>
                        <a:rPr lang="en-IN" sz="1600" dirty="0">
                          <a:solidFill>
                            <a:schemeClr val="accent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TAC meeting </a:t>
                      </a:r>
                    </a:p>
                  </p:txBody>
                </p:sp>
                <p:sp>
                  <p:nvSpPr>
                    <p:cNvPr id="8" name="Title 1">
                      <a:extLst>
                        <a:ext uri="{FF2B5EF4-FFF2-40B4-BE49-F238E27FC236}">
                          <a16:creationId xmlns:a16="http://schemas.microsoft.com/office/drawing/2014/main" id="{8BAA6F1D-44B5-7C14-1E1B-41E9516E4473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1852103" y="3013786"/>
                      <a:ext cx="1712189" cy="581343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b">
                      <a:no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1600" dirty="0">
                          <a:solidFill>
                            <a:schemeClr val="accent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DAAD annual progress report</a:t>
                      </a:r>
                    </a:p>
                  </p:txBody>
                </p:sp>
                <p:sp>
                  <p:nvSpPr>
                    <p:cNvPr id="10" name="Content Placeholder 2">
                      <a:extLst>
                        <a:ext uri="{FF2B5EF4-FFF2-40B4-BE49-F238E27FC236}">
                          <a16:creationId xmlns:a16="http://schemas.microsoft.com/office/drawing/2014/main" id="{8A0D2E54-461F-A611-1C1C-FBCA74ACBE23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2990948" y="796184"/>
                      <a:ext cx="2640563" cy="515644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Autofit/>
                    </a:bodyPr>
                    <a:lstStyle>
                      <a:lvl1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1600" dirty="0">
                          <a:solidFill>
                            <a:schemeClr val="accent1"/>
                          </a:solidFill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Further analysis of the current research work </a:t>
                      </a:r>
                    </a:p>
                  </p:txBody>
                </p:sp>
                <p:cxnSp>
                  <p:nvCxnSpPr>
                    <p:cNvPr id="13" name="Straight Connector 12">
                      <a:extLst>
                        <a:ext uri="{FF2B5EF4-FFF2-40B4-BE49-F238E27FC236}">
                          <a16:creationId xmlns:a16="http://schemas.microsoft.com/office/drawing/2014/main" id="{7F36DC7E-F93C-2830-EAA1-7D827B612A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235824" y="2039973"/>
                      <a:ext cx="522515" cy="0"/>
                    </a:xfrm>
                    <a:prstGeom prst="line">
                      <a:avLst/>
                    </a:prstGeom>
                    <a:ln w="76200">
                      <a:solidFill>
                        <a:srgbClr val="F07D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" name="Title 1">
                      <a:extLst>
                        <a:ext uri="{FF2B5EF4-FFF2-40B4-BE49-F238E27FC236}">
                          <a16:creationId xmlns:a16="http://schemas.microsoft.com/office/drawing/2014/main" id="{366D4C45-664F-338F-DC45-1827C31C3D91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935963" y="2198634"/>
                      <a:ext cx="657801" cy="326571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b">
                      <a:no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just"/>
                      <a:r>
                        <a:rPr lang="en-IN" sz="1600" dirty="0">
                          <a:solidFill>
                            <a:schemeClr val="accent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June</a:t>
                      </a:r>
                    </a:p>
                  </p:txBody>
                </p:sp>
                <p:cxnSp>
                  <p:nvCxnSpPr>
                    <p:cNvPr id="27" name="Straight Connector 26">
                      <a:extLst>
                        <a:ext uri="{FF2B5EF4-FFF2-40B4-BE49-F238E27FC236}">
                          <a16:creationId xmlns:a16="http://schemas.microsoft.com/office/drawing/2014/main" id="{65D6CCF7-EE96-9681-4E73-D8E2A408431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53955" y="2089735"/>
                      <a:ext cx="522515" cy="0"/>
                    </a:xfrm>
                    <a:prstGeom prst="line">
                      <a:avLst/>
                    </a:prstGeom>
                    <a:ln w="76200">
                      <a:solidFill>
                        <a:schemeClr val="accent1">
                          <a:lumMod val="25000"/>
                          <a:lumOff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>
                      <a:extLst>
                        <a:ext uri="{FF2B5EF4-FFF2-40B4-BE49-F238E27FC236}">
                          <a16:creationId xmlns:a16="http://schemas.microsoft.com/office/drawing/2014/main" id="{2B0AF0E7-0747-AF99-9ACD-4F3BDB9E45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37519" y="2080402"/>
                      <a:ext cx="522515" cy="0"/>
                    </a:xfrm>
                    <a:prstGeom prst="line">
                      <a:avLst/>
                    </a:prstGeom>
                    <a:ln w="76200">
                      <a:solidFill>
                        <a:schemeClr val="accent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Oval 28">
                      <a:extLst>
                        <a:ext uri="{FF2B5EF4-FFF2-40B4-BE49-F238E27FC236}">
                          <a16:creationId xmlns:a16="http://schemas.microsoft.com/office/drawing/2014/main" id="{A6616B99-6DA8-D911-DCB1-E1BEA58579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8833" y="1987152"/>
                      <a:ext cx="141618" cy="127512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sp>
                  <p:nvSpPr>
                    <p:cNvPr id="31" name="Title 1">
                      <a:extLst>
                        <a:ext uri="{FF2B5EF4-FFF2-40B4-BE49-F238E27FC236}">
                          <a16:creationId xmlns:a16="http://schemas.microsoft.com/office/drawing/2014/main" id="{A8D3D0AB-0615-4FBF-ED5E-DCADF23595B4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5543938" y="2192407"/>
                      <a:ext cx="912843" cy="326571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b">
                      <a:no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just"/>
                      <a:r>
                        <a:rPr lang="en-IN" sz="1600" dirty="0">
                          <a:solidFill>
                            <a:schemeClr val="accent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August</a:t>
                      </a:r>
                    </a:p>
                  </p:txBody>
                </p:sp>
                <p:sp>
                  <p:nvSpPr>
                    <p:cNvPr id="32" name="Content Placeholder 2">
                      <a:extLst>
                        <a:ext uri="{FF2B5EF4-FFF2-40B4-BE49-F238E27FC236}">
                          <a16:creationId xmlns:a16="http://schemas.microsoft.com/office/drawing/2014/main" id="{8CA0AF1D-9289-8AEC-9D57-22448E44958E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4998106" y="2799838"/>
                      <a:ext cx="2082308" cy="515644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Autofit/>
                    </a:bodyPr>
                    <a:lstStyle>
                      <a:lvl1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1600" dirty="0">
                          <a:solidFill>
                            <a:schemeClr val="accent1"/>
                          </a:solidFill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Prepare and submit manuscript </a:t>
                      </a:r>
                    </a:p>
                  </p:txBody>
                </p: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74B88B6A-CC8B-1CB1-5252-B63C1FA4A8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91673" y="2052409"/>
                      <a:ext cx="522515" cy="0"/>
                    </a:xfrm>
                    <a:prstGeom prst="line">
                      <a:avLst/>
                    </a:prstGeom>
                    <a:ln w="762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7" name="Content Placeholder 2">
                    <a:extLst>
                      <a:ext uri="{FF2B5EF4-FFF2-40B4-BE49-F238E27FC236}">
                        <a16:creationId xmlns:a16="http://schemas.microsoft.com/office/drawing/2014/main" id="{30A1A9B1-A19E-1605-A7D1-973C18185193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030682" y="2703027"/>
                    <a:ext cx="2640560" cy="515644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ct val="150000"/>
                      </a:lnSpc>
                    </a:pPr>
                    <a:r>
                      <a:rPr lang="en-IN" sz="1600" dirty="0">
                        <a:solidFill>
                          <a:schemeClr val="accent1"/>
                        </a:solidFill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Set-up of high throughput </a:t>
                    </a:r>
                  </a:p>
                </p:txBody>
              </p: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E6C8BC14-486F-07BB-31FA-809BDCA8BD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0172" y="3946524"/>
                    <a:ext cx="522515" cy="0"/>
                  </a:xfrm>
                  <a:prstGeom prst="line">
                    <a:avLst/>
                  </a:prstGeom>
                  <a:ln w="762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Title 1">
                    <a:extLst>
                      <a:ext uri="{FF2B5EF4-FFF2-40B4-BE49-F238E27FC236}">
                        <a16:creationId xmlns:a16="http://schemas.microsoft.com/office/drawing/2014/main" id="{BF164712-4ED4-4E4C-9197-DCE45114C5A8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0602681" y="4196250"/>
                    <a:ext cx="1167883" cy="61524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b">
                    <a:noAutofit/>
                  </a:bodyPr>
                  <a:lstStyle>
                    <a:lvl1pPr algn="ctr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60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>
                      <a:lnSpc>
                        <a:spcPct val="150000"/>
                      </a:lnSpc>
                    </a:pPr>
                    <a:r>
                      <a:rPr lang="en-IN" sz="1600" dirty="0">
                        <a:solidFill>
                          <a:schemeClr val="accent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March 2026</a:t>
                    </a:r>
                    <a:r>
                      <a:rPr lang="en-IN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41" name="Content Placeholder 2">
                    <a:extLst>
                      <a:ext uri="{FF2B5EF4-FFF2-40B4-BE49-F238E27FC236}">
                        <a16:creationId xmlns:a16="http://schemas.microsoft.com/office/drawing/2014/main" id="{2B5F2443-B8A8-16A6-579D-791F4E92BC3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0126822" y="2893136"/>
                    <a:ext cx="2114954" cy="515644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ct val="150000"/>
                      </a:lnSpc>
                    </a:pPr>
                    <a:r>
                      <a:rPr lang="en-IN" sz="1600" dirty="0">
                        <a:solidFill>
                          <a:schemeClr val="accent1"/>
                        </a:solidFill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DPG spring meetings</a:t>
                    </a:r>
                  </a:p>
                </p:txBody>
              </p: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3F6F49E7-494D-886B-24A1-ABB532581E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65823" y="3787943"/>
                    <a:ext cx="0" cy="317241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E7476A14-C6BB-349E-6240-81FA52A1DA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708958" y="3787945"/>
                    <a:ext cx="0" cy="317241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02146189-F54F-9105-EE42-F2E93D24A0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86306" y="3787943"/>
                    <a:ext cx="0" cy="317241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71D1CD53-16B0-1108-C6A7-A327B132C8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52900" y="3797868"/>
                    <a:ext cx="0" cy="317241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BEBE1B22-4ACF-E0C2-6627-26D12CBA29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497051" y="3796958"/>
                    <a:ext cx="0" cy="317241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06E74094-4D95-2BC1-3D48-C2F111E55B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118950" y="3801256"/>
                    <a:ext cx="0" cy="317241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157D353C-0111-4A24-8D39-C2F563F690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12945" y="2770475"/>
                  <a:ext cx="522515" cy="0"/>
                </a:xfrm>
                <a:prstGeom prst="line">
                  <a:avLst/>
                </a:prstGeom>
                <a:ln w="76200">
                  <a:solidFill>
                    <a:schemeClr val="accent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FC28FD3F-C3EC-4B01-8F86-7FD7E02B4E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81130" y="2619513"/>
                  <a:ext cx="0" cy="317241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itle 1">
                <a:extLst>
                  <a:ext uri="{FF2B5EF4-FFF2-40B4-BE49-F238E27FC236}">
                    <a16:creationId xmlns:a16="http://schemas.microsoft.com/office/drawing/2014/main" id="{086F60D4-0391-47D9-AB90-516459B96B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25045" y="3009756"/>
                <a:ext cx="1167883" cy="61524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IN" sz="1600" dirty="0">
                    <a:solidFill>
                      <a:schemeClr val="accen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February 2026</a:t>
                </a:r>
                <a:r>
                  <a:rPr lang="en-IN" sz="16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549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40A820-1226-678A-5498-3B5F16C76F51}"/>
              </a:ext>
            </a:extLst>
          </p:cNvPr>
          <p:cNvSpPr txBox="1"/>
          <p:nvPr/>
        </p:nvSpPr>
        <p:spPr>
          <a:xfrm>
            <a:off x="450493" y="611185"/>
            <a:ext cx="343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accent1"/>
                </a:solidFill>
              </a:rPr>
              <a:t>Why is OER important 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558D3-6952-EC77-3AE5-0A81125B39E3}"/>
              </a:ext>
            </a:extLst>
          </p:cNvPr>
          <p:cNvGrpSpPr/>
          <p:nvPr/>
        </p:nvGrpSpPr>
        <p:grpSpPr>
          <a:xfrm>
            <a:off x="445669" y="1178869"/>
            <a:ext cx="11656880" cy="4843162"/>
            <a:chOff x="291762" y="1178869"/>
            <a:chExt cx="11656880" cy="48431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34371C-B489-1719-0ECA-D94385D95BB0}"/>
                </a:ext>
              </a:extLst>
            </p:cNvPr>
            <p:cNvSpPr txBox="1"/>
            <p:nvPr/>
          </p:nvSpPr>
          <p:spPr>
            <a:xfrm>
              <a:off x="5492200" y="1528137"/>
              <a:ext cx="6456442" cy="3787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IN" dirty="0">
                  <a:solidFill>
                    <a:schemeClr val="accent1"/>
                  </a:solidFill>
                  <a:ea typeface="Calibri" panose="020F0502020204030204" pitchFamily="34" charset="0"/>
                </a:rPr>
                <a:t>Electrochemical water splitting to produce </a:t>
              </a:r>
              <a:r>
                <a:rPr lang="en-IN" kern="100" dirty="0">
                  <a:solidFill>
                    <a:schemeClr val="accent1"/>
                  </a:solidFill>
                  <a:effectLst/>
                </a:rPr>
                <a:t>H</a:t>
              </a:r>
              <a:r>
                <a:rPr lang="en-IN" kern="100" baseline="-25000" dirty="0">
                  <a:solidFill>
                    <a:schemeClr val="accent1"/>
                  </a:solidFill>
                  <a:effectLst/>
                </a:rPr>
                <a:t>2</a:t>
              </a:r>
              <a:r>
                <a:rPr lang="en-IN" dirty="0">
                  <a:solidFill>
                    <a:schemeClr val="accent1"/>
                  </a:solidFill>
                  <a:ea typeface="Calibri" panose="020F0502020204030204" pitchFamily="34" charset="0"/>
                </a:rPr>
                <a:t> </a:t>
              </a:r>
            </a:p>
            <a:p>
              <a:pPr algn="just">
                <a:lnSpc>
                  <a:spcPct val="150000"/>
                </a:lnSpc>
              </a:pPr>
              <a:endParaRPr lang="en-IN" dirty="0">
                <a:solidFill>
                  <a:schemeClr val="accent1"/>
                </a:solidFill>
                <a:ea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IN" u="sng" dirty="0">
                  <a:solidFill>
                    <a:schemeClr val="accent1"/>
                  </a:solidFill>
                  <a:ea typeface="Calibri" panose="020F0502020204030204" pitchFamily="34" charset="0"/>
                </a:rPr>
                <a:t>Problems</a:t>
              </a:r>
              <a:r>
                <a:rPr lang="en-IN" dirty="0">
                  <a:solidFill>
                    <a:schemeClr val="accent1"/>
                  </a:solidFill>
                  <a:ea typeface="Calibri" panose="020F0502020204030204" pitchFamily="34" charset="0"/>
                </a:rPr>
                <a:t> 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IN" dirty="0">
                  <a:solidFill>
                    <a:schemeClr val="accent1"/>
                  </a:solidFill>
                  <a:ea typeface="Calibri" panose="020F0502020204030204" pitchFamily="34" charset="0"/>
                </a:rPr>
                <a:t>Slow</a:t>
              </a:r>
              <a:r>
                <a:rPr lang="en-IN" b="1" dirty="0">
                  <a:solidFill>
                    <a:schemeClr val="accent1"/>
                  </a:solidFill>
                  <a:ea typeface="Calibri" panose="020F0502020204030204" pitchFamily="34" charset="0"/>
                </a:rPr>
                <a:t> </a:t>
              </a:r>
              <a:r>
                <a:rPr lang="en-IN" dirty="0">
                  <a:solidFill>
                    <a:schemeClr val="accent1"/>
                  </a:solidFill>
                  <a:ea typeface="Calibri" panose="020F0502020204030204" pitchFamily="34" charset="0"/>
                </a:rPr>
                <a:t>kinetics of the OER 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IN" dirty="0">
                  <a:solidFill>
                    <a:schemeClr val="accent1"/>
                  </a:solidFill>
                  <a:ea typeface="Calibri" panose="020F0502020204030204" pitchFamily="34" charset="0"/>
                </a:rPr>
                <a:t>high overpotential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IN" dirty="0">
                  <a:solidFill>
                    <a:schemeClr val="accent1"/>
                  </a:solidFill>
                  <a:ea typeface="Calibri" panose="020F0502020204030204" pitchFamily="34" charset="0"/>
                </a:rPr>
                <a:t>high energy barrier</a:t>
              </a:r>
            </a:p>
            <a:p>
              <a:pPr algn="just">
                <a:lnSpc>
                  <a:spcPct val="150000"/>
                </a:lnSpc>
              </a:pPr>
              <a:endParaRPr lang="en-IN" dirty="0">
                <a:solidFill>
                  <a:schemeClr val="accent1"/>
                </a:solidFill>
                <a:ea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IN" u="sng" dirty="0">
                  <a:solidFill>
                    <a:schemeClr val="accent1"/>
                  </a:solidFill>
                  <a:ea typeface="Calibri" panose="020F0502020204030204" pitchFamily="34" charset="0"/>
                </a:rPr>
                <a:t>Goal:</a:t>
              </a:r>
              <a:r>
                <a:rPr lang="en-IN" dirty="0">
                  <a:solidFill>
                    <a:schemeClr val="accent1"/>
                  </a:solidFill>
                  <a:ea typeface="Calibri" panose="020F0502020204030204" pitchFamily="34" charset="0"/>
                </a:rPr>
                <a:t> Develop highly active oxygen electrocatalysts </a:t>
              </a:r>
              <a:endParaRPr lang="en-IN" u="sng" dirty="0">
                <a:solidFill>
                  <a:schemeClr val="accent1"/>
                </a:solidFill>
                <a:ea typeface="Calibri" panose="020F0502020204030204" pitchFamily="34" charset="0"/>
              </a:endParaRP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IN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3F874A-BAD9-51DC-8EA5-34B868117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62" y="1178869"/>
              <a:ext cx="4870788" cy="484316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A48998-7BBF-FE08-FAB9-91F058F0E786}"/>
                </a:ext>
              </a:extLst>
            </p:cNvPr>
            <p:cNvSpPr/>
            <p:nvPr/>
          </p:nvSpPr>
          <p:spPr>
            <a:xfrm>
              <a:off x="5561325" y="5467508"/>
              <a:ext cx="34736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i="1" dirty="0">
                  <a:solidFill>
                    <a:schemeClr val="accent1"/>
                  </a:solidFill>
                </a:rPr>
                <a:t>D. Chen et al. Mater. Chem. Front., 2023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C4E4CBF-0B43-4482-5F2C-A2CC369880FB}"/>
              </a:ext>
            </a:extLst>
          </p:cNvPr>
          <p:cNvSpPr/>
          <p:nvPr/>
        </p:nvSpPr>
        <p:spPr>
          <a:xfrm>
            <a:off x="4970442" y="18335"/>
            <a:ext cx="1874232" cy="587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Motivation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23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5352D9-7DE8-1148-AA7B-762490A910DF}"/>
              </a:ext>
            </a:extLst>
          </p:cNvPr>
          <p:cNvSpPr/>
          <p:nvPr/>
        </p:nvSpPr>
        <p:spPr>
          <a:xfrm>
            <a:off x="5145020" y="67013"/>
            <a:ext cx="1874232" cy="587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Motivation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7D3DD1-A979-BF6E-EC79-4F9AA09C4DF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90" y="815021"/>
            <a:ext cx="3351403" cy="49962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B3463E-008B-EA11-83B2-05FC2C427D7D}"/>
              </a:ext>
            </a:extLst>
          </p:cNvPr>
          <p:cNvSpPr txBox="1"/>
          <p:nvPr/>
        </p:nvSpPr>
        <p:spPr>
          <a:xfrm>
            <a:off x="4525347" y="2090060"/>
            <a:ext cx="5910740" cy="87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1"/>
                </a:solidFill>
              </a:rPr>
              <a:t>Significant progress has been made in improving the OER efficiency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D396DC-B74D-27BD-8EDE-856917C849DC}"/>
              </a:ext>
            </a:extLst>
          </p:cNvPr>
          <p:cNvSpPr txBox="1"/>
          <p:nvPr/>
        </p:nvSpPr>
        <p:spPr>
          <a:xfrm>
            <a:off x="4516017" y="3526975"/>
            <a:ext cx="5999583" cy="463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1"/>
                </a:solidFill>
              </a:rPr>
              <a:t>Still, there is a need of advanced OER catalysts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A4F734-BC1A-FCBA-4E18-91E967DB180E}"/>
              </a:ext>
            </a:extLst>
          </p:cNvPr>
          <p:cNvSpPr/>
          <p:nvPr/>
        </p:nvSpPr>
        <p:spPr>
          <a:xfrm>
            <a:off x="2827452" y="5672782"/>
            <a:ext cx="3473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i="1" dirty="0">
                <a:solidFill>
                  <a:schemeClr val="accent1"/>
                </a:solidFill>
              </a:rPr>
              <a:t>D. Chen et al. Mater. Chem. Front., 2023</a:t>
            </a:r>
          </a:p>
        </p:txBody>
      </p:sp>
    </p:spTree>
    <p:extLst>
      <p:ext uri="{BB962C8B-B14F-4D97-AF65-F5344CB8AC3E}">
        <p14:creationId xmlns:p14="http://schemas.microsoft.com/office/powerpoint/2010/main" val="196313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ADFB15-D3FD-5A68-0A63-DC6AA5066A1F}"/>
              </a:ext>
            </a:extLst>
          </p:cNvPr>
          <p:cNvSpPr/>
          <p:nvPr/>
        </p:nvSpPr>
        <p:spPr>
          <a:xfrm>
            <a:off x="3702804" y="133871"/>
            <a:ext cx="4788491" cy="587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Spin-dependent effects in OER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BF6E47-281C-0847-6C15-890E0D80FCC2}"/>
              </a:ext>
            </a:extLst>
          </p:cNvPr>
          <p:cNvGrpSpPr/>
          <p:nvPr/>
        </p:nvGrpSpPr>
        <p:grpSpPr>
          <a:xfrm>
            <a:off x="4130574" y="4602714"/>
            <a:ext cx="4497355" cy="1418972"/>
            <a:chOff x="3312367" y="4617934"/>
            <a:chExt cx="4497355" cy="141897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1F396E1-4BFD-0C76-B700-217CCA0D83BD}"/>
                </a:ext>
              </a:extLst>
            </p:cNvPr>
            <p:cNvSpPr txBox="1"/>
            <p:nvPr/>
          </p:nvSpPr>
          <p:spPr>
            <a:xfrm>
              <a:off x="3312843" y="4617934"/>
              <a:ext cx="4493846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N" dirty="0">
                  <a:solidFill>
                    <a:schemeClr val="accent1"/>
                  </a:solidFill>
                </a:rPr>
                <a:t>Alternative? </a:t>
              </a:r>
            </a:p>
            <a:p>
              <a:pPr algn="ctr">
                <a:lnSpc>
                  <a:spcPct val="150000"/>
                </a:lnSpc>
              </a:pPr>
              <a:r>
                <a:rPr lang="en-IN" dirty="0">
                  <a:solidFill>
                    <a:schemeClr val="accent1"/>
                  </a:solidFill>
                </a:rPr>
                <a:t>Chirality &amp; CISS Effect</a:t>
              </a:r>
            </a:p>
            <a:p>
              <a:pPr algn="ctr">
                <a:lnSpc>
                  <a:spcPct val="150000"/>
                </a:lnSpc>
              </a:pPr>
              <a:r>
                <a:rPr lang="en-IN" dirty="0">
                  <a:solidFill>
                    <a:schemeClr val="accent1"/>
                  </a:solidFill>
                </a:rPr>
                <a:t>(Correlate with the </a:t>
              </a:r>
              <a:r>
                <a:rPr lang="en-IN" b="1" dirty="0">
                  <a:solidFill>
                    <a:schemeClr val="accent1"/>
                  </a:solidFill>
                </a:rPr>
                <a:t>B</a:t>
              </a:r>
              <a:r>
                <a:rPr lang="en-IN" dirty="0">
                  <a:solidFill>
                    <a:schemeClr val="accent1"/>
                  </a:solidFill>
                </a:rPr>
                <a:t>-field strategy)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BFDFCF7-E267-DB36-AD99-561E149AAD7B}"/>
                </a:ext>
              </a:extLst>
            </p:cNvPr>
            <p:cNvSpPr/>
            <p:nvPr/>
          </p:nvSpPr>
          <p:spPr>
            <a:xfrm>
              <a:off x="3312367" y="4684763"/>
              <a:ext cx="4497355" cy="135214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9A14C5-D6DE-47BE-AA52-8F694F8BB941}"/>
              </a:ext>
            </a:extLst>
          </p:cNvPr>
          <p:cNvGrpSpPr/>
          <p:nvPr/>
        </p:nvGrpSpPr>
        <p:grpSpPr>
          <a:xfrm>
            <a:off x="326255" y="1695090"/>
            <a:ext cx="4613493" cy="2880903"/>
            <a:chOff x="326255" y="1695090"/>
            <a:chExt cx="4613493" cy="288090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9517390-BA3C-032B-8083-EA2CFA3DA6D2}"/>
                </a:ext>
              </a:extLst>
            </p:cNvPr>
            <p:cNvGrpSpPr/>
            <p:nvPr/>
          </p:nvGrpSpPr>
          <p:grpSpPr>
            <a:xfrm>
              <a:off x="333024" y="2821667"/>
              <a:ext cx="4086802" cy="1754326"/>
              <a:chOff x="79530" y="3274344"/>
              <a:chExt cx="4086802" cy="1754326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B12E49-93E1-FB51-8C6B-A1266FBA2934}"/>
                  </a:ext>
                </a:extLst>
              </p:cNvPr>
              <p:cNvSpPr txBox="1"/>
              <p:nvPr/>
            </p:nvSpPr>
            <p:spPr>
              <a:xfrm>
                <a:off x="79530" y="3274344"/>
                <a:ext cx="408680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u="sng" dirty="0">
                    <a:solidFill>
                      <a:schemeClr val="accent1"/>
                    </a:solidFill>
                  </a:rPr>
                  <a:t>Problems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1"/>
                    </a:solidFill>
                  </a:rPr>
                  <a:t>Limited to magnetic catalysts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1"/>
                    </a:solidFill>
                  </a:rPr>
                  <a:t>Requires an electromagnet</a:t>
                </a:r>
              </a:p>
              <a:p>
                <a:pPr algn="just">
                  <a:lnSpc>
                    <a:spcPct val="150000"/>
                  </a:lnSpc>
                </a:pPr>
                <a:endParaRPr lang="en-IN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DA23125-6E94-2CC7-2CC4-4319BB485AD8}"/>
                  </a:ext>
                </a:extLst>
              </p:cNvPr>
              <p:cNvSpPr/>
              <p:nvPr/>
            </p:nvSpPr>
            <p:spPr>
              <a:xfrm>
                <a:off x="79530" y="4608992"/>
                <a:ext cx="39153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200" i="1" dirty="0">
                    <a:solidFill>
                      <a:schemeClr val="accent1"/>
                    </a:solidFill>
                  </a:rPr>
                  <a:t>F. A. </a:t>
                </a:r>
                <a:r>
                  <a:rPr lang="en-IN" sz="1200" i="1" dirty="0">
                    <a:solidFill>
                      <a:schemeClr val="accent1"/>
                    </a:solidFill>
                    <a:effectLst/>
                  </a:rPr>
                  <a:t>Garcés-Pineda </a:t>
                </a:r>
                <a:r>
                  <a:rPr lang="en-US" sz="1200" i="1" dirty="0">
                    <a:solidFill>
                      <a:schemeClr val="accent1"/>
                    </a:solidFill>
                  </a:rPr>
                  <a:t>et al. Nat. Energy, 2019</a:t>
                </a:r>
                <a:endParaRPr lang="en-US" sz="1200" i="1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B65218E-4D5F-D9BD-F61B-8C479D0447C5}"/>
                </a:ext>
              </a:extLst>
            </p:cNvPr>
            <p:cNvGrpSpPr/>
            <p:nvPr/>
          </p:nvGrpSpPr>
          <p:grpSpPr>
            <a:xfrm>
              <a:off x="333276" y="2331358"/>
              <a:ext cx="4606472" cy="463588"/>
              <a:chOff x="88840" y="2855165"/>
              <a:chExt cx="4606472" cy="46358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0A13D3-B600-A5A3-1752-C20525092909}"/>
                  </a:ext>
                </a:extLst>
              </p:cNvPr>
              <p:cNvSpPr txBox="1"/>
              <p:nvPr/>
            </p:nvSpPr>
            <p:spPr>
              <a:xfrm>
                <a:off x="88840" y="2855165"/>
                <a:ext cx="4606472" cy="46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One possible method     External </a:t>
                </a:r>
                <a:r>
                  <a:rPr lang="en-US" b="1" dirty="0">
                    <a:solidFill>
                      <a:schemeClr val="accent1"/>
                    </a:solidFill>
                  </a:rPr>
                  <a:t>B</a:t>
                </a:r>
                <a:r>
                  <a:rPr lang="en-US" dirty="0">
                    <a:solidFill>
                      <a:schemeClr val="accent1"/>
                    </a:solidFill>
                  </a:rPr>
                  <a:t>-field </a:t>
                </a:r>
              </a:p>
            </p:txBody>
          </p:sp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A6DF80AD-52B1-28CE-B6DA-EF765A299F39}"/>
                  </a:ext>
                </a:extLst>
              </p:cNvPr>
              <p:cNvSpPr/>
              <p:nvPr/>
            </p:nvSpPr>
            <p:spPr>
              <a:xfrm>
                <a:off x="2539203" y="3106837"/>
                <a:ext cx="158622" cy="45719"/>
              </a:xfrm>
              <a:prstGeom prst="rightArrow">
                <a:avLst/>
              </a:prstGeom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accent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29A547-2D8A-4D3D-900F-E7C8A0580DD8}"/>
                </a:ext>
              </a:extLst>
            </p:cNvPr>
            <p:cNvSpPr txBox="1"/>
            <p:nvPr/>
          </p:nvSpPr>
          <p:spPr>
            <a:xfrm>
              <a:off x="326255" y="1695090"/>
              <a:ext cx="461349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N" dirty="0">
                  <a:solidFill>
                    <a:schemeClr val="accent1"/>
                  </a:solidFill>
                </a:rPr>
                <a:t>Control electron spin state during OER</a:t>
              </a:r>
              <a:endParaRPr lang="en-IN" u="sng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95A59D-6403-8A34-469B-1549DCFB621C}"/>
              </a:ext>
            </a:extLst>
          </p:cNvPr>
          <p:cNvGrpSpPr/>
          <p:nvPr/>
        </p:nvGrpSpPr>
        <p:grpSpPr>
          <a:xfrm>
            <a:off x="277803" y="834788"/>
            <a:ext cx="11794901" cy="3375069"/>
            <a:chOff x="277803" y="834788"/>
            <a:chExt cx="11794901" cy="337506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1A5221-67D8-90FA-F0DD-15F692E4B92D}"/>
                </a:ext>
              </a:extLst>
            </p:cNvPr>
            <p:cNvSpPr txBox="1"/>
            <p:nvPr/>
          </p:nvSpPr>
          <p:spPr>
            <a:xfrm>
              <a:off x="277803" y="834788"/>
              <a:ext cx="5119145" cy="463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dirty="0">
                  <a:solidFill>
                    <a:schemeClr val="accent1"/>
                  </a:solidFill>
                </a:rPr>
                <a:t>The OER pathways are </a:t>
              </a:r>
              <a:r>
                <a:rPr lang="en-US" b="1" dirty="0">
                  <a:solidFill>
                    <a:schemeClr val="accent1"/>
                  </a:solidFill>
                </a:rPr>
                <a:t>spin-dependent !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E546658-6176-51B4-6D5D-EDF466CE7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840" y="979010"/>
              <a:ext cx="5138061" cy="32308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7D315E5-9510-BE9F-7904-13C0DEA9A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1040" y="979010"/>
              <a:ext cx="1911664" cy="81952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FB85B62-C5A6-E047-E0B6-8B9DA11F8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1040" y="2202921"/>
              <a:ext cx="1911664" cy="59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72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BD25F4-58F5-3A90-AF20-E6C89E3A8500}"/>
              </a:ext>
            </a:extLst>
          </p:cNvPr>
          <p:cNvSpPr/>
          <p:nvPr/>
        </p:nvSpPr>
        <p:spPr>
          <a:xfrm>
            <a:off x="2001689" y="291460"/>
            <a:ext cx="8470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Spin-dependent effects &amp; chirality in electrochemistry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F205A8-6FEC-3008-90AA-EDA392D6F91A}"/>
              </a:ext>
            </a:extLst>
          </p:cNvPr>
          <p:cNvGrpSpPr/>
          <p:nvPr/>
        </p:nvGrpSpPr>
        <p:grpSpPr>
          <a:xfrm>
            <a:off x="5154493" y="4926471"/>
            <a:ext cx="4279335" cy="476761"/>
            <a:chOff x="7705574" y="5980923"/>
            <a:chExt cx="3099277" cy="47676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63A20F-2348-C0F9-14F6-085F6FBEACBB}"/>
                </a:ext>
              </a:extLst>
            </p:cNvPr>
            <p:cNvSpPr txBox="1"/>
            <p:nvPr/>
          </p:nvSpPr>
          <p:spPr>
            <a:xfrm>
              <a:off x="7705575" y="5980923"/>
              <a:ext cx="3099276" cy="463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N" dirty="0">
                  <a:solidFill>
                    <a:schemeClr val="accent1"/>
                  </a:solidFill>
                </a:rPr>
                <a:t>No theoretical underpinning so far !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F29E488-5091-6A84-BF7D-8A28CA311677}"/>
                </a:ext>
              </a:extLst>
            </p:cNvPr>
            <p:cNvSpPr/>
            <p:nvPr/>
          </p:nvSpPr>
          <p:spPr>
            <a:xfrm>
              <a:off x="7705574" y="6060294"/>
              <a:ext cx="3099276" cy="397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2CB0755-D0D9-4B50-BF69-C6C4047618CC}"/>
              </a:ext>
            </a:extLst>
          </p:cNvPr>
          <p:cNvGrpSpPr/>
          <p:nvPr/>
        </p:nvGrpSpPr>
        <p:grpSpPr>
          <a:xfrm>
            <a:off x="5261163" y="3639756"/>
            <a:ext cx="3366789" cy="530461"/>
            <a:chOff x="4726986" y="1620826"/>
            <a:chExt cx="4509369" cy="53046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E7BFC4-13F1-E717-CD19-1D62E230D73A}"/>
                </a:ext>
              </a:extLst>
            </p:cNvPr>
            <p:cNvSpPr/>
            <p:nvPr/>
          </p:nvSpPr>
          <p:spPr>
            <a:xfrm>
              <a:off x="4741987" y="1620826"/>
              <a:ext cx="430720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i="1" dirty="0">
                  <a:solidFill>
                    <a:schemeClr val="accent1"/>
                  </a:solidFill>
                </a:rPr>
                <a:t>D. H. Waldeck  et al.  J. Phys. Chem. C., 2019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5880A8A-3B88-2EDA-0432-D41DEF816495}"/>
                </a:ext>
              </a:extLst>
            </p:cNvPr>
            <p:cNvSpPr/>
            <p:nvPr/>
          </p:nvSpPr>
          <p:spPr>
            <a:xfrm>
              <a:off x="4726986" y="1874288"/>
              <a:ext cx="450936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i="1" dirty="0">
                  <a:solidFill>
                    <a:schemeClr val="accent1"/>
                  </a:solidFill>
                </a:rPr>
                <a:t>D. H. Waldeck  et al.  J. Phys. Chem. C., 2020</a:t>
              </a:r>
              <a:endParaRPr lang="en-US" sz="1200" i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29178C-585D-96EE-0F92-F02507BAB787}"/>
                  </a:ext>
                </a:extLst>
              </p:cNvPr>
              <p:cNvSpPr txBox="1"/>
              <p:nvPr/>
            </p:nvSpPr>
            <p:spPr>
              <a:xfrm>
                <a:off x="5530303" y="3245217"/>
                <a:ext cx="2382422" cy="38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N" sz="1400" dirty="0">
                    <a:solidFill>
                      <a:schemeClr val="accent1"/>
                    </a:solidFill>
                  </a:rPr>
                  <a:t>Chiral CuO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CoO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1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accent1"/>
                    </a:solidFill>
                  </a:rPr>
                  <a:t> films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29178C-585D-96EE-0F92-F02507BAB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303" y="3245217"/>
                <a:ext cx="2382422" cy="380745"/>
              </a:xfrm>
              <a:prstGeom prst="rect">
                <a:avLst/>
              </a:prstGeom>
              <a:blipFill>
                <a:blip r:embed="rId2"/>
                <a:stretch>
                  <a:fillRect l="-767" b="-142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D755BD3-F4F8-4021-9F78-EBF081355ACB}"/>
              </a:ext>
            </a:extLst>
          </p:cNvPr>
          <p:cNvGrpSpPr/>
          <p:nvPr/>
        </p:nvGrpSpPr>
        <p:grpSpPr>
          <a:xfrm>
            <a:off x="537556" y="4018997"/>
            <a:ext cx="4210779" cy="1032079"/>
            <a:chOff x="8154200" y="3531278"/>
            <a:chExt cx="4210779" cy="103207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DA0AE7-1389-37FE-4AE6-E8CE81B3A374}"/>
                </a:ext>
              </a:extLst>
            </p:cNvPr>
            <p:cNvSpPr/>
            <p:nvPr/>
          </p:nvSpPr>
          <p:spPr>
            <a:xfrm>
              <a:off x="8154200" y="3531278"/>
              <a:ext cx="40832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i="1" dirty="0">
                  <a:solidFill>
                    <a:schemeClr val="accent1"/>
                  </a:solidFill>
                </a:rPr>
                <a:t>R. Naaman et al. J. Phys. Chem. Lett., 2015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013E09E-2D0B-F9AD-31FB-6FEEDC741117}"/>
                </a:ext>
              </a:extLst>
            </p:cNvPr>
            <p:cNvSpPr/>
            <p:nvPr/>
          </p:nvSpPr>
          <p:spPr>
            <a:xfrm>
              <a:off x="8154200" y="3781426"/>
              <a:ext cx="40832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i="1" dirty="0">
                  <a:solidFill>
                    <a:schemeClr val="accent1"/>
                  </a:solidFill>
                </a:rPr>
                <a:t>R. Naaman et al. J. Am. Chem. Soc., 2017</a:t>
              </a:r>
              <a:endParaRPr lang="en-US" sz="1200" i="1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316D4D-97F8-5B16-4245-CBDD6D6ECFD3}"/>
                </a:ext>
              </a:extLst>
            </p:cNvPr>
            <p:cNvSpPr/>
            <p:nvPr/>
          </p:nvSpPr>
          <p:spPr>
            <a:xfrm>
              <a:off x="8154200" y="4044722"/>
              <a:ext cx="421077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i="1" dirty="0">
                  <a:solidFill>
                    <a:schemeClr val="accent1"/>
                  </a:solidFill>
                </a:rPr>
                <a:t>R. Naaman et al. J. Phys. Chem. C., 2017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C8385C-19EA-4FE5-73B9-9B83DC0F04F7}"/>
                </a:ext>
              </a:extLst>
            </p:cNvPr>
            <p:cNvSpPr/>
            <p:nvPr/>
          </p:nvSpPr>
          <p:spPr>
            <a:xfrm>
              <a:off x="8154200" y="4286358"/>
              <a:ext cx="421077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i="1" dirty="0">
                  <a:solidFill>
                    <a:schemeClr val="accent1"/>
                  </a:solidFill>
                </a:rPr>
                <a:t>R. Naaman et al. ACS Energy Lett., 2018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F7E6E30-1F42-9A53-0675-1C9EA3D207A7}"/>
              </a:ext>
            </a:extLst>
          </p:cNvPr>
          <p:cNvSpPr txBox="1"/>
          <p:nvPr/>
        </p:nvSpPr>
        <p:spPr>
          <a:xfrm>
            <a:off x="515652" y="3253014"/>
            <a:ext cx="3157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400" dirty="0">
                <a:solidFill>
                  <a:schemeClr val="accent1"/>
                </a:solidFill>
              </a:rPr>
              <a:t>Chiral organic linker molecules, chiral conductive polymers and chiral organic semiconductors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F9F1D38-4F98-4E6C-9CB4-B94B38E08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139" y="1519703"/>
            <a:ext cx="1449608" cy="171572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61BB3D1-D292-46B0-9F29-F9C93BC69942}"/>
              </a:ext>
            </a:extLst>
          </p:cNvPr>
          <p:cNvSpPr txBox="1"/>
          <p:nvPr/>
        </p:nvSpPr>
        <p:spPr>
          <a:xfrm>
            <a:off x="1602457" y="876849"/>
            <a:ext cx="1294646" cy="504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u="sng" dirty="0">
                <a:solidFill>
                  <a:schemeClr val="accent1"/>
                </a:solidFill>
              </a:rPr>
              <a:t>Organic</a:t>
            </a:r>
            <a:endParaRPr lang="en-DE" sz="2000" u="sng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924C95-C968-4A51-8A14-7F0915A31D54}"/>
              </a:ext>
            </a:extLst>
          </p:cNvPr>
          <p:cNvSpPr txBox="1"/>
          <p:nvPr/>
        </p:nvSpPr>
        <p:spPr>
          <a:xfrm>
            <a:off x="5973785" y="875343"/>
            <a:ext cx="1294646" cy="504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u="sng" dirty="0">
                <a:solidFill>
                  <a:schemeClr val="accent1"/>
                </a:solidFill>
              </a:rPr>
              <a:t>Inorganic</a:t>
            </a:r>
            <a:endParaRPr lang="en-DE" sz="2000" u="sng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BC5AF9-4CD0-4586-ACAF-885A646179C5}"/>
              </a:ext>
            </a:extLst>
          </p:cNvPr>
          <p:cNvSpPr txBox="1"/>
          <p:nvPr/>
        </p:nvSpPr>
        <p:spPr>
          <a:xfrm>
            <a:off x="10127829" y="873837"/>
            <a:ext cx="1294646" cy="504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u="sng" dirty="0">
                <a:solidFill>
                  <a:schemeClr val="accent1"/>
                </a:solidFill>
              </a:rPr>
              <a:t>Inorganic</a:t>
            </a:r>
            <a:endParaRPr lang="en-DE" sz="2000" u="sng" dirty="0">
              <a:solidFill>
                <a:schemeClr val="accent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18B6930-F1E3-4371-8294-3CE9A40BF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38" y="1516304"/>
            <a:ext cx="2817507" cy="17157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2876FEA-960F-4747-AF4D-A932BF23F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71" y="1516304"/>
            <a:ext cx="4361542" cy="171572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300E024-7DB6-41CE-AC75-59131284966E}"/>
              </a:ext>
            </a:extLst>
          </p:cNvPr>
          <p:cNvSpPr txBox="1"/>
          <p:nvPr/>
        </p:nvSpPr>
        <p:spPr>
          <a:xfrm>
            <a:off x="9270746" y="3247935"/>
            <a:ext cx="2933329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accent1"/>
                </a:solidFill>
              </a:rPr>
              <a:t>Topological chiral semimetals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accent1"/>
                </a:solidFill>
              </a:rPr>
              <a:t>(Chiral single crystals, e.g., </a:t>
            </a:r>
            <a:r>
              <a:rPr lang="en-US" sz="1400" dirty="0" err="1">
                <a:solidFill>
                  <a:schemeClr val="accent1"/>
                </a:solidFill>
              </a:rPr>
              <a:t>RhBiS</a:t>
            </a:r>
            <a:r>
              <a:rPr lang="en-US" sz="14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FB021EB-456D-4C2F-8179-1487B6FC0E02}"/>
              </a:ext>
            </a:extLst>
          </p:cNvPr>
          <p:cNvSpPr/>
          <p:nvPr/>
        </p:nvSpPr>
        <p:spPr>
          <a:xfrm>
            <a:off x="9576229" y="3960810"/>
            <a:ext cx="23562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i="1" dirty="0">
                <a:solidFill>
                  <a:schemeClr val="accent1"/>
                </a:solidFill>
              </a:rPr>
              <a:t>C. Felser et al. Nat. Energy, 2025</a:t>
            </a:r>
          </a:p>
        </p:txBody>
      </p:sp>
    </p:spTree>
    <p:extLst>
      <p:ext uri="{BB962C8B-B14F-4D97-AF65-F5344CB8AC3E}">
        <p14:creationId xmlns:p14="http://schemas.microsoft.com/office/powerpoint/2010/main" val="333684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87A326-7C3F-FF82-5B1F-05F941AC03C1}"/>
              </a:ext>
            </a:extLst>
          </p:cNvPr>
          <p:cNvSpPr txBox="1"/>
          <p:nvPr/>
        </p:nvSpPr>
        <p:spPr>
          <a:xfrm>
            <a:off x="5380725" y="12742"/>
            <a:ext cx="1848506" cy="587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IN" sz="24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DD11E-1BB7-5E9A-C7EC-34A836505DA5}"/>
              </a:ext>
            </a:extLst>
          </p:cNvPr>
          <p:cNvSpPr txBox="1"/>
          <p:nvPr/>
        </p:nvSpPr>
        <p:spPr>
          <a:xfrm>
            <a:off x="390734" y="1102180"/>
            <a:ext cx="8094339" cy="87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1"/>
                </a:solidFill>
              </a:rPr>
              <a:t>Which variables influence reaction energy barrier in OER?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1"/>
                </a:solidFill>
              </a:rPr>
              <a:t>Can we find universal trends?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F86EB-11E8-10B9-0BC9-C758548B3890}"/>
              </a:ext>
            </a:extLst>
          </p:cNvPr>
          <p:cNvSpPr txBox="1"/>
          <p:nvPr/>
        </p:nvSpPr>
        <p:spPr>
          <a:xfrm>
            <a:off x="390734" y="548182"/>
            <a:ext cx="7809049" cy="463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1"/>
                </a:solidFill>
              </a:rPr>
              <a:t>Atomistic understanding of chirality effects in OER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5B5758-19E9-CEAC-952C-0973E60D2D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58" y="1982226"/>
            <a:ext cx="5248898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5F7550-D379-1BF6-8960-86C53C9E0A17}"/>
              </a:ext>
            </a:extLst>
          </p:cNvPr>
          <p:cNvSpPr txBox="1"/>
          <p:nvPr/>
        </p:nvSpPr>
        <p:spPr>
          <a:xfrm>
            <a:off x="4615737" y="185336"/>
            <a:ext cx="4344934" cy="587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IN" sz="24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Computational workflow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FA4195-72BD-483B-5642-7E03A0340BA8}"/>
              </a:ext>
            </a:extLst>
          </p:cNvPr>
          <p:cNvGrpSpPr/>
          <p:nvPr/>
        </p:nvGrpSpPr>
        <p:grpSpPr>
          <a:xfrm>
            <a:off x="4895456" y="2504661"/>
            <a:ext cx="3436785" cy="1480930"/>
            <a:chOff x="4895456" y="3303343"/>
            <a:chExt cx="3436785" cy="1480930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A4808B99-0ECB-5E16-7E65-4A79EB26135A}"/>
                </a:ext>
              </a:extLst>
            </p:cNvPr>
            <p:cNvSpPr/>
            <p:nvPr/>
          </p:nvSpPr>
          <p:spPr>
            <a:xfrm>
              <a:off x="4895456" y="4024598"/>
              <a:ext cx="322594" cy="45719"/>
            </a:xfrm>
            <a:prstGeom prst="rightArrow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593B83-5680-49AC-A97E-47E4BBD4FB0D}"/>
                </a:ext>
              </a:extLst>
            </p:cNvPr>
            <p:cNvGrpSpPr/>
            <p:nvPr/>
          </p:nvGrpSpPr>
          <p:grpSpPr>
            <a:xfrm>
              <a:off x="5374432" y="3303343"/>
              <a:ext cx="2957809" cy="1480930"/>
              <a:chOff x="5393092" y="4992180"/>
              <a:chExt cx="2957809" cy="148093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C7564B-5FAD-7EE3-739F-55F467BDC7DC}"/>
                  </a:ext>
                </a:extLst>
              </p:cNvPr>
              <p:cNvSpPr txBox="1"/>
              <p:nvPr/>
            </p:nvSpPr>
            <p:spPr>
              <a:xfrm>
                <a:off x="5486413" y="5107090"/>
                <a:ext cx="27615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dirty="0">
                    <a:solidFill>
                      <a:schemeClr val="accent1"/>
                    </a:solidFill>
                  </a:rPr>
                  <a:t>Spin-Polarized DFT Calculations </a:t>
                </a:r>
              </a:p>
            </p:txBody>
          </p:sp>
          <p:pic>
            <p:nvPicPr>
              <p:cNvPr id="9" name="Picture 2" descr="VASP - Vienna Ab initio Simulation Package">
                <a:extLst>
                  <a:ext uri="{FF2B5EF4-FFF2-40B4-BE49-F238E27FC236}">
                    <a16:creationId xmlns:a16="http://schemas.microsoft.com/office/drawing/2014/main" id="{8B0D7AE6-38EF-E2B5-2714-58E04AB85A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0853" y="5713435"/>
                <a:ext cx="1273635" cy="6906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CC75B8-08B8-F433-7A56-97575AFF1CF3}"/>
                  </a:ext>
                </a:extLst>
              </p:cNvPr>
              <p:cNvSpPr/>
              <p:nvPr/>
            </p:nvSpPr>
            <p:spPr>
              <a:xfrm>
                <a:off x="5393092" y="4992180"/>
                <a:ext cx="2957809" cy="148093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4E9E6A-3D96-3D2A-EF06-6546E1500766}"/>
              </a:ext>
            </a:extLst>
          </p:cNvPr>
          <p:cNvGrpSpPr/>
          <p:nvPr/>
        </p:nvGrpSpPr>
        <p:grpSpPr>
          <a:xfrm>
            <a:off x="165427" y="550899"/>
            <a:ext cx="5016166" cy="5401180"/>
            <a:chOff x="165427" y="1340250"/>
            <a:chExt cx="5016166" cy="54011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FC4A684-CA60-4B83-0D1B-E979849B9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51" y="1340250"/>
              <a:ext cx="3753407" cy="43407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8B0A39-5494-9BC4-78D7-E2E5BE3BB43E}"/>
                </a:ext>
              </a:extLst>
            </p:cNvPr>
            <p:cNvSpPr txBox="1"/>
            <p:nvPr/>
          </p:nvSpPr>
          <p:spPr>
            <a:xfrm>
              <a:off x="1147664" y="1698159"/>
              <a:ext cx="1828804" cy="38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IN" sz="1400" dirty="0">
                  <a:solidFill>
                    <a:schemeClr val="accent1"/>
                  </a:solidFill>
                </a:rPr>
                <a:t>Pristine </a:t>
              </a:r>
              <a:r>
                <a:rPr lang="en-US" sz="1400" dirty="0">
                  <a:solidFill>
                    <a:schemeClr val="accent1"/>
                  </a:solidFill>
                </a:rPr>
                <a:t>Fe</a:t>
              </a:r>
              <a:r>
                <a:rPr lang="en-US" sz="1400" baseline="-25000" dirty="0">
                  <a:solidFill>
                    <a:schemeClr val="accent1"/>
                  </a:solidFill>
                </a:rPr>
                <a:t>3</a:t>
              </a:r>
              <a:r>
                <a:rPr lang="en-US" sz="1400" dirty="0">
                  <a:solidFill>
                    <a:schemeClr val="accent1"/>
                  </a:solidFill>
                </a:rPr>
                <a:t>O</a:t>
              </a:r>
              <a:r>
                <a:rPr lang="en-US" sz="1400" baseline="-25000" dirty="0">
                  <a:solidFill>
                    <a:schemeClr val="accent1"/>
                  </a:solidFill>
                </a:rPr>
                <a:t>4 </a:t>
              </a:r>
              <a:r>
                <a:rPr lang="en-IN" sz="1400" dirty="0">
                  <a:solidFill>
                    <a:schemeClr val="accent1"/>
                  </a:solidFill>
                </a:rPr>
                <a:t>(001)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7203431-9E85-2F0D-B730-0B2ED0E7C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427" y="3026490"/>
              <a:ext cx="3752863" cy="9328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982FF1F-9F6F-0530-CC93-54693DE95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427" y="4956576"/>
              <a:ext cx="3755931" cy="148472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B87A4C-1ACA-041D-6A0A-9E347947983C}"/>
                </a:ext>
              </a:extLst>
            </p:cNvPr>
            <p:cNvSpPr txBox="1"/>
            <p:nvPr/>
          </p:nvSpPr>
          <p:spPr>
            <a:xfrm>
              <a:off x="954825" y="3931293"/>
              <a:ext cx="2301564" cy="38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IN" sz="1400" dirty="0">
                  <a:solidFill>
                    <a:schemeClr val="accent1"/>
                  </a:solidFill>
                </a:rPr>
                <a:t>OER on Bare </a:t>
              </a:r>
              <a:r>
                <a:rPr lang="en-US" sz="1400" dirty="0">
                  <a:solidFill>
                    <a:schemeClr val="accent1"/>
                  </a:solidFill>
                </a:rPr>
                <a:t>Fe</a:t>
              </a:r>
              <a:r>
                <a:rPr lang="en-US" sz="1400" baseline="-25000" dirty="0">
                  <a:solidFill>
                    <a:schemeClr val="accent1"/>
                  </a:solidFill>
                </a:rPr>
                <a:t>3</a:t>
              </a:r>
              <a:r>
                <a:rPr lang="en-US" sz="1400" dirty="0">
                  <a:solidFill>
                    <a:schemeClr val="accent1"/>
                  </a:solidFill>
                </a:rPr>
                <a:t>O</a:t>
              </a:r>
              <a:r>
                <a:rPr lang="en-US" sz="1400" baseline="-25000" dirty="0">
                  <a:solidFill>
                    <a:schemeClr val="accent1"/>
                  </a:solidFill>
                </a:rPr>
                <a:t>4 </a:t>
              </a:r>
              <a:r>
                <a:rPr lang="en-IN" sz="1400" dirty="0">
                  <a:solidFill>
                    <a:schemeClr val="accent1"/>
                  </a:solidFill>
                </a:rPr>
                <a:t>(001)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ED8C76-FF4E-25C9-E5F1-7E6ED7A54AA0}"/>
                </a:ext>
              </a:extLst>
            </p:cNvPr>
            <p:cNvSpPr txBox="1"/>
            <p:nvPr/>
          </p:nvSpPr>
          <p:spPr>
            <a:xfrm>
              <a:off x="799320" y="6360364"/>
              <a:ext cx="2457069" cy="38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IN" sz="1400" dirty="0">
                  <a:solidFill>
                    <a:schemeClr val="accent1"/>
                  </a:solidFill>
                </a:rPr>
                <a:t>OER with Chiral Molecules</a:t>
              </a:r>
            </a:p>
          </p:txBody>
        </p:sp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1979DB05-860D-C57D-DC83-D793F4A320FD}"/>
                </a:ext>
              </a:extLst>
            </p:cNvPr>
            <p:cNvSpPr/>
            <p:nvPr/>
          </p:nvSpPr>
          <p:spPr>
            <a:xfrm>
              <a:off x="4027696" y="1340250"/>
              <a:ext cx="322593" cy="5395352"/>
            </a:xfrm>
            <a:prstGeom prst="righ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12077F-6621-5CF5-1B71-D32CAA29AA8A}"/>
                </a:ext>
              </a:extLst>
            </p:cNvPr>
            <p:cNvSpPr txBox="1"/>
            <p:nvPr/>
          </p:nvSpPr>
          <p:spPr>
            <a:xfrm>
              <a:off x="4310899" y="3523944"/>
              <a:ext cx="87069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IN" dirty="0">
                  <a:solidFill>
                    <a:schemeClr val="accent1"/>
                  </a:solidFill>
                </a:rPr>
                <a:t>Input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B2A691-31DC-5777-FC9E-635A3073B79B}"/>
              </a:ext>
            </a:extLst>
          </p:cNvPr>
          <p:cNvGrpSpPr/>
          <p:nvPr/>
        </p:nvGrpSpPr>
        <p:grpSpPr>
          <a:xfrm>
            <a:off x="8488623" y="587692"/>
            <a:ext cx="3868599" cy="5561873"/>
            <a:chOff x="8488623" y="1377043"/>
            <a:chExt cx="3868599" cy="556187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56C8876-8414-71CA-6F28-C3058EA3670A}"/>
                </a:ext>
              </a:extLst>
            </p:cNvPr>
            <p:cNvGrpSpPr/>
            <p:nvPr/>
          </p:nvGrpSpPr>
          <p:grpSpPr>
            <a:xfrm>
              <a:off x="8488623" y="1377043"/>
              <a:ext cx="3868599" cy="5561873"/>
              <a:chOff x="8500183" y="1340250"/>
              <a:chExt cx="3868599" cy="5561873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12D84D9-D269-8E38-E67D-9E1279169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27100" y="1380006"/>
                <a:ext cx="1821219" cy="130576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2A59446-86EF-D403-FBF3-49EB7C6065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27099" y="4921685"/>
                <a:ext cx="1821221" cy="152798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CA7D0EC-2ADC-D3ED-13C0-399675155029}"/>
                  </a:ext>
                </a:extLst>
              </p:cNvPr>
              <p:cNvSpPr txBox="1"/>
              <p:nvPr/>
            </p:nvSpPr>
            <p:spPr>
              <a:xfrm>
                <a:off x="9847786" y="2587405"/>
                <a:ext cx="2379847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N" dirty="0">
                    <a:solidFill>
                      <a:schemeClr val="accent1"/>
                    </a:solidFill>
                  </a:rPr>
                  <a:t>Total Spin Density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92E05A9-1A02-C6DD-CA5E-88DF61896C4D}"/>
                  </a:ext>
                </a:extLst>
              </p:cNvPr>
              <p:cNvSpPr txBox="1"/>
              <p:nvPr/>
            </p:nvSpPr>
            <p:spPr>
              <a:xfrm>
                <a:off x="9706636" y="4433114"/>
                <a:ext cx="266214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N" dirty="0">
                    <a:solidFill>
                      <a:schemeClr val="accent1"/>
                    </a:solidFill>
                  </a:rPr>
                  <a:t>Surface Magnetization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B27573-878A-6E4E-69A4-E0BA77B0808E}"/>
                  </a:ext>
                </a:extLst>
              </p:cNvPr>
              <p:cNvSpPr txBox="1"/>
              <p:nvPr/>
            </p:nvSpPr>
            <p:spPr>
              <a:xfrm>
                <a:off x="10599149" y="6394292"/>
                <a:ext cx="87712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N" dirty="0">
                    <a:solidFill>
                      <a:schemeClr val="accent1"/>
                    </a:solidFill>
                  </a:rPr>
                  <a:t>PDOS</a:t>
                </a:r>
                <a:endParaRPr lang="en-IN" sz="1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Left Brace 27">
                <a:extLst>
                  <a:ext uri="{FF2B5EF4-FFF2-40B4-BE49-F238E27FC236}">
                    <a16:creationId xmlns:a16="http://schemas.microsoft.com/office/drawing/2014/main" id="{8F22BB9F-8C40-8FF4-3194-899AC9DC330F}"/>
                  </a:ext>
                </a:extLst>
              </p:cNvPr>
              <p:cNvSpPr/>
              <p:nvPr/>
            </p:nvSpPr>
            <p:spPr>
              <a:xfrm>
                <a:off x="9545198" y="1340250"/>
                <a:ext cx="322592" cy="5395352"/>
              </a:xfrm>
              <a:prstGeom prst="leftBrac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5C8021E-BBDF-18F1-51BB-8CCD4CC2FDFC}"/>
                  </a:ext>
                </a:extLst>
              </p:cNvPr>
              <p:cNvSpPr txBox="1"/>
              <p:nvPr/>
            </p:nvSpPr>
            <p:spPr>
              <a:xfrm>
                <a:off x="8546594" y="3550495"/>
                <a:ext cx="1130749" cy="46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IN" dirty="0">
                    <a:solidFill>
                      <a:schemeClr val="accent1"/>
                    </a:solidFill>
                  </a:rPr>
                  <a:t>Output</a:t>
                </a:r>
              </a:p>
            </p:txBody>
          </p:sp>
          <p:sp>
            <p:nvSpPr>
              <p:cNvPr id="30" name="Arrow: Right 29">
                <a:extLst>
                  <a:ext uri="{FF2B5EF4-FFF2-40B4-BE49-F238E27FC236}">
                    <a16:creationId xmlns:a16="http://schemas.microsoft.com/office/drawing/2014/main" id="{E46B35E5-0850-2D60-8244-1C39EC81A5A2}"/>
                  </a:ext>
                </a:extLst>
              </p:cNvPr>
              <p:cNvSpPr/>
              <p:nvPr/>
            </p:nvSpPr>
            <p:spPr>
              <a:xfrm>
                <a:off x="8500183" y="4018371"/>
                <a:ext cx="322594" cy="45719"/>
              </a:xfrm>
              <a:prstGeom prst="rightArrow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54AAB-A67C-B84E-6AC0-84D38425E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5539" y="3008058"/>
              <a:ext cx="1821220" cy="1582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436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C2B601-091C-B1DF-68BE-D9F3115C2175}"/>
              </a:ext>
            </a:extLst>
          </p:cNvPr>
          <p:cNvGrpSpPr/>
          <p:nvPr/>
        </p:nvGrpSpPr>
        <p:grpSpPr>
          <a:xfrm>
            <a:off x="3461296" y="4243079"/>
            <a:ext cx="4824522" cy="1779464"/>
            <a:chOff x="690109" y="4196424"/>
            <a:chExt cx="4824522" cy="177946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C487FA6-38A1-E934-8502-2F2ED713C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109" y="4196424"/>
              <a:ext cx="1132444" cy="177946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590D35-9116-546C-5074-AA404FBB5AEC}"/>
                </a:ext>
              </a:extLst>
            </p:cNvPr>
            <p:cNvSpPr txBox="1"/>
            <p:nvPr/>
          </p:nvSpPr>
          <p:spPr>
            <a:xfrm>
              <a:off x="1883509" y="4795938"/>
              <a:ext cx="3631122" cy="879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N" dirty="0">
                  <a:solidFill>
                    <a:schemeClr val="accent1"/>
                  </a:solidFill>
                </a:rPr>
                <a:t>3-Mercaptopropionic acid (MPA)</a:t>
              </a:r>
            </a:p>
            <a:p>
              <a:pPr algn="ctr">
                <a:lnSpc>
                  <a:spcPct val="150000"/>
                </a:lnSpc>
              </a:pPr>
              <a:r>
                <a:rPr lang="en-IN" b="1" dirty="0">
                  <a:solidFill>
                    <a:schemeClr val="accent1"/>
                  </a:solidFill>
                </a:rPr>
                <a:t>Achiral</a:t>
              </a:r>
              <a:r>
                <a:rPr lang="en-IN" dirty="0">
                  <a:solidFill>
                    <a:schemeClr val="accent1"/>
                  </a:solidFill>
                </a:rPr>
                <a:t> Molecule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BE597E7-E124-81E9-64A9-64C950CDE2B5}"/>
              </a:ext>
            </a:extLst>
          </p:cNvPr>
          <p:cNvSpPr txBox="1"/>
          <p:nvPr/>
        </p:nvSpPr>
        <p:spPr>
          <a:xfrm>
            <a:off x="2812776" y="42559"/>
            <a:ext cx="62760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IN" sz="24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Molecules for surface functionalization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5F4EC5-C23D-5FF5-3591-655271607D49}"/>
              </a:ext>
            </a:extLst>
          </p:cNvPr>
          <p:cNvGrpSpPr/>
          <p:nvPr/>
        </p:nvGrpSpPr>
        <p:grpSpPr>
          <a:xfrm>
            <a:off x="692449" y="1249899"/>
            <a:ext cx="10834714" cy="3002158"/>
            <a:chOff x="692449" y="1249899"/>
            <a:chExt cx="10834714" cy="3002158"/>
          </a:xfrm>
        </p:grpSpPr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4C968F83-4853-C50A-2EB1-BEA065AC97CE}"/>
                </a:ext>
              </a:extLst>
            </p:cNvPr>
            <p:cNvSpPr/>
            <p:nvPr/>
          </p:nvSpPr>
          <p:spPr>
            <a:xfrm rot="16200000">
              <a:off x="5901867" y="-1757429"/>
              <a:ext cx="415878" cy="10834714"/>
            </a:xfrm>
            <a:prstGeom prst="lef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C4D5A5-2250-176F-ECCF-10F3CC3507D7}"/>
                </a:ext>
              </a:extLst>
            </p:cNvPr>
            <p:cNvSpPr txBox="1"/>
            <p:nvPr/>
          </p:nvSpPr>
          <p:spPr>
            <a:xfrm>
              <a:off x="5094508" y="3788469"/>
              <a:ext cx="2073003" cy="463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N" b="1" dirty="0">
                  <a:solidFill>
                    <a:schemeClr val="accent1"/>
                  </a:solidFill>
                </a:rPr>
                <a:t>Chiral</a:t>
              </a:r>
              <a:r>
                <a:rPr lang="en-IN" dirty="0">
                  <a:solidFill>
                    <a:schemeClr val="accent1"/>
                  </a:solidFill>
                </a:rPr>
                <a:t> Molecules 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174F880-AC77-9134-659C-B3EE478367C0}"/>
                </a:ext>
              </a:extLst>
            </p:cNvPr>
            <p:cNvGrpSpPr/>
            <p:nvPr/>
          </p:nvGrpSpPr>
          <p:grpSpPr>
            <a:xfrm>
              <a:off x="692450" y="1249899"/>
              <a:ext cx="10834711" cy="2296082"/>
              <a:chOff x="692450" y="1249899"/>
              <a:chExt cx="10834711" cy="229608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07FC218-EC15-7FEF-03FA-45A3353F3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019" y="1302824"/>
                <a:ext cx="1420931" cy="175305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CC3FD4A-3EDB-DFEB-5E85-4F41983977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56546" y="1249899"/>
                <a:ext cx="1270615" cy="175810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E668E9-F9EE-2FE6-3B8C-044B27DBCA63}"/>
                  </a:ext>
                </a:extLst>
              </p:cNvPr>
              <p:cNvSpPr txBox="1"/>
              <p:nvPr/>
            </p:nvSpPr>
            <p:spPr>
              <a:xfrm>
                <a:off x="9212418" y="3082456"/>
                <a:ext cx="2008883" cy="463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chemeClr val="accent1"/>
                    </a:solidFill>
                  </a:rPr>
                  <a:t>L- and D-Alanine 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B6AEF1FE-1232-C9E0-3FA4-461BF065FEE7}"/>
                  </a:ext>
                </a:extLst>
              </p:cNvPr>
              <p:cNvGrpSpPr/>
              <p:nvPr/>
            </p:nvGrpSpPr>
            <p:grpSpPr>
              <a:xfrm>
                <a:off x="692450" y="1300267"/>
                <a:ext cx="6676804" cy="2245709"/>
                <a:chOff x="692450" y="1300267"/>
                <a:chExt cx="6676804" cy="2245709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73247617-02FC-D0F2-BA13-79A67517E3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2450" y="1303528"/>
                  <a:ext cx="1148348" cy="1697171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45B0A5FF-1558-56D1-93C9-3D13BD02E7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45427" y="1300267"/>
                  <a:ext cx="1476360" cy="1755615"/>
                </a:xfrm>
                <a:prstGeom prst="rect">
                  <a:avLst/>
                </a:prstGeom>
              </p:spPr>
            </p:pic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80043B8-6E7D-7495-0320-E5C896A0CFE4}"/>
                    </a:ext>
                  </a:extLst>
                </p:cNvPr>
                <p:cNvSpPr txBox="1"/>
                <p:nvPr/>
              </p:nvSpPr>
              <p:spPr>
                <a:xfrm>
                  <a:off x="923735" y="3079344"/>
                  <a:ext cx="2457724" cy="4635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IN" dirty="0">
                      <a:solidFill>
                        <a:schemeClr val="accent1"/>
                      </a:solidFill>
                    </a:rPr>
                    <a:t>L- and D-Tryptophan </a:t>
                  </a:r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2F701CC1-0DD7-5B2F-31B1-2EE354384FAE}"/>
                    </a:ext>
                  </a:extLst>
                </p:cNvPr>
                <p:cNvGrpSpPr/>
                <p:nvPr/>
              </p:nvGrpSpPr>
              <p:grpSpPr>
                <a:xfrm>
                  <a:off x="4455249" y="1300268"/>
                  <a:ext cx="2914005" cy="2245708"/>
                  <a:chOff x="4455249" y="1300268"/>
                  <a:chExt cx="2914005" cy="2245708"/>
                </a:xfrm>
              </p:grpSpPr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F05A4F95-BAF5-7E54-85EA-129790D881FA}"/>
                      </a:ext>
                    </a:extLst>
                  </p:cNvPr>
                  <p:cNvSpPr txBox="1"/>
                  <p:nvPr/>
                </p:nvSpPr>
                <p:spPr>
                  <a:xfrm>
                    <a:off x="5050988" y="3082451"/>
                    <a:ext cx="2060179" cy="4635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IN" dirty="0">
                        <a:solidFill>
                          <a:schemeClr val="accent1"/>
                        </a:solidFill>
                      </a:rPr>
                      <a:t>L- and D-Cysteine</a:t>
                    </a:r>
                  </a:p>
                </p:txBody>
              </p:sp>
              <p:pic>
                <p:nvPicPr>
                  <p:cNvPr id="22" name="Picture 21">
                    <a:extLst>
                      <a:ext uri="{FF2B5EF4-FFF2-40B4-BE49-F238E27FC236}">
                        <a16:creationId xmlns:a16="http://schemas.microsoft.com/office/drawing/2014/main" id="{F42F96D2-90C7-E3A3-2145-FF70F9801EE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55249" y="1304308"/>
                    <a:ext cx="1110564" cy="1776510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595E4CBE-18B4-477B-EEB9-B9BC287C3C7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44519" y="1300268"/>
                    <a:ext cx="1524735" cy="1753058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62C62B8-C4C7-0ECE-BA19-17EC97A923BB}"/>
              </a:ext>
            </a:extLst>
          </p:cNvPr>
          <p:cNvSpPr txBox="1"/>
          <p:nvPr/>
        </p:nvSpPr>
        <p:spPr>
          <a:xfrm>
            <a:off x="541178" y="632904"/>
            <a:ext cx="6643396" cy="463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dirty="0">
                <a:solidFill>
                  <a:schemeClr val="accent1"/>
                </a:solidFill>
              </a:rPr>
              <a:t>Proof of the principle</a:t>
            </a:r>
          </a:p>
        </p:txBody>
      </p:sp>
    </p:spTree>
    <p:extLst>
      <p:ext uri="{BB962C8B-B14F-4D97-AF65-F5344CB8AC3E}">
        <p14:creationId xmlns:p14="http://schemas.microsoft.com/office/powerpoint/2010/main" val="83009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D2585F-3913-D211-4FAB-D01045EC66A2}"/>
              </a:ext>
            </a:extLst>
          </p:cNvPr>
          <p:cNvSpPr txBox="1"/>
          <p:nvPr/>
        </p:nvSpPr>
        <p:spPr>
          <a:xfrm>
            <a:off x="2526842" y="11224"/>
            <a:ext cx="6945044" cy="587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IN" sz="24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spin density for chiral L-Tryptophan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0BE169-2DC1-DD5A-50D9-D34FDCD21AD7}"/>
              </a:ext>
            </a:extLst>
          </p:cNvPr>
          <p:cNvGrpSpPr/>
          <p:nvPr/>
        </p:nvGrpSpPr>
        <p:grpSpPr>
          <a:xfrm>
            <a:off x="235896" y="614256"/>
            <a:ext cx="11876219" cy="2674350"/>
            <a:chOff x="235896" y="614256"/>
            <a:chExt cx="11876219" cy="26743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02A830B-6173-4740-5B0E-64114292E010}"/>
                </a:ext>
              </a:extLst>
            </p:cNvPr>
            <p:cNvGrpSpPr/>
            <p:nvPr/>
          </p:nvGrpSpPr>
          <p:grpSpPr>
            <a:xfrm>
              <a:off x="10812386" y="614256"/>
              <a:ext cx="1299729" cy="628118"/>
              <a:chOff x="5803641" y="1494397"/>
              <a:chExt cx="1299729" cy="628118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CBE7428-4C12-E856-F19B-0C5EDFA6A40B}"/>
                  </a:ext>
                </a:extLst>
              </p:cNvPr>
              <p:cNvSpPr/>
              <p:nvPr/>
            </p:nvSpPr>
            <p:spPr>
              <a:xfrm>
                <a:off x="5803641" y="1552123"/>
                <a:ext cx="166778" cy="17403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61E2DF2-36E6-78CA-A47D-B16F5EE9F768}"/>
                  </a:ext>
                </a:extLst>
              </p:cNvPr>
              <p:cNvSpPr/>
              <p:nvPr/>
            </p:nvSpPr>
            <p:spPr>
              <a:xfrm>
                <a:off x="5812970" y="1877055"/>
                <a:ext cx="166778" cy="174036"/>
              </a:xfrm>
              <a:prstGeom prst="ellipse">
                <a:avLst/>
              </a:prstGeom>
              <a:solidFill>
                <a:srgbClr val="02ACA8">
                  <a:tint val="66000"/>
                  <a:satMod val="16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42AB5B-B125-F694-37B5-C47F8CA9AAB8}"/>
                  </a:ext>
                </a:extLst>
              </p:cNvPr>
              <p:cNvSpPr txBox="1"/>
              <p:nvPr/>
            </p:nvSpPr>
            <p:spPr>
              <a:xfrm>
                <a:off x="5934262" y="1494397"/>
                <a:ext cx="8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400" dirty="0"/>
                  <a:t>Spin-UP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D74BE0-33D2-5EF5-2C85-FAF3D3F23D7C}"/>
                  </a:ext>
                </a:extLst>
              </p:cNvPr>
              <p:cNvSpPr txBox="1"/>
              <p:nvPr/>
            </p:nvSpPr>
            <p:spPr>
              <a:xfrm>
                <a:off x="5928048" y="1814738"/>
                <a:ext cx="11753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400" dirty="0"/>
                  <a:t>Spin-DOWN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05F514-BC04-9ADF-6072-03A5DE871BDE}"/>
                </a:ext>
              </a:extLst>
            </p:cNvPr>
            <p:cNvGrpSpPr/>
            <p:nvPr/>
          </p:nvGrpSpPr>
          <p:grpSpPr>
            <a:xfrm>
              <a:off x="235896" y="702742"/>
              <a:ext cx="2290694" cy="2585864"/>
              <a:chOff x="235896" y="702742"/>
              <a:chExt cx="2290694" cy="258586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145F1B-2365-27BD-1AE0-7309669B70AF}"/>
                  </a:ext>
                </a:extLst>
              </p:cNvPr>
              <p:cNvSpPr txBox="1"/>
              <p:nvPr/>
            </p:nvSpPr>
            <p:spPr>
              <a:xfrm>
                <a:off x="403489" y="2980829"/>
                <a:ext cx="19864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1400" dirty="0">
                    <a:latin typeface="+mj-lt"/>
                  </a:rPr>
                  <a:t>Step 1 OH adsorption</a:t>
                </a: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EEDECD9-9153-4563-BFE1-4D778AA1A2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896" y="702742"/>
                <a:ext cx="2290694" cy="2264839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C89C95-FE26-3C8C-363E-AD392E5E16DD}"/>
              </a:ext>
            </a:extLst>
          </p:cNvPr>
          <p:cNvGrpSpPr/>
          <p:nvPr/>
        </p:nvGrpSpPr>
        <p:grpSpPr>
          <a:xfrm>
            <a:off x="3221875" y="694073"/>
            <a:ext cx="3216923" cy="2597135"/>
            <a:chOff x="3221875" y="694073"/>
            <a:chExt cx="3216923" cy="25971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6D7285-A1DF-5A76-42F8-70A40129EF9E}"/>
                </a:ext>
              </a:extLst>
            </p:cNvPr>
            <p:cNvSpPr txBox="1"/>
            <p:nvPr/>
          </p:nvSpPr>
          <p:spPr>
            <a:xfrm>
              <a:off x="3414354" y="2983431"/>
              <a:ext cx="29773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1400" dirty="0">
                  <a:latin typeface="+mj-lt"/>
                </a:rPr>
                <a:t>Step 2 H dissociation O formation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886F51-0D1E-EDCE-9892-786742110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1875" y="694073"/>
              <a:ext cx="3216923" cy="227350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ACDF76-A9DC-5BFB-222C-FC3461578FE5}"/>
              </a:ext>
            </a:extLst>
          </p:cNvPr>
          <p:cNvGrpSpPr/>
          <p:nvPr/>
        </p:nvGrpSpPr>
        <p:grpSpPr>
          <a:xfrm>
            <a:off x="7134083" y="694072"/>
            <a:ext cx="3170975" cy="2591725"/>
            <a:chOff x="7134083" y="694072"/>
            <a:chExt cx="3170975" cy="25917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192AC4-538C-3AEA-A516-B8740ABD3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4083" y="694072"/>
              <a:ext cx="3170975" cy="227350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C80CB5-C717-1E18-F51A-63387E8884A4}"/>
                </a:ext>
              </a:extLst>
            </p:cNvPr>
            <p:cNvSpPr txBox="1"/>
            <p:nvPr/>
          </p:nvSpPr>
          <p:spPr>
            <a:xfrm>
              <a:off x="7672668" y="2978020"/>
              <a:ext cx="2356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1400" dirty="0">
                  <a:latin typeface="+mj-lt"/>
                </a:rPr>
                <a:t>Step 3 2</a:t>
              </a:r>
              <a:r>
                <a:rPr lang="en-IN" sz="1400" baseline="30000" dirty="0">
                  <a:latin typeface="+mj-lt"/>
                </a:rPr>
                <a:t>nd</a:t>
              </a:r>
              <a:r>
                <a:rPr lang="en-IN" sz="1400" dirty="0">
                  <a:latin typeface="+mj-lt"/>
                </a:rPr>
                <a:t> OH adsorption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510BF2E-D485-24C3-F00A-B8B45D0A0094}"/>
              </a:ext>
            </a:extLst>
          </p:cNvPr>
          <p:cNvGrpSpPr/>
          <p:nvPr/>
        </p:nvGrpSpPr>
        <p:grpSpPr>
          <a:xfrm>
            <a:off x="235896" y="3441804"/>
            <a:ext cx="11110133" cy="2585093"/>
            <a:chOff x="235896" y="3441804"/>
            <a:chExt cx="11110133" cy="258509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7B770C9-2EF6-0B33-DC62-BE96CE2F1313}"/>
                </a:ext>
              </a:extLst>
            </p:cNvPr>
            <p:cNvGrpSpPr/>
            <p:nvPr/>
          </p:nvGrpSpPr>
          <p:grpSpPr>
            <a:xfrm>
              <a:off x="235896" y="3441804"/>
              <a:ext cx="3076495" cy="2582327"/>
              <a:chOff x="235896" y="3441804"/>
              <a:chExt cx="3076495" cy="258232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3E375EF-B519-1D81-41F3-31B290346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896" y="3441804"/>
                <a:ext cx="3019785" cy="226483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635C68-81EB-294B-47C9-5421691EF58A}"/>
                  </a:ext>
                </a:extLst>
              </p:cNvPr>
              <p:cNvSpPr txBox="1"/>
              <p:nvPr/>
            </p:nvSpPr>
            <p:spPr>
              <a:xfrm>
                <a:off x="292606" y="5643065"/>
                <a:ext cx="3019785" cy="381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N" sz="1400" dirty="0"/>
                  <a:t>Step 4 H dissociation </a:t>
                </a:r>
                <a:r>
                  <a:rPr lang="en-US" sz="1400" dirty="0"/>
                  <a:t>O</a:t>
                </a:r>
                <a:r>
                  <a:rPr lang="en-US" sz="1400" baseline="-25000" dirty="0"/>
                  <a:t>2 </a:t>
                </a:r>
                <a:r>
                  <a:rPr lang="en-IN" sz="1400" dirty="0"/>
                  <a:t>formation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9C9B927-53BE-A63E-B8D8-CC71DFA978C2}"/>
                </a:ext>
              </a:extLst>
            </p:cNvPr>
            <p:cNvGrpSpPr/>
            <p:nvPr/>
          </p:nvGrpSpPr>
          <p:grpSpPr>
            <a:xfrm>
              <a:off x="3920407" y="3441804"/>
              <a:ext cx="2221787" cy="2585093"/>
              <a:chOff x="3920407" y="3441804"/>
              <a:chExt cx="2221787" cy="258509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B6244FF-8C3E-392D-890F-264F367895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0407" y="3441804"/>
                <a:ext cx="2221787" cy="226484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DFE1F9-36D3-537D-E69A-1AA943C8A6BE}"/>
                  </a:ext>
                </a:extLst>
              </p:cNvPr>
              <p:cNvSpPr txBox="1"/>
              <p:nvPr/>
            </p:nvSpPr>
            <p:spPr>
              <a:xfrm>
                <a:off x="4222893" y="5719120"/>
                <a:ext cx="16530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1400" dirty="0">
                    <a:latin typeface="+mj-lt"/>
                  </a:rPr>
                  <a:t>Step 5 </a:t>
                </a:r>
                <a:r>
                  <a:rPr lang="en-US" sz="1400" dirty="0"/>
                  <a:t>O</a:t>
                </a:r>
                <a:r>
                  <a:rPr lang="en-US" sz="1400" baseline="-25000" dirty="0"/>
                  <a:t>2 </a:t>
                </a:r>
                <a:r>
                  <a:rPr lang="en-IN" sz="1400" dirty="0">
                    <a:latin typeface="+mj-lt"/>
                  </a:rPr>
                  <a:t>realized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9C74A4A8-DA31-34F7-51EE-2A546B9594E2}"/>
                    </a:ext>
                  </a:extLst>
                </p:cNvPr>
                <p:cNvSpPr txBox="1"/>
                <p:nvPr/>
              </p:nvSpPr>
              <p:spPr>
                <a:xfrm>
                  <a:off x="7093923" y="4021493"/>
                  <a:ext cx="4252106" cy="9266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IN" dirty="0">
                      <a:solidFill>
                        <a:schemeClr val="accent1"/>
                      </a:solidFill>
                    </a:rPr>
                    <a:t>Spin </a:t>
                  </a:r>
                  <a:r>
                    <a:rPr lang="en-IN" b="1" dirty="0">
                      <a:solidFill>
                        <a:schemeClr val="accent1"/>
                      </a:solidFill>
                    </a:rPr>
                    <a:t>triplet</a:t>
                  </a:r>
                  <a:r>
                    <a:rPr lang="en-IN" dirty="0">
                      <a:solidFill>
                        <a:schemeClr val="accent1"/>
                      </a:solidFill>
                    </a:rPr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N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IN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  <m:sup>
                          <m:r>
                            <a:rPr lang="en-IN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IN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IN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</m:oMath>
                  </a14:m>
                  <a:r>
                    <a:rPr lang="en-IN" dirty="0">
                      <a:solidFill>
                        <a:schemeClr val="accent1"/>
                      </a:solidFill>
                    </a:rPr>
                    <a:t> configuration 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IN" dirty="0">
                      <a:solidFill>
                        <a:schemeClr val="accent1"/>
                      </a:solidFill>
                    </a:rPr>
                    <a:t>in steps  </a:t>
                  </a:r>
                  <a:r>
                    <a:rPr lang="en-IN" b="1" dirty="0">
                      <a:solidFill>
                        <a:schemeClr val="accent1"/>
                      </a:solidFill>
                    </a:rPr>
                    <a:t>4</a:t>
                  </a:r>
                  <a:r>
                    <a:rPr lang="en-IN" dirty="0">
                      <a:solidFill>
                        <a:schemeClr val="accent1"/>
                      </a:solidFill>
                    </a:rPr>
                    <a:t> &amp; </a:t>
                  </a:r>
                  <a:r>
                    <a:rPr lang="en-IN" b="1" dirty="0">
                      <a:solidFill>
                        <a:schemeClr val="accent1"/>
                      </a:solidFill>
                    </a:rPr>
                    <a:t>5</a:t>
                  </a:r>
                  <a:endParaRPr lang="en-IN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9C74A4A8-DA31-34F7-51EE-2A546B959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3923" y="4021493"/>
                  <a:ext cx="4252106" cy="926600"/>
                </a:xfrm>
                <a:prstGeom prst="rect">
                  <a:avLst/>
                </a:prstGeom>
                <a:blipFill>
                  <a:blip r:embed="rId7"/>
                  <a:stretch>
                    <a:fillRect t="-34868" b="-2697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694614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heme/theme1.xml><?xml version="1.0" encoding="utf-8"?>
<a:theme xmlns:a="http://schemas.openxmlformats.org/drawingml/2006/main" name="TUD_2018_16zu9">
  <a:themeElements>
    <a:clrScheme name="TUD_2021-08_grün">
      <a:dk1>
        <a:srgbClr val="000000"/>
      </a:dk1>
      <a:lt1>
        <a:sysClr val="window" lastClr="FFFFFF"/>
      </a:lt1>
      <a:dk2>
        <a:srgbClr val="727277"/>
      </a:dk2>
      <a:lt2>
        <a:srgbClr val="FFFFFF"/>
      </a:lt2>
      <a:accent1>
        <a:srgbClr val="00305D"/>
      </a:accent1>
      <a:accent2>
        <a:srgbClr val="0069B4"/>
      </a:accent2>
      <a:accent3>
        <a:srgbClr val="009FE3"/>
      </a:accent3>
      <a:accent4>
        <a:srgbClr val="008244"/>
      </a:accent4>
      <a:accent5>
        <a:srgbClr val="65B32E"/>
      </a:accent5>
      <a:accent6>
        <a:srgbClr val="94C356"/>
      </a:accent6>
      <a:hlink>
        <a:srgbClr val="0069B4"/>
      </a:hlink>
      <a:folHlink>
        <a:srgbClr val="009FE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.06_TUD_PPT_16zu9_Vorlage.potx" id="{294745C1-E1BC-44C1-8C9D-B4CB23BDF171}" vid="{41010231-A741-4371-A565-9EF1890B637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802</Words>
  <Application>Microsoft Office PowerPoint</Application>
  <PresentationFormat>Widescreen</PresentationFormat>
  <Paragraphs>149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Open Sans</vt:lpstr>
      <vt:lpstr>Symbol</vt:lpstr>
      <vt:lpstr>Times New Roman</vt:lpstr>
      <vt:lpstr>Wingdings</vt:lpstr>
      <vt:lpstr>TUD_2018_16zu9</vt:lpstr>
      <vt:lpstr>Computational Studies of Chirality Effects in the Oxygen Evolution Reaction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RobertBiele</dc:creator>
  <cp:lastModifiedBy>Suryansh Sharma</cp:lastModifiedBy>
  <cp:revision>151</cp:revision>
  <dcterms:created xsi:type="dcterms:W3CDTF">2023-03-09T12:02:13Z</dcterms:created>
  <dcterms:modified xsi:type="dcterms:W3CDTF">2025-02-27T09:22:19Z</dcterms:modified>
</cp:coreProperties>
</file>