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20"/>
  </p:notesMasterIdLst>
  <p:sldIdLst>
    <p:sldId id="256" r:id="rId2"/>
    <p:sldId id="257" r:id="rId3"/>
    <p:sldId id="265" r:id="rId4"/>
    <p:sldId id="259" r:id="rId5"/>
    <p:sldId id="260" r:id="rId6"/>
    <p:sldId id="261" r:id="rId7"/>
    <p:sldId id="263" r:id="rId8"/>
    <p:sldId id="276" r:id="rId9"/>
    <p:sldId id="266" r:id="rId10"/>
    <p:sldId id="267" r:id="rId11"/>
    <p:sldId id="268" r:id="rId12"/>
    <p:sldId id="269" r:id="rId13"/>
    <p:sldId id="272" r:id="rId14"/>
    <p:sldId id="273" r:id="rId15"/>
    <p:sldId id="274" r:id="rId16"/>
    <p:sldId id="275" r:id="rId17"/>
    <p:sldId id="279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83964"/>
    <a:srgbClr val="996633"/>
    <a:srgbClr val="1A2A49"/>
    <a:srgbClr val="680000"/>
    <a:srgbClr val="0C2A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79853" autoAdjust="0"/>
  </p:normalViewPr>
  <p:slideViewPr>
    <p:cSldViewPr snapToGrid="0" snapToObjects="1" showGuides="1">
      <p:cViewPr varScale="1">
        <p:scale>
          <a:sx n="92" d="100"/>
          <a:sy n="92" d="100"/>
        </p:scale>
        <p:origin x="1554" y="8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0CE2D-0E88-D049-91A4-4A0FCA0ACA5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2FB6B-1704-E54A-8893-FF89E1EC1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60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75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08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64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55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81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55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89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21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78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82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26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04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30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10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7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FB6B-1704-E54A-8893-FF89E1EC15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4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01274" y="6410453"/>
            <a:ext cx="1181206" cy="398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24001" y="6400662"/>
            <a:ext cx="1205775" cy="430778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b="1">
                <a:solidFill>
                  <a:srgbClr val="1A2A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2444750" y="1987550"/>
            <a:ext cx="7315200" cy="35782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Stephanie Klinghammer</a:t>
            </a:r>
            <a:endParaRPr lang="en-US" dirty="0" smtClean="0"/>
          </a:p>
          <a:p>
            <a:r>
              <a:rPr lang="en-US" dirty="0" smtClean="0"/>
              <a:t>https://nano.tu-dresden.de/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898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272955" y="76384"/>
            <a:ext cx="10031105" cy="542467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buNone/>
              <a:defRPr sz="2800" b="1">
                <a:solidFill>
                  <a:srgbClr val="1A2A49"/>
                </a:solidFill>
                <a:latin typeface="DIN-Bold" charset="0"/>
                <a:ea typeface="DIN-Bold" charset="0"/>
                <a:cs typeface="DIN-Bold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72955" y="832514"/>
            <a:ext cx="11587258" cy="52426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 smtClean="0"/>
              <a:t>Stephanie Klinghammer</a:t>
            </a:r>
            <a:endParaRPr lang="en-US" dirty="0" smtClean="0"/>
          </a:p>
          <a:p>
            <a:r>
              <a:rPr lang="en-US" dirty="0" smtClean="0"/>
              <a:t>https://nano.tu-dresden.de/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8" t="33574" r="132" b="51917"/>
          <a:stretch/>
        </p:blipFill>
        <p:spPr>
          <a:xfrm>
            <a:off x="0" y="6240632"/>
            <a:ext cx="12198869" cy="10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668" y="6400661"/>
            <a:ext cx="1367610" cy="401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535" y="6400661"/>
            <a:ext cx="1571247" cy="4102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35636" y="0"/>
            <a:ext cx="556364" cy="1873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nivers 45 Light" charset="0"/>
                <a:ea typeface="Univers 45 Light" charset="0"/>
                <a:cs typeface="Univers 45 Light" charset="0"/>
              </a:defRPr>
            </a:lvl1pPr>
          </a:lstStyle>
          <a:p>
            <a:fld id="{B67A823A-EF77-BC4E-8314-992775CC2E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038600" y="64187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Stephanie Klinghammer</a:t>
            </a:r>
          </a:p>
          <a:p>
            <a:r>
              <a:rPr lang="en-US" dirty="0" smtClean="0"/>
              <a:t>https://nano.tu-dresden.de/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97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1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"/><Relationship Id="rId5" Type="http://schemas.openxmlformats.org/officeDocument/2006/relationships/image" Target="../media/image29.t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emf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microsoft.com/office/2007/relationships/hdphoto" Target="../media/hdphoto3.wdp"/><Relationship Id="rId9" Type="http://schemas.openxmlformats.org/officeDocument/2006/relationships/image" Target="../media/image37.jpeg"/><Relationship Id="rId14" Type="http://schemas.openxmlformats.org/officeDocument/2006/relationships/image" Target="../media/image41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emf"/><Relationship Id="rId5" Type="http://schemas.openxmlformats.org/officeDocument/2006/relationships/image" Target="../media/image44.png"/><Relationship Id="rId10" Type="http://schemas.openxmlformats.org/officeDocument/2006/relationships/image" Target="../media/image49.emf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"/><Relationship Id="rId5" Type="http://schemas.openxmlformats.org/officeDocument/2006/relationships/image" Target="../media/image54.tif"/><Relationship Id="rId4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2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1.tiff"/><Relationship Id="rId5" Type="http://schemas.openxmlformats.org/officeDocument/2006/relationships/image" Target="../media/image59.wmf"/><Relationship Id="rId10" Type="http://schemas.openxmlformats.org/officeDocument/2006/relationships/image" Target="../media/image63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6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93" y="1689506"/>
            <a:ext cx="4020165" cy="3187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50800" stA="27000" endPos="25000" dist="5000" dir="5400000" sy="-100000" algn="bl" rotWithShape="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Dipl.- Ing. Stephanie Klinghammer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1"/>
          <a:stretch/>
        </p:blipFill>
        <p:spPr>
          <a:xfrm>
            <a:off x="6447951" y="1689506"/>
            <a:ext cx="4268825" cy="3187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50800" stA="27000" endPos="25000" dist="5000" dir="5400000" sy="-100000" algn="bl" rotWithShape="0"/>
          </a:effectLst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1709193" y="299668"/>
            <a:ext cx="9007583" cy="13255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A2A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Real-Time Detection of </a:t>
            </a:r>
            <a:r>
              <a:rPr lang="en-US" dirty="0" err="1"/>
              <a:t>Analytes</a:t>
            </a:r>
            <a:r>
              <a:rPr lang="en-US" dirty="0"/>
              <a:t> Using Nanostructured </a:t>
            </a:r>
            <a:r>
              <a:rPr lang="en-US" dirty="0" smtClean="0"/>
              <a:t>Biosensors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4943451"/>
            <a:ext cx="10515600" cy="1325563"/>
          </a:xfrm>
        </p:spPr>
        <p:txBody>
          <a:bodyPr/>
          <a:lstStyle/>
          <a:p>
            <a:r>
              <a:rPr lang="en-US" sz="3600" b="0" dirty="0" smtClean="0"/>
              <a:t>TAC – Meeting</a:t>
            </a:r>
            <a:br>
              <a:rPr lang="en-US" sz="3600" b="0" dirty="0" smtClean="0"/>
            </a:br>
            <a:r>
              <a:rPr lang="en-US" sz="2800" b="0" dirty="0" smtClean="0"/>
              <a:t>March 23</a:t>
            </a:r>
            <a:r>
              <a:rPr lang="en-US" sz="2800" b="0" baseline="30000" dirty="0" smtClean="0"/>
              <a:t>rd</a:t>
            </a:r>
            <a:r>
              <a:rPr lang="en-US" sz="2800" b="0" dirty="0" smtClean="0"/>
              <a:t>, 2022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33547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Manufacturing and properties of SiNW based FETs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Author 1, Author 2, </a:t>
            </a:r>
            <a:r>
              <a:rPr lang="mr-IN" smtClean="0"/>
              <a:t>…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0" t="34135" r="15517" b="25437"/>
          <a:stretch/>
        </p:blipFill>
        <p:spPr>
          <a:xfrm>
            <a:off x="339437" y="3737236"/>
            <a:ext cx="6894463" cy="23855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39" y="800699"/>
            <a:ext cx="4084130" cy="2972923"/>
          </a:xfrm>
          <a:prstGeom prst="rect">
            <a:avLst/>
          </a:prstGeom>
        </p:spPr>
      </p:pic>
      <p:pic>
        <p:nvPicPr>
          <p:cNvPr id="25" name="Content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-228" r="1558" b="42262"/>
          <a:stretch/>
        </p:blipFill>
        <p:spPr>
          <a:xfrm>
            <a:off x="339437" y="835422"/>
            <a:ext cx="3027639" cy="14012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" b="44584"/>
          <a:stretch/>
        </p:blipFill>
        <p:spPr>
          <a:xfrm>
            <a:off x="339437" y="2366228"/>
            <a:ext cx="3041205" cy="1250678"/>
          </a:xfrm>
          <a:prstGeom prst="rect">
            <a:avLst/>
          </a:prstGeom>
          <a:ln w="12700" cap="flat">
            <a:noFill/>
            <a:bevel/>
          </a:ln>
        </p:spPr>
      </p:pic>
      <p:cxnSp>
        <p:nvCxnSpPr>
          <p:cNvPr id="27" name="Straight Connector 26"/>
          <p:cNvCxnSpPr/>
          <p:nvPr/>
        </p:nvCxnSpPr>
        <p:spPr>
          <a:xfrm flipV="1">
            <a:off x="2731084" y="3570795"/>
            <a:ext cx="564524" cy="5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0800000" flipV="1">
            <a:off x="2550684" y="3284609"/>
            <a:ext cx="1075081" cy="3464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500nm</a:t>
            </a:r>
            <a:endParaRPr lang="de-DE" dirty="0"/>
          </a:p>
        </p:txBody>
      </p:sp>
      <p:sp>
        <p:nvSpPr>
          <p:cNvPr id="29" name="Rectangle 28"/>
          <p:cNvSpPr/>
          <p:nvPr/>
        </p:nvSpPr>
        <p:spPr>
          <a:xfrm>
            <a:off x="1485221" y="1313942"/>
            <a:ext cx="253450" cy="207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0" name="Straight Connector 29"/>
          <p:cNvCxnSpPr/>
          <p:nvPr/>
        </p:nvCxnSpPr>
        <p:spPr>
          <a:xfrm>
            <a:off x="1738671" y="1521711"/>
            <a:ext cx="1624027" cy="84451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51834" y="1536065"/>
            <a:ext cx="1133388" cy="83016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89598" y="1943969"/>
            <a:ext cx="268793" cy="343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</a:t>
            </a:r>
            <a:endParaRPr lang="de-DE" dirty="0"/>
          </a:p>
        </p:txBody>
      </p:sp>
      <p:sp>
        <p:nvSpPr>
          <p:cNvPr id="35" name="TextBox 34"/>
          <p:cNvSpPr txBox="1"/>
          <p:nvPr/>
        </p:nvSpPr>
        <p:spPr>
          <a:xfrm>
            <a:off x="1106498" y="1943969"/>
            <a:ext cx="268793" cy="343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</a:t>
            </a:r>
            <a:endParaRPr lang="de-DE" dirty="0"/>
          </a:p>
        </p:txBody>
      </p:sp>
      <p:sp>
        <p:nvSpPr>
          <p:cNvPr id="36" name="TextBox 35"/>
          <p:cNvSpPr txBox="1"/>
          <p:nvPr/>
        </p:nvSpPr>
        <p:spPr>
          <a:xfrm>
            <a:off x="2269203" y="1943969"/>
            <a:ext cx="452590" cy="343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RE</a:t>
            </a:r>
            <a:endParaRPr lang="de-DE" dirty="0"/>
          </a:p>
        </p:txBody>
      </p:sp>
      <p:pic>
        <p:nvPicPr>
          <p:cNvPr id="7172" name="Picture 4" descr="https://ars.els-cdn.com/content/image/1-s2.0-S0003267012012056-gr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531" y="914822"/>
            <a:ext cx="3600241" cy="485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680995" y="5773314"/>
            <a:ext cx="4793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dirty="0" smtClean="0"/>
              <a:t>[</a:t>
            </a:r>
            <a:r>
              <a:rPr lang="en-US" sz="1200" dirty="0" smtClean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Zhang </a:t>
            </a:r>
            <a:r>
              <a:rPr lang="en-US" sz="1200" dirty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G-J, Ning Y. 2012. </a:t>
            </a:r>
            <a:r>
              <a:rPr lang="de-DE" sz="1200" dirty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Anal. Chim. Acta. </a:t>
            </a:r>
            <a:r>
              <a:rPr lang="de-DE" sz="1200" dirty="0" smtClean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749:1–15]</a:t>
            </a:r>
            <a:endParaRPr lang="de-DE" sz="1200" dirty="0">
              <a:solidFill>
                <a:srgbClr val="1A2A49"/>
              </a:solidFill>
              <a:latin typeface="Open Sans" panose="020B0606030504020204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8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Integration into portable platform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Author 1, Author 2, </a:t>
            </a:r>
            <a:r>
              <a:rPr lang="mr-IN" smtClean="0"/>
              <a:t>…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>
            <a:off x="500982" y="832514"/>
            <a:ext cx="6609938" cy="5297198"/>
            <a:chOff x="500981" y="60919"/>
            <a:chExt cx="7702033" cy="6557359"/>
          </a:xfrm>
        </p:grpSpPr>
        <p:grpSp>
          <p:nvGrpSpPr>
            <p:cNvPr id="71" name="Group 70"/>
            <p:cNvGrpSpPr/>
            <p:nvPr/>
          </p:nvGrpSpPr>
          <p:grpSpPr>
            <a:xfrm>
              <a:off x="500981" y="60919"/>
              <a:ext cx="7702033" cy="6557359"/>
              <a:chOff x="500981" y="60919"/>
              <a:chExt cx="7702033" cy="6557359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500981" y="116894"/>
                <a:ext cx="7702033" cy="6501384"/>
                <a:chOff x="464502" y="136022"/>
                <a:chExt cx="7702033" cy="6501384"/>
              </a:xfrm>
            </p:grpSpPr>
            <p:sp>
              <p:nvSpPr>
                <p:cNvPr id="80" name="Pfeil nach links und rechts 48"/>
                <p:cNvSpPr/>
                <p:nvPr/>
              </p:nvSpPr>
              <p:spPr>
                <a:xfrm>
                  <a:off x="4921577" y="3131025"/>
                  <a:ext cx="1125719" cy="490994"/>
                </a:xfrm>
                <a:prstGeom prst="leftRightArrow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>
                      <a:lumMod val="65000"/>
                      <a:lumOff val="35000"/>
                      <a:alpha val="39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1" name="Rechteck 29"/>
                <p:cNvSpPr/>
                <p:nvPr/>
              </p:nvSpPr>
              <p:spPr>
                <a:xfrm>
                  <a:off x="496004" y="136022"/>
                  <a:ext cx="6020975" cy="2046265"/>
                </a:xfrm>
                <a:prstGeom prst="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70AD47">
                          <a:lumMod val="50000"/>
                        </a:srgbClr>
                      </a:solidFill>
                      <a:effectLst/>
                      <a:uLnTx/>
                      <a:uFillTx/>
                      <a:latin typeface="Helvetica" panose="020B0604020202020204" pitchFamily="34" charset="0"/>
                      <a:cs typeface="Helvetica" panose="020B0604020202020204" pitchFamily="34" charset="0"/>
                    </a:rPr>
                    <a:t>M</a:t>
                  </a:r>
                  <a:endParaRPr kumimoji="0" lang="de-DE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2" name="Rechteck 33"/>
                <p:cNvSpPr>
                  <a:spLocks/>
                </p:cNvSpPr>
                <p:nvPr/>
              </p:nvSpPr>
              <p:spPr>
                <a:xfrm>
                  <a:off x="5136953" y="1642287"/>
                  <a:ext cx="1380026" cy="540000"/>
                </a:xfrm>
                <a:prstGeom prst="rect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 panose="020B0604020202020204" pitchFamily="34" charset="0"/>
                      <a:cs typeface="Helvetica" panose="020B0604020202020204" pitchFamily="34" charset="0"/>
                    </a:rPr>
                    <a:t>USB</a:t>
                  </a:r>
                  <a:endParaRPr kumimoji="0" lang="de-DE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3" name="Rechteck 38"/>
                <p:cNvSpPr>
                  <a:spLocks/>
                </p:cNvSpPr>
                <p:nvPr/>
              </p:nvSpPr>
              <p:spPr>
                <a:xfrm>
                  <a:off x="496005" y="1632931"/>
                  <a:ext cx="1380026" cy="540000"/>
                </a:xfrm>
                <a:prstGeom prst="rect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 panose="020B0604020202020204" pitchFamily="34" charset="0"/>
                      <a:cs typeface="Helvetica" panose="020B0604020202020204" pitchFamily="34" charset="0"/>
                    </a:rPr>
                    <a:t>SD-card slot</a:t>
                  </a:r>
                </a:p>
              </p:txBody>
            </p:sp>
            <p:sp>
              <p:nvSpPr>
                <p:cNvPr id="84" name="Rechteck 45"/>
                <p:cNvSpPr>
                  <a:spLocks/>
                </p:cNvSpPr>
                <p:nvPr/>
              </p:nvSpPr>
              <p:spPr>
                <a:xfrm>
                  <a:off x="5136953" y="143558"/>
                  <a:ext cx="1380026" cy="540000"/>
                </a:xfrm>
                <a:prstGeom prst="rect">
                  <a:avLst/>
                </a:prstGeom>
                <a:solidFill>
                  <a:srgbClr val="E7E6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 panose="020B0604020202020204" pitchFamily="34" charset="0"/>
                      <a:cs typeface="Helvetica" panose="020B0604020202020204" pitchFamily="34" charset="0"/>
                    </a:rPr>
                    <a:t>power</a:t>
                  </a:r>
                  <a:endParaRPr kumimoji="0" lang="de-DE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" name="Rechteck 46"/>
                <p:cNvSpPr/>
                <p:nvPr/>
              </p:nvSpPr>
              <p:spPr>
                <a:xfrm>
                  <a:off x="3021662" y="2738210"/>
                  <a:ext cx="2194197" cy="1276625"/>
                </a:xfrm>
                <a:prstGeom prst="rect">
                  <a:avLst/>
                </a:prstGeom>
                <a:solidFill>
                  <a:srgbClr val="FFC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" name="Rechteck 47"/>
                <p:cNvSpPr/>
                <p:nvPr/>
              </p:nvSpPr>
              <p:spPr>
                <a:xfrm>
                  <a:off x="3271975" y="2958549"/>
                  <a:ext cx="1720439" cy="841985"/>
                </a:xfrm>
                <a:prstGeom prst="rect">
                  <a:avLst/>
                </a:prstGeom>
                <a:solidFill>
                  <a:srgbClr val="6A2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anose="020B0604020202020204" pitchFamily="34" charset="0"/>
                      <a:cs typeface="Helvetica" panose="020B0604020202020204" pitchFamily="34" charset="0"/>
                    </a:rPr>
                    <a:t>Biochip</a:t>
                  </a:r>
                  <a:endParaRPr kumimoji="0" lang="de-DE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" name="Pfeil nach links und rechts 48"/>
                <p:cNvSpPr/>
                <p:nvPr/>
              </p:nvSpPr>
              <p:spPr>
                <a:xfrm>
                  <a:off x="1770786" y="3048112"/>
                  <a:ext cx="1125719" cy="490994"/>
                </a:xfrm>
                <a:prstGeom prst="leftRightArrow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>
                      <a:lumMod val="65000"/>
                      <a:lumOff val="35000"/>
                      <a:alpha val="39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pic>
              <p:nvPicPr>
                <p:cNvPr id="88" name="Picture 1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58" t="53334" r="35985" b="16302"/>
                <a:stretch/>
              </p:blipFill>
              <p:spPr>
                <a:xfrm>
                  <a:off x="4603102" y="4320148"/>
                  <a:ext cx="3563433" cy="2317258"/>
                </a:xfrm>
                <a:prstGeom prst="rect">
                  <a:avLst/>
                </a:prstGeom>
              </p:spPr>
            </p:pic>
            <p:grpSp>
              <p:nvGrpSpPr>
                <p:cNvPr id="89" name="Group 88"/>
                <p:cNvGrpSpPr/>
                <p:nvPr/>
              </p:nvGrpSpPr>
              <p:grpSpPr>
                <a:xfrm>
                  <a:off x="464502" y="4282559"/>
                  <a:ext cx="3981371" cy="2338955"/>
                  <a:chOff x="3060758" y="4133678"/>
                  <a:chExt cx="3133200" cy="1813073"/>
                </a:xfrm>
              </p:grpSpPr>
              <p:grpSp>
                <p:nvGrpSpPr>
                  <p:cNvPr id="98" name="Group 5"/>
                  <p:cNvGrpSpPr/>
                  <p:nvPr/>
                </p:nvGrpSpPr>
                <p:grpSpPr>
                  <a:xfrm>
                    <a:off x="3110388" y="4150964"/>
                    <a:ext cx="3083570" cy="1795787"/>
                    <a:chOff x="6052481" y="959285"/>
                    <a:chExt cx="5760000" cy="3426517"/>
                  </a:xfrm>
                </p:grpSpPr>
                <p:pic>
                  <p:nvPicPr>
                    <p:cNvPr id="103" name="Picture 9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7000" contrast="2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791" t="23419" r="597" b="6168"/>
                    <a:stretch/>
                  </p:blipFill>
                  <p:spPr>
                    <a:xfrm>
                      <a:off x="6052481" y="959285"/>
                      <a:ext cx="5760000" cy="342651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4" name="Rectangle 1"/>
                    <p:cNvSpPr/>
                    <p:nvPr/>
                  </p:nvSpPr>
                  <p:spPr>
                    <a:xfrm>
                      <a:off x="7985957" y="2424691"/>
                      <a:ext cx="1648286" cy="899160"/>
                    </a:xfrm>
                    <a:prstGeom prst="rect">
                      <a:avLst/>
                    </a:prstGeom>
                    <a:noFill/>
                    <a:ln w="38100" cap="flat" cmpd="sng" algn="ctr">
                      <a:solidFill>
                        <a:srgbClr val="C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p:txBody>
                </p:sp>
              </p:grpSp>
              <p:cxnSp>
                <p:nvCxnSpPr>
                  <p:cNvPr id="99" name="Straight Connector 11"/>
                  <p:cNvCxnSpPr/>
                  <p:nvPr/>
                </p:nvCxnSpPr>
                <p:spPr>
                  <a:xfrm flipH="1">
                    <a:off x="5027856" y="4162814"/>
                    <a:ext cx="1151794" cy="740976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0" name="Straight Connector 32"/>
                  <p:cNvCxnSpPr/>
                  <p:nvPr/>
                </p:nvCxnSpPr>
                <p:spPr>
                  <a:xfrm>
                    <a:off x="5010167" y="5405370"/>
                    <a:ext cx="1169483" cy="541381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1" name="Gerader Verbinder 116"/>
                  <p:cNvCxnSpPr/>
                  <p:nvPr/>
                </p:nvCxnSpPr>
                <p:spPr>
                  <a:xfrm flipH="1">
                    <a:off x="3060758" y="5138840"/>
                    <a:ext cx="553525" cy="521945"/>
                  </a:xfrm>
                  <a:prstGeom prst="line">
                    <a:avLst/>
                  </a:prstGeom>
                  <a:noFill/>
                  <a:ln w="9525" cap="flat" cmpd="sng" algn="ctr">
                    <a:noFill/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102" name="Rechteck 79"/>
                  <p:cNvSpPr/>
                  <p:nvPr/>
                </p:nvSpPr>
                <p:spPr>
                  <a:xfrm>
                    <a:off x="3112770" y="4133678"/>
                    <a:ext cx="467150" cy="45329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B </a:t>
                    </a:r>
                    <a:endParaRPr kumimoji="0" lang="de-DE" sz="3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</p:txBody>
              </p:sp>
            </p:grpSp>
            <p:sp>
              <p:nvSpPr>
                <p:cNvPr id="90" name="Flowchart: Card 89"/>
                <p:cNvSpPr/>
                <p:nvPr/>
              </p:nvSpPr>
              <p:spPr>
                <a:xfrm rot="5400000">
                  <a:off x="350051" y="2676209"/>
                  <a:ext cx="1496543" cy="1180709"/>
                </a:xfrm>
                <a:prstGeom prst="flowChartPunchedCard">
                  <a:avLst/>
                </a:prstGeom>
                <a:solidFill>
                  <a:srgbClr val="70AD47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vert="vert270" rtlCol="0" anchor="ctr"/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endParaRPr>
                </a:p>
              </p:txBody>
            </p:sp>
            <p:pic>
              <p:nvPicPr>
                <p:cNvPr id="91" name="Picture 90" descr="Strom Elektriker Macht - Kostenloses Bild auf Pixabay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115" t="36778"/>
                <a:stretch/>
              </p:blipFill>
              <p:spPr>
                <a:xfrm flipH="1">
                  <a:off x="6516979" y="136022"/>
                  <a:ext cx="1649555" cy="884285"/>
                </a:xfrm>
                <a:prstGeom prst="rect">
                  <a:avLst/>
                </a:prstGeom>
              </p:spPr>
            </p:pic>
            <p:grpSp>
              <p:nvGrpSpPr>
                <p:cNvPr id="92" name="Group 91"/>
                <p:cNvGrpSpPr/>
                <p:nvPr/>
              </p:nvGrpSpPr>
              <p:grpSpPr>
                <a:xfrm>
                  <a:off x="6519575" y="741824"/>
                  <a:ext cx="1646959" cy="1690781"/>
                  <a:chOff x="5792684" y="497786"/>
                  <a:chExt cx="1646959" cy="1690781"/>
                </a:xfrm>
              </p:grpSpPr>
              <p:pic>
                <p:nvPicPr>
                  <p:cNvPr id="96" name="Picture 95" descr="Strom Elektriker Macht - Kostenloses Bild auf Pixabay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5048" t="33036"/>
                  <a:stretch/>
                </p:blipFill>
                <p:spPr>
                  <a:xfrm rot="401835" flipH="1">
                    <a:off x="5792684" y="1452869"/>
                    <a:ext cx="864046" cy="735698"/>
                  </a:xfrm>
                  <a:prstGeom prst="rect">
                    <a:avLst/>
                  </a:prstGeom>
                </p:spPr>
              </p:pic>
              <p:pic>
                <p:nvPicPr>
                  <p:cNvPr id="97" name="Picture 96" descr="Laptop Isometric Flat Vector Illustration by ..."/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236" t="5132" r="15244" b="6476"/>
                  <a:stretch/>
                </p:blipFill>
                <p:spPr>
                  <a:xfrm>
                    <a:off x="6052538" y="497786"/>
                    <a:ext cx="1387105" cy="1433342"/>
                  </a:xfrm>
                  <a:prstGeom prst="rect">
                    <a:avLst/>
                  </a:prstGeom>
                  <a:ln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ln>
                </p:spPr>
              </p:pic>
            </p:grpSp>
            <p:sp>
              <p:nvSpPr>
                <p:cNvPr id="93" name="Pfeil nach rechts 39"/>
                <p:cNvSpPr/>
                <p:nvPr/>
              </p:nvSpPr>
              <p:spPr>
                <a:xfrm rot="5400000">
                  <a:off x="888924" y="2289407"/>
                  <a:ext cx="595226" cy="487900"/>
                </a:xfrm>
                <a:prstGeom prst="rightArrow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>
                      <a:lumMod val="65000"/>
                      <a:lumOff val="35000"/>
                      <a:alpha val="39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94" name="Pfeil nach rechts 42"/>
                <p:cNvSpPr/>
                <p:nvPr/>
              </p:nvSpPr>
              <p:spPr>
                <a:xfrm rot="16200000">
                  <a:off x="484471" y="2311465"/>
                  <a:ext cx="595225" cy="436412"/>
                </a:xfrm>
                <a:prstGeom prst="rightArrow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>
                      <a:lumMod val="65000"/>
                      <a:lumOff val="35000"/>
                      <a:alpha val="39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pic>
              <p:nvPicPr>
                <p:cNvPr id="95" name="Picture 94" descr="標準型注射幫浦 - 三典科技股份有限公司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aturation sat="2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47296" y="2507754"/>
                  <a:ext cx="2032998" cy="1600464"/>
                </a:xfrm>
                <a:prstGeom prst="rect">
                  <a:avLst/>
                </a:prstGeom>
              </p:spPr>
            </p:pic>
          </p:grpSp>
          <p:sp>
            <p:nvSpPr>
              <p:cNvPr id="78" name="Rechteck 79"/>
              <p:cNvSpPr/>
              <p:nvPr/>
            </p:nvSpPr>
            <p:spPr>
              <a:xfrm>
                <a:off x="4661251" y="4285731"/>
                <a:ext cx="59361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endParaRPr kumimoji="0" lang="de-DE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79" name="Rechteck 79"/>
              <p:cNvSpPr/>
              <p:nvPr/>
            </p:nvSpPr>
            <p:spPr>
              <a:xfrm>
                <a:off x="532482" y="60919"/>
                <a:ext cx="59361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A </a:t>
                </a:r>
                <a:endParaRPr kumimoji="0" lang="de-DE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532482" y="2831936"/>
              <a:ext cx="11926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MUX- unit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600356" y="3995707"/>
              <a:ext cx="2457785" cy="305311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>
            <a:xfrm flipH="1" flipV="1">
              <a:off x="5222137" y="3974846"/>
              <a:ext cx="2964516" cy="310885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pic>
          <p:nvPicPr>
            <p:cNvPr id="75" name="Grafik 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4" t="10827" r="3133" b="9544"/>
            <a:stretch/>
          </p:blipFill>
          <p:spPr>
            <a:xfrm>
              <a:off x="2596853" y="405995"/>
              <a:ext cx="2445354" cy="147780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0981" y="595244"/>
              <a:ext cx="1924365" cy="941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Measuring unit</a:t>
              </a:r>
            </a:p>
          </p:txBody>
        </p:sp>
      </p:grpSp>
      <p:pic>
        <p:nvPicPr>
          <p:cNvPr id="106" name="Picture 10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5855" y="559945"/>
            <a:ext cx="4927669" cy="568254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2072" y="618363"/>
            <a:ext cx="6766726" cy="5511349"/>
            <a:chOff x="202072" y="618363"/>
            <a:chExt cx="6766726" cy="5511349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19"/>
            <a:stretch/>
          </p:blipFill>
          <p:spPr>
            <a:xfrm>
              <a:off x="5765725" y="618363"/>
              <a:ext cx="1203073" cy="551134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44"/>
            <a:stretch/>
          </p:blipFill>
          <p:spPr>
            <a:xfrm>
              <a:off x="202072" y="631201"/>
              <a:ext cx="5520992" cy="549851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292175" y="5417104"/>
              <a:ext cx="628322" cy="5091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111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Author 1, Author 2, </a:t>
            </a:r>
            <a:r>
              <a:rPr lang="mr-IN" smtClean="0"/>
              <a:t>…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997101" y="2176284"/>
            <a:ext cx="669153" cy="734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911624" y="4190127"/>
            <a:ext cx="1718409" cy="1073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11" dirty="0"/>
          </a:p>
        </p:txBody>
      </p:sp>
      <p:grpSp>
        <p:nvGrpSpPr>
          <p:cNvPr id="35" name="Group 34"/>
          <p:cNvGrpSpPr/>
          <p:nvPr/>
        </p:nvGrpSpPr>
        <p:grpSpPr>
          <a:xfrm>
            <a:off x="207016" y="61156"/>
            <a:ext cx="10285523" cy="6169990"/>
            <a:chOff x="-1400532" y="1389632"/>
            <a:chExt cx="16013609" cy="99241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548" y="7541882"/>
              <a:ext cx="4656529" cy="370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2211" y="7592141"/>
              <a:ext cx="3719946" cy="3708000"/>
            </a:xfrm>
            <a:prstGeom prst="rect">
              <a:avLst/>
            </a:prstGeom>
          </p:spPr>
        </p:pic>
        <p:pic>
          <p:nvPicPr>
            <p:cNvPr id="8" name="Immagin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25" r="54493" b="36603"/>
            <a:stretch/>
          </p:blipFill>
          <p:spPr>
            <a:xfrm>
              <a:off x="5418908" y="1389632"/>
              <a:ext cx="1101213" cy="3853364"/>
            </a:xfrm>
            <a:prstGeom prst="rect">
              <a:avLst/>
            </a:prstGeom>
          </p:spPr>
        </p:pic>
        <p:pic>
          <p:nvPicPr>
            <p:cNvPr id="10" name="Immagin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59" r="62326" b="36603"/>
            <a:stretch/>
          </p:blipFill>
          <p:spPr>
            <a:xfrm>
              <a:off x="-757803" y="2036224"/>
              <a:ext cx="6288856" cy="3328323"/>
            </a:xfrm>
            <a:prstGeom prst="rect">
              <a:avLst/>
            </a:prstGeom>
          </p:spPr>
        </p:pic>
        <p:pic>
          <p:nvPicPr>
            <p:cNvPr id="17" name="Content Placeholder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53616" y="5536840"/>
              <a:ext cx="2400000" cy="150993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898008" y="5515408"/>
              <a:ext cx="2400000" cy="153136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/>
            <a:srcRect l="6745" r="9628" b="11779"/>
            <a:stretch/>
          </p:blipFill>
          <p:spPr>
            <a:xfrm>
              <a:off x="6605241" y="5540810"/>
              <a:ext cx="2400000" cy="15301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/>
            <a:srcRect l="5787" r="6946"/>
            <a:stretch/>
          </p:blipFill>
          <p:spPr>
            <a:xfrm>
              <a:off x="10356865" y="5536840"/>
              <a:ext cx="2400000" cy="150993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-898007" y="5490574"/>
              <a:ext cx="2773300" cy="1485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de-DE" dirty="0">
                  <a:solidFill>
                    <a:prstClr val="black"/>
                  </a:solidFill>
                  <a:latin typeface="Open Sans" panose="020B0606030504020204"/>
                  <a:cs typeface="Arial" panose="020B0604020202020204" pitchFamily="34" charset="0"/>
                </a:rPr>
                <a:t>62.4°±3.1°		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53616" y="5452815"/>
              <a:ext cx="2495157" cy="1485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prstClr val="black"/>
                  </a:solidFill>
                  <a:latin typeface="Open Sans" panose="020B0606030504020204"/>
                  <a:cs typeface="Arial" panose="020B0604020202020204" pitchFamily="34" charset="0"/>
                </a:rPr>
                <a:t>46.7° ± 4.1°		</a:t>
              </a:r>
              <a:endParaRPr lang="de-DE" dirty="0">
                <a:latin typeface="Open Sans" panose="020B0606030504020204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45157" y="5475213"/>
              <a:ext cx="2520167" cy="193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prstClr val="black"/>
                  </a:solidFill>
                  <a:latin typeface="Open Sans" panose="020B0606030504020204"/>
                  <a:cs typeface="Arial" panose="020B0604020202020204" pitchFamily="34" charset="0"/>
                </a:rPr>
                <a:t>26.9° ± 2.3°			</a:t>
              </a:r>
              <a:endParaRPr lang="de-DE" dirty="0">
                <a:latin typeface="Open Sans" panose="020B0606030504020204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356724" y="5484920"/>
              <a:ext cx="2034872" cy="1039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prstClr val="black"/>
                  </a:solidFill>
                  <a:latin typeface="Open Sans" panose="020B0606030504020204"/>
                  <a:cs typeface="Arial" panose="020B0604020202020204" pitchFamily="34" charset="0"/>
                </a:rPr>
                <a:t>30.4° ±1.5°</a:t>
              </a:r>
            </a:p>
            <a:p>
              <a:endParaRPr lang="de-DE" dirty="0">
                <a:latin typeface="Open Sans" panose="020B0606030504020204"/>
                <a:cs typeface="Arial" panose="020B0604020202020204" pitchFamily="34" charset="0"/>
              </a:endParaRPr>
            </a:p>
          </p:txBody>
        </p:sp>
        <p:pic>
          <p:nvPicPr>
            <p:cNvPr id="26" name="Immagin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48" r="26486" b="36603"/>
            <a:stretch/>
          </p:blipFill>
          <p:spPr>
            <a:xfrm>
              <a:off x="6627638" y="1410604"/>
              <a:ext cx="3827332" cy="3853364"/>
            </a:xfrm>
            <a:prstGeom prst="rect">
              <a:avLst/>
            </a:prstGeom>
          </p:spPr>
        </p:pic>
        <p:pic>
          <p:nvPicPr>
            <p:cNvPr id="29" name="Immagin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2" b="36603"/>
            <a:stretch/>
          </p:blipFill>
          <p:spPr>
            <a:xfrm>
              <a:off x="10181790" y="1404485"/>
              <a:ext cx="4144685" cy="385336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40722" y="7545953"/>
              <a:ext cx="3719946" cy="37080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400532" y="7605789"/>
              <a:ext cx="3719946" cy="3708000"/>
            </a:xfrm>
            <a:prstGeom prst="rect">
              <a:avLst/>
            </a:prstGeom>
          </p:spPr>
        </p:pic>
      </p:grp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Surface functionalization </a:t>
            </a:r>
            <a:endParaRPr lang="de-DE" dirty="0"/>
          </a:p>
        </p:txBody>
      </p:sp>
      <p:sp>
        <p:nvSpPr>
          <p:cNvPr id="36" name="Isosceles Triangle 35"/>
          <p:cNvSpPr/>
          <p:nvPr/>
        </p:nvSpPr>
        <p:spPr>
          <a:xfrm>
            <a:off x="10478816" y="902825"/>
            <a:ext cx="447685" cy="306281"/>
          </a:xfrm>
          <a:prstGeom prst="triangl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FF00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959685" y="79435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186633" y="2471480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Open Sans" panose="020B0606030504020204"/>
              </a:rPr>
              <a:t>Cortisol</a:t>
            </a:r>
          </a:p>
        </p:txBody>
      </p:sp>
      <p:pic>
        <p:nvPicPr>
          <p:cNvPr id="11266" name="Picture 2" descr="Cortisol-3D-balls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06" y="1448435"/>
            <a:ext cx="1740678" cy="103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90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030412" y="604254"/>
            <a:ext cx="6239645" cy="4997007"/>
            <a:chOff x="6030412" y="604254"/>
            <a:chExt cx="6239645" cy="4997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0412" y="604254"/>
              <a:ext cx="6239645" cy="4997007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193412" y="872147"/>
              <a:ext cx="2617477" cy="3095811"/>
              <a:chOff x="5695579" y="1455744"/>
              <a:chExt cx="3073339" cy="3659265"/>
            </a:xfrm>
          </p:grpSpPr>
          <p:sp>
            <p:nvSpPr>
              <p:cNvPr id="27" name="Right Arrow 26"/>
              <p:cNvSpPr/>
              <p:nvPr/>
            </p:nvSpPr>
            <p:spPr>
              <a:xfrm flipH="1">
                <a:off x="6340155" y="4362441"/>
                <a:ext cx="1226504" cy="752568"/>
              </a:xfrm>
              <a:prstGeom prst="rightArrow">
                <a:avLst/>
              </a:prstGeom>
              <a:gradFill>
                <a:gsLst>
                  <a:gs pos="6000">
                    <a:srgbClr val="ED7D31">
                      <a:lumMod val="12000"/>
                      <a:lumOff val="88000"/>
                      <a:alpha val="0"/>
                    </a:srgbClr>
                  </a:gs>
                  <a:gs pos="54000">
                    <a:srgbClr val="ED7D31">
                      <a:lumMod val="60000"/>
                      <a:lumOff val="40000"/>
                    </a:srgbClr>
                  </a:gs>
                  <a:gs pos="100000">
                    <a:srgbClr val="ED7D31">
                      <a:lumMod val="75000"/>
                    </a:srgbClr>
                  </a:gs>
                </a:gsLst>
                <a:lin ang="27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glow rad="127000">
                  <a:srgbClr val="5B9BD5">
                    <a:alpha val="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361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Δ</a:t>
                </a:r>
                <a:r>
                  <a:rPr kumimoji="0" lang="de-DE" sz="361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</a:t>
                </a:r>
                <a:r>
                  <a:rPr kumimoji="0" lang="de-DE" sz="3611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95579" y="1455744"/>
                <a:ext cx="3073339" cy="2448000"/>
              </a:xfrm>
              <a:prstGeom prst="rect">
                <a:avLst/>
              </a:prstGeom>
            </p:spPr>
          </p:pic>
        </p:grp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5"/>
          <a:stretch/>
        </p:blipFill>
        <p:spPr>
          <a:xfrm>
            <a:off x="115980" y="347617"/>
            <a:ext cx="6013103" cy="502644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Detection of cortisol in real-time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Author 1, Author 2, </a:t>
            </a:r>
            <a:r>
              <a:rPr lang="mr-IN" smtClean="0"/>
              <a:t>…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19717" y="569435"/>
            <a:ext cx="6551413" cy="5259924"/>
            <a:chOff x="5719717" y="569435"/>
            <a:chExt cx="6551413" cy="52599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0" b="38925"/>
            <a:stretch/>
          </p:blipFill>
          <p:spPr>
            <a:xfrm>
              <a:off x="5719717" y="569435"/>
              <a:ext cx="6347806" cy="2893094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5889380" y="3435074"/>
              <a:ext cx="6381750" cy="2394285"/>
              <a:chOff x="5596083" y="3426461"/>
              <a:chExt cx="6381750" cy="2394285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733"/>
              <a:stretch/>
            </p:blipFill>
            <p:spPr>
              <a:xfrm>
                <a:off x="5596083" y="3426461"/>
                <a:ext cx="6381750" cy="2061198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9910024" y="5451414"/>
                <a:ext cx="14383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latin typeface="Open Sans"/>
                  </a:rPr>
                  <a:t>*</a:t>
                </a:r>
                <a:r>
                  <a:rPr lang="de-DE" dirty="0" smtClean="0">
                    <a:latin typeface="Open Sans"/>
                    <a:cs typeface="Arial" panose="020B0604020202020204" pitchFamily="34" charset="0"/>
                  </a:rPr>
                  <a:t>cortisone</a:t>
                </a:r>
                <a:endParaRPr lang="de-DE" dirty="0">
                  <a:latin typeface="Open Sans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297215" y="3974197"/>
                <a:ext cx="4062651" cy="1637231"/>
              </a:xfrm>
              <a:prstGeom prst="rect">
                <a:avLst/>
              </a:prstGeom>
              <a:noFill/>
            </p:spPr>
            <p:txBody>
              <a:bodyPr vert="vert270" wrap="square" rtlCol="0" anchor="b" anchorCtr="0">
                <a:spAutoFit/>
              </a:bodyPr>
              <a:lstStyle/>
              <a:p>
                <a:pPr algn="r"/>
                <a:r>
                  <a:rPr lang="de-DE" dirty="0" smtClean="0">
                    <a:latin typeface="Open Sans"/>
                  </a:rPr>
                  <a:t>Cortisol</a:t>
                </a:r>
              </a:p>
              <a:p>
                <a:pPr algn="r"/>
                <a:r>
                  <a:rPr lang="de-DE" dirty="0" smtClean="0">
                    <a:latin typeface="Open Sans"/>
                  </a:rPr>
                  <a:t> </a:t>
                </a:r>
              </a:p>
              <a:p>
                <a:pPr algn="r"/>
                <a:endParaRPr lang="de-DE" dirty="0" smtClean="0">
                  <a:latin typeface="Open Sans"/>
                </a:endParaRPr>
              </a:p>
              <a:p>
                <a:pPr algn="r"/>
                <a:r>
                  <a:rPr lang="de-DE" dirty="0" smtClean="0">
                    <a:latin typeface="Open Sans"/>
                  </a:rPr>
                  <a:t>*</a:t>
                </a:r>
              </a:p>
              <a:p>
                <a:pPr algn="r"/>
                <a:endParaRPr lang="de-DE" dirty="0" smtClean="0">
                  <a:latin typeface="Open Sans"/>
                </a:endParaRPr>
              </a:p>
              <a:p>
                <a:pPr algn="r"/>
                <a:r>
                  <a:rPr lang="de-DE" dirty="0" smtClean="0">
                    <a:latin typeface="Open Sans"/>
                  </a:rPr>
                  <a:t> </a:t>
                </a:r>
              </a:p>
              <a:p>
                <a:pPr algn="r"/>
                <a:r>
                  <a:rPr lang="de-DE" dirty="0" smtClean="0">
                    <a:latin typeface="Open Sans"/>
                  </a:rPr>
                  <a:t>Progesterone</a:t>
                </a:r>
              </a:p>
              <a:p>
                <a:pPr algn="r"/>
                <a:endParaRPr lang="de-DE" dirty="0" smtClean="0">
                  <a:latin typeface="Open Sans"/>
                </a:endParaRPr>
              </a:p>
              <a:p>
                <a:pPr algn="r"/>
                <a:endParaRPr lang="de-DE" dirty="0" smtClean="0">
                  <a:latin typeface="Open Sans"/>
                </a:endParaRPr>
              </a:p>
              <a:p>
                <a:pPr algn="r"/>
                <a:r>
                  <a:rPr lang="de-DE" dirty="0" smtClean="0">
                    <a:latin typeface="Open Sans"/>
                  </a:rPr>
                  <a:t>Testosterone</a:t>
                </a:r>
              </a:p>
              <a:p>
                <a:pPr algn="r"/>
                <a:endParaRPr lang="de-DE" dirty="0" smtClean="0">
                  <a:latin typeface="Open Sans"/>
                </a:endParaRPr>
              </a:p>
              <a:p>
                <a:pPr algn="r"/>
                <a:endParaRPr lang="de-DE" dirty="0" smtClean="0">
                  <a:latin typeface="Open Sans"/>
                </a:endParaRPr>
              </a:p>
              <a:p>
                <a:pPr algn="r"/>
                <a:r>
                  <a:rPr lang="de-DE" dirty="0" smtClean="0">
                    <a:latin typeface="Open Sans"/>
                  </a:rPr>
                  <a:t>Estradiol</a:t>
                </a:r>
              </a:p>
              <a:p>
                <a:pPr algn="r"/>
                <a:endParaRPr lang="de-DE" dirty="0" smtClean="0">
                  <a:latin typeface="Open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51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5095 0.0002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Detection of Cortisol in Human Saliva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Author 1, Author 2, </a:t>
            </a:r>
            <a:r>
              <a:rPr lang="mr-IN" smtClean="0"/>
              <a:t>…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589556"/>
              </p:ext>
            </p:extLst>
          </p:nvPr>
        </p:nvGraphicFramePr>
        <p:xfrm>
          <a:off x="6066584" y="1187790"/>
          <a:ext cx="6883858" cy="5073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" name="Graph" r:id="rId4" imgW="2735640" imgH="2016000" progId="Origin50.Graph">
                  <p:embed/>
                </p:oleObj>
              </mc:Choice>
              <mc:Fallback>
                <p:oleObj name="Graph" r:id="rId4" imgW="2735640" imgH="2016000" progId="Origin50.Graph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66584" y="1187790"/>
                        <a:ext cx="6883858" cy="5073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811490"/>
              </p:ext>
            </p:extLst>
          </p:nvPr>
        </p:nvGraphicFramePr>
        <p:xfrm>
          <a:off x="-223416" y="1306419"/>
          <a:ext cx="7214525" cy="4955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3" name="Graph" r:id="rId6" imgW="3600000" imgH="2304000" progId="Origin50.Graph">
                  <p:embed/>
                </p:oleObj>
              </mc:Choice>
              <mc:Fallback>
                <p:oleObj name="Graph" r:id="rId6" imgW="3600000" imgH="2304000" progId="Origin50.Graph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223416" y="1306419"/>
                        <a:ext cx="7214525" cy="4955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82976" y="918591"/>
            <a:ext cx="5373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u="sng" dirty="0" smtClean="0">
                <a:latin typeface="Open Sans" panose="020B0606030504020204"/>
              </a:rPr>
              <a:t>Course of an individual measurement: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01130" y="918591"/>
            <a:ext cx="3932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u="sng" dirty="0" smtClean="0">
                <a:latin typeface="Open Sans" panose="020B0606030504020204"/>
              </a:rPr>
              <a:t>Comparison with ELISA-kit:</a:t>
            </a:r>
          </a:p>
        </p:txBody>
      </p:sp>
    </p:spTree>
    <p:extLst>
      <p:ext uri="{BB962C8B-B14F-4D97-AF65-F5344CB8AC3E}">
        <p14:creationId xmlns:p14="http://schemas.microsoft.com/office/powerpoint/2010/main" val="56756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70232" y="518326"/>
            <a:ext cx="10031105" cy="542467"/>
          </a:xfrm>
        </p:spPr>
        <p:txBody>
          <a:bodyPr/>
          <a:lstStyle/>
          <a:p>
            <a:r>
              <a:rPr lang="de-DE" dirty="0" smtClean="0"/>
              <a:t>Excursus:  Outsmarting the Debye-length limitation -conformational change of receptor upon binding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Author 1, Author 2, </a:t>
            </a:r>
            <a:r>
              <a:rPr lang="mr-IN" smtClean="0"/>
              <a:t>…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graphicFrame>
        <p:nvGraphicFramePr>
          <p:cNvPr id="9" name="Content Placeholder 5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76199213"/>
              </p:ext>
            </p:extLst>
          </p:nvPr>
        </p:nvGraphicFramePr>
        <p:xfrm>
          <a:off x="6189026" y="1479457"/>
          <a:ext cx="6563725" cy="4331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2" name="Graph" r:id="rId4" imgW="4320000" imgH="2448000" progId="Origin50.Graph">
                  <p:embed/>
                </p:oleObj>
              </mc:Choice>
              <mc:Fallback>
                <p:oleObj name="Graph" r:id="rId4" imgW="4320000" imgH="2448000" progId="Origin50.Graph">
                  <p:embed/>
                  <p:pic>
                    <p:nvPicPr>
                      <p:cNvPr id="6" name="Content Placeholder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89026" y="1479457"/>
                        <a:ext cx="6563725" cy="4331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64929" y="2155262"/>
            <a:ext cx="5343011" cy="3790711"/>
            <a:chOff x="364929" y="1741988"/>
            <a:chExt cx="5343011" cy="37907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86"/>
            <a:stretch/>
          </p:blipFill>
          <p:spPr>
            <a:xfrm>
              <a:off x="364929" y="1748652"/>
              <a:ext cx="5343011" cy="378404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29" y="1741988"/>
              <a:ext cx="1441595" cy="1494845"/>
            </a:xfrm>
            <a:prstGeom prst="rect">
              <a:avLst/>
            </a:prstGeom>
          </p:spPr>
        </p:pic>
        <p:sp>
          <p:nvSpPr>
            <p:cNvPr id="8" name="Down Arrow 7"/>
            <p:cNvSpPr/>
            <p:nvPr/>
          </p:nvSpPr>
          <p:spPr>
            <a:xfrm flipV="1">
              <a:off x="749080" y="2155262"/>
              <a:ext cx="722468" cy="613456"/>
            </a:xfrm>
            <a:prstGeom prst="downArrow">
              <a:avLst/>
            </a:prstGeom>
            <a:gradFill flip="none" rotWithShape="1">
              <a:gsLst>
                <a:gs pos="0">
                  <a:srgbClr val="E390FA">
                    <a:shade val="30000"/>
                    <a:satMod val="115000"/>
                  </a:srgbClr>
                </a:gs>
                <a:gs pos="51000">
                  <a:srgbClr val="E390FA">
                    <a:shade val="67500"/>
                    <a:satMod val="115000"/>
                    <a:alpha val="0"/>
                  </a:srgbClr>
                </a:gs>
                <a:gs pos="100000">
                  <a:srgbClr val="E390FA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798629" y="1188916"/>
            <a:ext cx="6393371" cy="4892094"/>
            <a:chOff x="5707940" y="1188916"/>
            <a:chExt cx="6393371" cy="4892094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0448091"/>
                </p:ext>
              </p:extLst>
            </p:nvPr>
          </p:nvGraphicFramePr>
          <p:xfrm>
            <a:off x="5707940" y="1188916"/>
            <a:ext cx="6393371" cy="48920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23" name="Graph" r:id="rId8" imgW="3920760" imgH="3000960" progId="Origin50.Graph">
                    <p:embed/>
                  </p:oleObj>
                </mc:Choice>
                <mc:Fallback>
                  <p:oleObj name="Graph" r:id="rId8" imgW="3920760" imgH="3000960" progId="Origin50.Graph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707940" y="1188916"/>
                          <a:ext cx="6393371" cy="48920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4155" y="3504931"/>
              <a:ext cx="3475484" cy="159747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544155" y="1213900"/>
              <a:ext cx="27190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latin typeface="Open Sans"/>
                </a:rPr>
                <a:t>Colorimetric assay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6311" y="1214003"/>
            <a:ext cx="5211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Open Sans"/>
              </a:rPr>
              <a:t>Conformational change of aptamer upon binding to cortisol: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6027" y="1214003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Open Sans"/>
              </a:rPr>
              <a:t>Circular dichroism: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89026" y="5603565"/>
            <a:ext cx="5121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/>
              </a:rPr>
              <a:t>CD peak positions </a:t>
            </a:r>
            <a:r>
              <a:rPr lang="en-US" dirty="0" smtClean="0">
                <a:latin typeface="Open Sans"/>
              </a:rPr>
              <a:t>AND </a:t>
            </a:r>
            <a:r>
              <a:rPr lang="en-US" dirty="0">
                <a:latin typeface="Open Sans"/>
              </a:rPr>
              <a:t>relative </a:t>
            </a:r>
            <a:r>
              <a:rPr lang="en-US" dirty="0" smtClean="0">
                <a:latin typeface="Open Sans"/>
              </a:rPr>
              <a:t>intensities shift:</a:t>
            </a:r>
          </a:p>
          <a:p>
            <a:r>
              <a:rPr lang="en-US" dirty="0">
                <a:latin typeface="Open Sans"/>
              </a:rPr>
              <a:t>formation of new target-induced structural motifs</a:t>
            </a:r>
            <a:endParaRPr lang="de-DE" dirty="0" smtClean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6180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2955" y="832514"/>
            <a:ext cx="5823045" cy="5242610"/>
          </a:xfrm>
        </p:spPr>
        <p:txBody>
          <a:bodyPr/>
          <a:lstStyle/>
          <a:p>
            <a:pPr marL="0" indent="0" algn="just">
              <a:buNone/>
            </a:pPr>
            <a:r>
              <a:rPr lang="de-DE" u="sng" dirty="0" smtClean="0"/>
              <a:t>Nanoplasmonic biosensor: </a:t>
            </a:r>
          </a:p>
          <a:p>
            <a:pPr algn="just"/>
            <a:r>
              <a:rPr lang="de-DE" dirty="0" smtClean="0"/>
              <a:t>Large arrays of vertically aligned nanoantennas</a:t>
            </a:r>
          </a:p>
          <a:p>
            <a:pPr algn="just"/>
            <a:r>
              <a:rPr lang="de-DE" dirty="0" smtClean="0"/>
              <a:t>Monitoring the change of LSPR-position in presence of biomolecules</a:t>
            </a:r>
          </a:p>
          <a:p>
            <a:pPr algn="just"/>
            <a:r>
              <a:rPr lang="de-DE" dirty="0" smtClean="0"/>
              <a:t>Integration with fluidic for real-time measurements</a:t>
            </a:r>
          </a:p>
          <a:p>
            <a:pPr algn="just"/>
            <a:r>
              <a:rPr lang="de-DE" dirty="0" smtClean="0"/>
              <a:t>Exemplary application: detection and evaluation of immobilization and hybridizationof DNA strands</a:t>
            </a:r>
          </a:p>
          <a:p>
            <a:pPr algn="just"/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Author 1, Author 2, </a:t>
            </a:r>
            <a:r>
              <a:rPr lang="mr-IN" smtClean="0"/>
              <a:t>…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pic>
        <p:nvPicPr>
          <p:cNvPr id="6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00" y="832514"/>
            <a:ext cx="4860000" cy="3853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50800" stA="27000" endPos="25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6229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smtClean="0"/>
              <a:t>Stephanie Klinghammer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1"/>
          <a:stretch/>
        </p:blipFill>
        <p:spPr>
          <a:xfrm>
            <a:off x="6687509" y="832514"/>
            <a:ext cx="4860000" cy="385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50800" stA="27000" endPos="25000" dist="5000" dir="5400000" sy="-100000" algn="bl" rotWithShape="0"/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72955" y="832514"/>
            <a:ext cx="5823045" cy="5242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de-DE" u="sng" dirty="0" smtClean="0"/>
              <a:t>SiNW FET: </a:t>
            </a:r>
          </a:p>
          <a:p>
            <a:pPr algn="just"/>
            <a:r>
              <a:rPr lang="de-DE" dirty="0" smtClean="0"/>
              <a:t>Honeycomb SiNW FET integrated in portable platform</a:t>
            </a:r>
          </a:p>
          <a:p>
            <a:pPr algn="just"/>
            <a:r>
              <a:rPr lang="de-DE" dirty="0" smtClean="0"/>
              <a:t>Monitoring the signal change of multiple FETs simultaneously as real-time measurements</a:t>
            </a:r>
          </a:p>
          <a:p>
            <a:pPr algn="just"/>
            <a:r>
              <a:rPr lang="de-DE" dirty="0" smtClean="0"/>
              <a:t>Exemplary application: </a:t>
            </a:r>
            <a:r>
              <a:rPr lang="en-US" dirty="0" err="1"/>
              <a:t>Aptamer</a:t>
            </a:r>
            <a:r>
              <a:rPr lang="en-US" dirty="0"/>
              <a:t> based Detection of cortisol </a:t>
            </a:r>
            <a:r>
              <a:rPr lang="en-US" dirty="0" smtClean="0"/>
              <a:t>in saliva with </a:t>
            </a:r>
            <a:r>
              <a:rPr lang="en-US" dirty="0" err="1"/>
              <a:t>SiNW</a:t>
            </a:r>
            <a:r>
              <a:rPr lang="en-US" dirty="0"/>
              <a:t> </a:t>
            </a:r>
            <a:r>
              <a:rPr lang="en-US" dirty="0" smtClean="0"/>
              <a:t>FETs</a:t>
            </a:r>
          </a:p>
          <a:p>
            <a:pPr algn="just"/>
            <a:r>
              <a:rPr lang="en-US" dirty="0" smtClean="0"/>
              <a:t>Overcoming Debye-limitation via </a:t>
            </a:r>
            <a:r>
              <a:rPr lang="en-US" dirty="0"/>
              <a:t>formation of new target-induced structural motifs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645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34" y="3257966"/>
            <a:ext cx="2752087" cy="2181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50800" stA="27000" endPos="25000" dist="5000" dir="5400000" sy="-100000" algn="bl" rotWithShape="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953577"/>
            <a:ext cx="10515600" cy="1325563"/>
          </a:xfrm>
        </p:spPr>
        <p:txBody>
          <a:bodyPr/>
          <a:lstStyle/>
          <a:p>
            <a:r>
              <a:rPr lang="en-US" sz="6600" dirty="0" smtClean="0"/>
              <a:t>Thank you!</a:t>
            </a:r>
            <a:endParaRPr lang="en-US" sz="6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Author 1, Author 2, </a:t>
            </a:r>
            <a:r>
              <a:rPr lang="mr-IN" smtClean="0"/>
              <a:t>…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1"/>
          <a:stretch/>
        </p:blipFill>
        <p:spPr>
          <a:xfrm>
            <a:off x="6895430" y="3257966"/>
            <a:ext cx="2922312" cy="2181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50800" stA="27000" endPos="25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6968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4742" y="950072"/>
            <a:ext cx="11587258" cy="5242610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Part I – Detection of DNA hybridization with Optical biosensor based on Gold Nanoantennas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Fabrication and characteristics of nanosensor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Surface functionalization and Real-time detection of hybridization with targets of two lengths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Limitation in real time detection due to diffusion and mass transfer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smtClean="0"/>
              <a:t>Part II – Aptamer based Detection of cortisol with SiNW FETs</a:t>
            </a:r>
            <a:endParaRPr lang="en-US" dirty="0" smtClean="0"/>
          </a:p>
          <a:p>
            <a:pPr lvl="1"/>
            <a:r>
              <a:rPr lang="en-US" smtClean="0"/>
              <a:t>Fabrication, characteristics and integration of nanosensor to portable system </a:t>
            </a:r>
            <a:endParaRPr lang="en-US" dirty="0" smtClean="0"/>
          </a:p>
          <a:p>
            <a:pPr lvl="1"/>
            <a:r>
              <a:rPr lang="en-US" smtClean="0"/>
              <a:t>Surface functionalization: development of surface capture assay</a:t>
            </a:r>
            <a:endParaRPr lang="en-US" dirty="0"/>
          </a:p>
          <a:p>
            <a:pPr lvl="1"/>
            <a:r>
              <a:rPr lang="en-US" smtClean="0"/>
              <a:t>Detection of cortisol with SiNW FETs in human saliva</a:t>
            </a:r>
            <a:endParaRPr lang="en-US" dirty="0" smtClean="0"/>
          </a:p>
          <a:p>
            <a:pPr lvl="1"/>
            <a:r>
              <a:rPr lang="en-US" smtClean="0"/>
              <a:t>Outsmart the Debye-length limitation: explore the origin of biorecognition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Author 1, Author 2, </a:t>
            </a:r>
            <a:r>
              <a:rPr lang="mr-IN" smtClean="0"/>
              <a:t>…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4742" y="950072"/>
            <a:ext cx="11587258" cy="5242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Part I – Detection of DNA hybridization with Optical biosensor based on Gold </a:t>
            </a:r>
            <a:r>
              <a:rPr lang="en-US" dirty="0" err="1" smtClean="0"/>
              <a:t>Nanoantennas</a:t>
            </a:r>
            <a:endParaRPr lang="en-US" dirty="0" smtClean="0"/>
          </a:p>
          <a:p>
            <a:pPr lvl="1"/>
            <a:r>
              <a:rPr lang="en-US" dirty="0" smtClean="0"/>
              <a:t>Fabrication and characteristics of </a:t>
            </a:r>
            <a:r>
              <a:rPr lang="en-US" dirty="0" err="1" smtClean="0"/>
              <a:t>nanosensor</a:t>
            </a:r>
            <a:endParaRPr lang="en-US" dirty="0" smtClean="0"/>
          </a:p>
          <a:p>
            <a:pPr lvl="1"/>
            <a:r>
              <a:rPr lang="en-US" dirty="0" smtClean="0"/>
              <a:t>Surface functionalization and Real-time detection of hybridization with targets of two lengths</a:t>
            </a:r>
          </a:p>
          <a:p>
            <a:pPr lvl="1"/>
            <a:r>
              <a:rPr lang="en-US" dirty="0" smtClean="0"/>
              <a:t>Limitation in real time detection due to diffusion and mass transfer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II –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Aptamer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based Detection of cortisol with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SiNW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FETs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Fabrication, characteristics and integration of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nanosensor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to portable system 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Surface functionalization: development of surface capture assay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Detection of cortisol with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SiNW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FETs in human saliva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Outsmart the Debye-length limitation: explore the origin of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biorecognition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69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Plasmonic</a:t>
            </a:r>
            <a:r>
              <a:rPr lang="en-US" dirty="0"/>
              <a:t> Biosensor Based on Vertical Arrays of Gold </a:t>
            </a:r>
            <a:r>
              <a:rPr lang="en-US" dirty="0" err="1" smtClean="0"/>
              <a:t>Nanoantennas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Author 1, Author 2, </a:t>
            </a:r>
            <a:r>
              <a:rPr lang="mr-IN" smtClean="0"/>
              <a:t>…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65016" y="5970232"/>
            <a:ext cx="7208196" cy="291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0"/>
              </a:spcAft>
            </a:pPr>
            <a:r>
              <a:rPr lang="en-US" sz="1200" dirty="0" smtClean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Klinghammer, S. </a:t>
            </a:r>
            <a:r>
              <a:rPr lang="en-US" sz="1200" i="1" dirty="0" smtClean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et al.</a:t>
            </a:r>
            <a:r>
              <a:rPr lang="en-US" sz="1200" dirty="0" smtClean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Plasmonic</a:t>
            </a:r>
            <a:r>
              <a:rPr lang="en-US" sz="1200" dirty="0" smtClean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 Biosensor Based on Vertical Arrays of Gold </a:t>
            </a:r>
            <a:r>
              <a:rPr lang="en-US" sz="1200" dirty="0" err="1" smtClean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Nanoantennas</a:t>
            </a:r>
            <a:r>
              <a:rPr lang="en-US" sz="1200" dirty="0" smtClean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. </a:t>
            </a:r>
            <a:r>
              <a:rPr lang="de-DE" sz="1200" i="1" dirty="0" smtClean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ACS Sens.</a:t>
            </a:r>
            <a:r>
              <a:rPr lang="de-DE" sz="1200" dirty="0" smtClean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 </a:t>
            </a:r>
            <a:r>
              <a:rPr lang="de-DE" sz="1200" b="1" dirty="0" smtClean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3</a:t>
            </a:r>
            <a:r>
              <a:rPr lang="de-DE" sz="1200" dirty="0" smtClean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, 1392–1400 (2018).</a:t>
            </a:r>
            <a:endParaRPr lang="de-DE" sz="1200" dirty="0">
              <a:solidFill>
                <a:srgbClr val="1A2A49"/>
              </a:solidFill>
              <a:latin typeface="Open Sans" panose="020B0606030504020204"/>
              <a:ea typeface="Times New Roman" panose="02020603050405020304" pitchFamily="18" charset="0"/>
            </a:endParaRPr>
          </a:p>
        </p:txBody>
      </p:sp>
      <p:grpSp>
        <p:nvGrpSpPr>
          <p:cNvPr id="12" name="Group 3"/>
          <p:cNvGrpSpPr/>
          <p:nvPr/>
        </p:nvGrpSpPr>
        <p:grpSpPr>
          <a:xfrm>
            <a:off x="2165016" y="1626110"/>
            <a:ext cx="7884672" cy="4300677"/>
            <a:chOff x="13034" y="-435"/>
            <a:chExt cx="9720184" cy="5187044"/>
          </a:xfrm>
        </p:grpSpPr>
        <p:pic>
          <p:nvPicPr>
            <p:cNvPr id="13" name="Grafik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4" y="-435"/>
              <a:ext cx="6243237" cy="5187044"/>
            </a:xfrm>
            <a:prstGeom prst="rect">
              <a:avLst/>
            </a:prstGeom>
            <a:ln w="952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Rechteck 10"/>
            <p:cNvSpPr/>
            <p:nvPr/>
          </p:nvSpPr>
          <p:spPr>
            <a:xfrm>
              <a:off x="2575817" y="1629605"/>
              <a:ext cx="231820" cy="231819"/>
            </a:xfrm>
            <a:prstGeom prst="rect">
              <a:avLst/>
            </a:prstGeom>
            <a:noFill/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15" name="Gerader Verbinder 11"/>
            <p:cNvCxnSpPr/>
            <p:nvPr/>
          </p:nvCxnSpPr>
          <p:spPr>
            <a:xfrm flipV="1">
              <a:off x="2807396" y="5582"/>
              <a:ext cx="3460322" cy="162402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Gerader Verbinder 12"/>
            <p:cNvCxnSpPr/>
            <p:nvPr/>
          </p:nvCxnSpPr>
          <p:spPr>
            <a:xfrm>
              <a:off x="2807154" y="1861424"/>
              <a:ext cx="3463241" cy="332518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7" name="Group 39"/>
            <p:cNvGrpSpPr/>
            <p:nvPr/>
          </p:nvGrpSpPr>
          <p:grpSpPr>
            <a:xfrm>
              <a:off x="6346639" y="5582"/>
              <a:ext cx="3386579" cy="5181024"/>
              <a:chOff x="6085127" y="5582"/>
              <a:chExt cx="2291031" cy="3126111"/>
            </a:xfrm>
          </p:grpSpPr>
          <p:pic>
            <p:nvPicPr>
              <p:cNvPr id="18" name="Grafik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11" b="16752"/>
              <a:stretch/>
            </p:blipFill>
            <p:spPr>
              <a:xfrm>
                <a:off x="6085134" y="5582"/>
                <a:ext cx="2291019" cy="1076155"/>
              </a:xfrm>
              <a:prstGeom prst="rect">
                <a:avLst/>
              </a:prstGeom>
              <a:ln w="9525">
                <a:solidFill>
                  <a:srgbClr val="C00000"/>
                </a:solidFill>
              </a:ln>
            </p:spPr>
          </p:pic>
          <p:pic>
            <p:nvPicPr>
              <p:cNvPr id="19" name="Grafik 1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27"/>
              <a:stretch/>
            </p:blipFill>
            <p:spPr>
              <a:xfrm>
                <a:off x="6085850" y="1067597"/>
                <a:ext cx="2290308" cy="1036186"/>
              </a:xfrm>
              <a:prstGeom prst="rect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  <p:pic>
            <p:nvPicPr>
              <p:cNvPr id="20" name="Grafik 1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3"/>
              <a:stretch/>
            </p:blipFill>
            <p:spPr>
              <a:xfrm>
                <a:off x="6085127" y="2095508"/>
                <a:ext cx="2290308" cy="1036185"/>
              </a:xfrm>
              <a:prstGeom prst="rect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</p:grpSp>
      </p:grpSp>
    </p:spTree>
    <p:extLst>
      <p:ext uri="{BB962C8B-B14F-4D97-AF65-F5344CB8AC3E}">
        <p14:creationId xmlns:p14="http://schemas.microsoft.com/office/powerpoint/2010/main" val="67015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72954" y="76384"/>
            <a:ext cx="11837981" cy="542467"/>
          </a:xfrm>
        </p:spPr>
        <p:txBody>
          <a:bodyPr/>
          <a:lstStyle/>
          <a:p>
            <a:r>
              <a:rPr lang="de-DE" dirty="0" smtClean="0"/>
              <a:t>Part I – Manufacturing and properties of vertically aligned nanoantennas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Author 1, Author 2, </a:t>
            </a:r>
            <a:r>
              <a:rPr lang="mr-IN" smtClean="0"/>
              <a:t>…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4840" t="9309" r="9488" b="1433"/>
          <a:stretch/>
        </p:blipFill>
        <p:spPr>
          <a:xfrm>
            <a:off x="4433455" y="605246"/>
            <a:ext cx="7538199" cy="5608536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grpSp>
        <p:nvGrpSpPr>
          <p:cNvPr id="33" name="Group 32"/>
          <p:cNvGrpSpPr/>
          <p:nvPr/>
        </p:nvGrpSpPr>
        <p:grpSpPr>
          <a:xfrm>
            <a:off x="10424800" y="841092"/>
            <a:ext cx="1303507" cy="1748498"/>
            <a:chOff x="10543531" y="1371600"/>
            <a:chExt cx="1303507" cy="174849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/>
              <a:alphaModFix/>
            </a:blip>
            <a:srcRect l="26187" t="27285" r="37669" b="16610"/>
            <a:stretch/>
          </p:blipFill>
          <p:spPr>
            <a:xfrm>
              <a:off x="10543531" y="1371600"/>
              <a:ext cx="1303507" cy="1748498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25" name="Freeform 24"/>
            <p:cNvSpPr/>
            <p:nvPr/>
          </p:nvSpPr>
          <p:spPr>
            <a:xfrm>
              <a:off x="11485424" y="2215990"/>
              <a:ext cx="153238" cy="1464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0800">
              <a:solidFill>
                <a:srgbClr val="000080"/>
              </a:solidFill>
              <a:prstDash val="solid"/>
            </a:ln>
          </p:spPr>
          <p:txBody>
            <a:bodyPr vert="horz" wrap="none" lIns="95400" tIns="50400" rIns="95400" bIns="50400" anchor="ctr" anchorCtr="0" compatLnSpc="0">
              <a:noAutofit/>
            </a:bodyPr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PH" sz="1400" dirty="0">
                  <a:solidFill>
                    <a:srgbClr val="000080"/>
                  </a:solidFill>
                  <a:latin typeface="FreeSans" pitchFamily="34"/>
                  <a:ea typeface="DejaVu Sans" pitchFamily="2"/>
                  <a:cs typeface="DejaVu Sans" pitchFamily="2"/>
                </a:rPr>
                <a:t>1</a:t>
              </a: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1440422" y="2078937"/>
              <a:ext cx="153238" cy="1464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0800">
              <a:solidFill>
                <a:srgbClr val="0000FF"/>
              </a:solidFill>
              <a:prstDash val="solid"/>
            </a:ln>
          </p:spPr>
          <p:txBody>
            <a:bodyPr vert="horz" wrap="none" lIns="95400" tIns="50400" rIns="95400" bIns="50400" anchor="ctr" anchorCtr="0" compatLnSpc="0">
              <a:noAutofit/>
            </a:bodyPr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PH" sz="1400" dirty="0">
                  <a:solidFill>
                    <a:srgbClr val="0000FF"/>
                  </a:solidFill>
                  <a:latin typeface="FreeSans" pitchFamily="34"/>
                  <a:ea typeface="DejaVu Sans" pitchFamily="2"/>
                  <a:cs typeface="DejaVu Sans" pitchFamily="2"/>
                </a:rPr>
                <a:t>2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11339228" y="2023051"/>
              <a:ext cx="153238" cy="1464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0800">
              <a:solidFill>
                <a:srgbClr val="00FFFF"/>
              </a:solidFill>
              <a:prstDash val="solid"/>
            </a:ln>
          </p:spPr>
          <p:txBody>
            <a:bodyPr vert="horz" wrap="none" lIns="95400" tIns="50400" rIns="95400" bIns="50400" anchor="ctr" anchorCtr="0" compatLnSpc="0">
              <a:noAutofit/>
            </a:bodyPr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PH" sz="1400">
                  <a:solidFill>
                    <a:srgbClr val="00FFFF"/>
                  </a:solidFill>
                  <a:latin typeface="FreeSans" pitchFamily="34"/>
                  <a:ea typeface="DejaVu Sans" pitchFamily="2"/>
                  <a:cs typeface="DejaVu Sans" pitchFamily="2"/>
                </a:rPr>
                <a:t>3</a:t>
              </a:r>
            </a:p>
          </p:txBody>
        </p:sp>
        <p:sp>
          <p:nvSpPr>
            <p:cNvPr id="28" name="Freeform 27"/>
            <p:cNvSpPr/>
            <p:nvPr/>
          </p:nvSpPr>
          <p:spPr>
            <a:xfrm>
              <a:off x="11191392" y="1951517"/>
              <a:ext cx="153238" cy="1464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0800">
              <a:solidFill>
                <a:srgbClr val="AECF00"/>
              </a:solidFill>
              <a:prstDash val="solid"/>
            </a:ln>
          </p:spPr>
          <p:txBody>
            <a:bodyPr vert="horz" wrap="none" lIns="95400" tIns="50400" rIns="95400" bIns="50400" anchor="ctr" anchorCtr="0" compatLnSpc="0">
              <a:noAutofit/>
            </a:bodyPr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PH" sz="1400" dirty="0">
                  <a:solidFill>
                    <a:srgbClr val="AECF00"/>
                  </a:solidFill>
                  <a:latin typeface="FreeSans" pitchFamily="34"/>
                  <a:ea typeface="DejaVu Sans" pitchFamily="2"/>
                  <a:cs typeface="DejaVu Sans" pitchFamily="2"/>
                </a:rPr>
                <a:t>4</a:t>
              </a:r>
            </a:p>
          </p:txBody>
        </p:sp>
        <p:sp>
          <p:nvSpPr>
            <p:cNvPr id="29" name="Freeform 28"/>
            <p:cNvSpPr/>
            <p:nvPr/>
          </p:nvSpPr>
          <p:spPr>
            <a:xfrm>
              <a:off x="11059301" y="1837738"/>
              <a:ext cx="153238" cy="1464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0800">
              <a:solidFill>
                <a:srgbClr val="FF950E"/>
              </a:solidFill>
              <a:prstDash val="solid"/>
            </a:ln>
          </p:spPr>
          <p:txBody>
            <a:bodyPr vert="horz" wrap="none" lIns="95400" tIns="50400" rIns="95400" bIns="50400" anchor="ctr" anchorCtr="0" compatLnSpc="0">
              <a:noAutofit/>
            </a:bodyPr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PH" sz="1400" dirty="0">
                  <a:solidFill>
                    <a:srgbClr val="FF9966"/>
                  </a:solidFill>
                  <a:latin typeface="FreeSans" pitchFamily="34"/>
                  <a:ea typeface="DejaVu Sans" pitchFamily="2"/>
                  <a:cs typeface="DejaVu Sans" pitchFamily="2"/>
                </a:rPr>
                <a:t>5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10927209" y="1761612"/>
              <a:ext cx="153238" cy="1464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0800">
              <a:solidFill>
                <a:srgbClr val="7E0021"/>
              </a:solidFill>
              <a:prstDash val="solid"/>
            </a:ln>
          </p:spPr>
          <p:txBody>
            <a:bodyPr vert="horz" wrap="none" lIns="95400" tIns="50400" rIns="95400" bIns="50400" anchor="ctr" anchorCtr="0" compatLnSpc="0">
              <a:noAutofit/>
            </a:bodyPr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PH" sz="1400" dirty="0">
                  <a:solidFill>
                    <a:srgbClr val="7E0021"/>
                  </a:solidFill>
                  <a:latin typeface="FreeSans" pitchFamily="34"/>
                  <a:ea typeface="DejaVu Sans" pitchFamily="2"/>
                  <a:cs typeface="DejaVu Sans" pitchFamily="2"/>
                </a:rPr>
                <a:t>6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12058" y="865542"/>
            <a:ext cx="4147479" cy="5247774"/>
            <a:chOff x="212058" y="865542"/>
            <a:chExt cx="4147479" cy="52477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4313" r="6329" b="9713"/>
            <a:stretch/>
          </p:blipFill>
          <p:spPr>
            <a:xfrm>
              <a:off x="220518" y="865542"/>
              <a:ext cx="3851220" cy="2050831"/>
            </a:xfrm>
            <a:prstGeom prst="rect">
              <a:avLst/>
            </a:prstGeom>
          </p:spPr>
        </p:pic>
        <p:pic>
          <p:nvPicPr>
            <p:cNvPr id="8" name="Picture 7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96" t="-248" r="-489" b="248"/>
            <a:stretch/>
          </p:blipFill>
          <p:spPr>
            <a:xfrm>
              <a:off x="212058" y="2969808"/>
              <a:ext cx="3899298" cy="314350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461284" y="2535416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83964"/>
                  </a:solidFill>
                </a:rPr>
                <a:t>glass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84712" y="2270810"/>
              <a:ext cx="349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83964"/>
                  </a:solidFill>
                </a:rPr>
                <a:t>Ti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84712" y="2059426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996633"/>
                  </a:solidFill>
                </a:rPr>
                <a:t>Au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679543" y="1436968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Al</a:t>
              </a:r>
              <a:r>
                <a:rPr lang="de-DE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r>
                <a:rPr lang="de-DE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</a:t>
              </a:r>
              <a:r>
                <a:rPr lang="de-DE" baseline="-25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4712" y="1051677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DNA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9258" y="502358"/>
            <a:ext cx="3738272" cy="5763692"/>
            <a:chOff x="-3646499" y="363478"/>
            <a:chExt cx="3738272" cy="5763692"/>
          </a:xfrm>
        </p:grpSpPr>
        <p:grpSp>
          <p:nvGrpSpPr>
            <p:cNvPr id="9" name="Group 8"/>
            <p:cNvGrpSpPr/>
            <p:nvPr/>
          </p:nvGrpSpPr>
          <p:grpSpPr>
            <a:xfrm>
              <a:off x="-3646499" y="363478"/>
              <a:ext cx="3738272" cy="5472362"/>
              <a:chOff x="-3646176" y="-1282228"/>
              <a:chExt cx="3738272" cy="5472362"/>
            </a:xfrm>
          </p:grpSpPr>
          <p:pic>
            <p:nvPicPr>
              <p:cNvPr id="10244" name="Picture 4" descr="http://media.arguseye.se/2020/09/LSPR_biosensing_spectra_III-768x299.pn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8897"/>
              <a:stretch/>
            </p:blipFill>
            <p:spPr bwMode="auto">
              <a:xfrm>
                <a:off x="-3646176" y="-1282228"/>
                <a:ext cx="3738272" cy="2847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http://media.arguseye.se/2020/09/LSPR_biosensing_spectra_III-768x299.pn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36"/>
              <a:stretch/>
            </p:blipFill>
            <p:spPr bwMode="auto">
              <a:xfrm>
                <a:off x="-3599529" y="1342158"/>
                <a:ext cx="3589151" cy="2847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-2429907" y="5850171"/>
              <a:ext cx="21117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1A2A49"/>
                  </a:solidFill>
                  <a:latin typeface="Open Sans" panose="020B0606030504020204"/>
                  <a:ea typeface="Times New Roman" panose="02020603050405020304" pitchFamily="18" charset="0"/>
                </a:rPr>
                <a:t>[http</a:t>
              </a:r>
              <a:r>
                <a:rPr lang="de-DE" sz="1200" dirty="0">
                  <a:solidFill>
                    <a:srgbClr val="1A2A49"/>
                  </a:solidFill>
                  <a:latin typeface="Open Sans" panose="020B0606030504020204"/>
                  <a:ea typeface="Times New Roman" panose="02020603050405020304" pitchFamily="18" charset="0"/>
                </a:rPr>
                <a:t>://arguseye.se/technology</a:t>
              </a:r>
              <a:r>
                <a:rPr lang="de-DE" sz="1200" dirty="0" smtClean="0">
                  <a:solidFill>
                    <a:srgbClr val="1A2A49"/>
                  </a:solidFill>
                  <a:latin typeface="Open Sans" panose="020B0606030504020204"/>
                  <a:ea typeface="Times New Roman" panose="02020603050405020304" pitchFamily="18" charset="0"/>
                </a:rPr>
                <a:t>/]</a:t>
              </a:r>
              <a:endParaRPr lang="de-DE" sz="1200" dirty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416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410897" y="3274893"/>
            <a:ext cx="7550674" cy="3117795"/>
            <a:chOff x="410897" y="3274893"/>
            <a:chExt cx="7550674" cy="31177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19"/>
            <a:stretch/>
          </p:blipFill>
          <p:spPr>
            <a:xfrm>
              <a:off x="516582" y="3274893"/>
              <a:ext cx="7444989" cy="3117795"/>
            </a:xfrm>
            <a:prstGeom prst="rect">
              <a:avLst/>
            </a:prstGeom>
          </p:spPr>
        </p:pic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4239076" y="5022410"/>
              <a:ext cx="720000" cy="72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 smtClean="0"/>
                <a:t>3b</a:t>
              </a:r>
              <a:endParaRPr lang="de-DE" sz="3200" dirty="0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410897" y="5063036"/>
              <a:ext cx="720000" cy="72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 smtClean="0"/>
                <a:t>3a</a:t>
              </a:r>
              <a:endParaRPr lang="de-DE" sz="3200" dirty="0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Surface functionalization of antennas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Author 1, Author 2, </a:t>
            </a:r>
            <a:r>
              <a:rPr lang="mr-IN" smtClean="0"/>
              <a:t>…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397662" y="772330"/>
            <a:ext cx="7563910" cy="2318153"/>
            <a:chOff x="397662" y="772330"/>
            <a:chExt cx="7563910" cy="23181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262"/>
            <a:stretch/>
          </p:blipFill>
          <p:spPr>
            <a:xfrm>
              <a:off x="516583" y="772330"/>
              <a:ext cx="7444989" cy="2318153"/>
            </a:xfrm>
            <a:prstGeom prst="rect">
              <a:avLst/>
            </a:prstGeom>
          </p:spPr>
        </p:pic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397662" y="2179677"/>
              <a:ext cx="720000" cy="72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/>
                <a:t>1</a:t>
              </a: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4455722" y="2179677"/>
              <a:ext cx="720000" cy="72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/>
                <a:t>2</a:t>
              </a:r>
            </a:p>
          </p:txBody>
        </p:sp>
      </p:grpSp>
      <p:pic>
        <p:nvPicPr>
          <p:cNvPr id="47" name="Grafik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9" r="6254"/>
          <a:stretch/>
        </p:blipFill>
        <p:spPr bwMode="auto">
          <a:xfrm>
            <a:off x="272955" y="772330"/>
            <a:ext cx="8053627" cy="5434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984256" y="902404"/>
            <a:ext cx="457208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Open Sans"/>
              </a:rPr>
              <a:t>1) Immobilization</a:t>
            </a:r>
          </a:p>
          <a:p>
            <a:r>
              <a:rPr lang="de-DE" sz="3200" dirty="0" smtClean="0">
                <a:latin typeface="Open Sans"/>
              </a:rPr>
              <a:t>2) Backfilling</a:t>
            </a:r>
          </a:p>
          <a:p>
            <a:r>
              <a:rPr lang="de-DE" sz="3200" dirty="0" smtClean="0">
                <a:latin typeface="Open Sans"/>
              </a:rPr>
              <a:t>3) Hybridization:</a:t>
            </a:r>
          </a:p>
          <a:p>
            <a:r>
              <a:rPr lang="de-DE" sz="3200" dirty="0" smtClean="0">
                <a:latin typeface="Open Sans"/>
              </a:rPr>
              <a:t>    a) complementary</a:t>
            </a:r>
          </a:p>
          <a:p>
            <a:r>
              <a:rPr lang="de-DE" sz="3200" dirty="0" smtClean="0">
                <a:latin typeface="Open Sans"/>
              </a:rPr>
              <a:t>    b) ¼ complementary, </a:t>
            </a:r>
          </a:p>
          <a:p>
            <a:r>
              <a:rPr lang="de-DE" sz="3200" dirty="0">
                <a:latin typeface="Open Sans"/>
              </a:rPr>
              <a:t>	</a:t>
            </a:r>
            <a:r>
              <a:rPr lang="de-DE" sz="3200" dirty="0" smtClean="0">
                <a:latin typeface="Open Sans"/>
              </a:rPr>
              <a:t>rest overlap</a:t>
            </a:r>
          </a:p>
          <a:p>
            <a:endParaRPr lang="de-DE" sz="3200" dirty="0" smtClean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057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Monitoring of DNA and thiol-adsorption in real-time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Author 1, Author 2, </a:t>
            </a:r>
            <a:r>
              <a:rPr lang="mr-IN" smtClean="0"/>
              <a:t>…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pic>
        <p:nvPicPr>
          <p:cNvPr id="76" name="Grafik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0218" y="956573"/>
            <a:ext cx="7682873" cy="352351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09301" y="2422748"/>
            <a:ext cx="136928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immobilization</a:t>
            </a:r>
            <a:endParaRPr lang="de-DE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04060" y="2422748"/>
            <a:ext cx="97174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backfilling</a:t>
            </a:r>
            <a:endParaRPr lang="de-DE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8" name="Grafik 2"/>
          <p:cNvPicPr>
            <a:picLocks noGrp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72" y="4657025"/>
            <a:ext cx="3523445" cy="116833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72955" y="680748"/>
            <a:ext cx="3521770" cy="1238294"/>
            <a:chOff x="384620" y="1871074"/>
            <a:chExt cx="4903887" cy="1405154"/>
          </a:xfrm>
        </p:grpSpPr>
        <p:grpSp>
          <p:nvGrpSpPr>
            <p:cNvPr id="8" name="Group 7"/>
            <p:cNvGrpSpPr/>
            <p:nvPr/>
          </p:nvGrpSpPr>
          <p:grpSpPr>
            <a:xfrm>
              <a:off x="480724" y="1906931"/>
              <a:ext cx="4807783" cy="1369297"/>
              <a:chOff x="3285139" y="2644611"/>
              <a:chExt cx="4807783" cy="970643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285139" y="2788739"/>
                <a:ext cx="4807783" cy="769518"/>
                <a:chOff x="3285139" y="2788739"/>
                <a:chExt cx="4807783" cy="769518"/>
              </a:xfrm>
            </p:grpSpPr>
            <p:pic>
              <p:nvPicPr>
                <p:cNvPr id="16" name="Grafik 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5139" y="2788739"/>
                  <a:ext cx="4807783" cy="769518"/>
                </a:xfrm>
                <a:prstGeom prst="rect">
                  <a:avLst/>
                </a:prstGeom>
              </p:spPr>
            </p:pic>
            <p:sp>
              <p:nvSpPr>
                <p:cNvPr id="3" name="Rectangle 2"/>
                <p:cNvSpPr/>
                <p:nvPr/>
              </p:nvSpPr>
              <p:spPr>
                <a:xfrm>
                  <a:off x="3352800" y="3006090"/>
                  <a:ext cx="1242060" cy="34671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61000">
                      <a:schemeClr val="accent1">
                        <a:tint val="23500"/>
                        <a:satMod val="16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PDMS</a:t>
                  </a:r>
                  <a:endParaRPr lang="de-DE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511290" y="3006090"/>
                  <a:ext cx="1242059" cy="34671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61000">
                      <a:schemeClr val="accent1">
                        <a:tint val="23500"/>
                        <a:satMod val="16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3388413" y="3276700"/>
                <a:ext cx="5854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>
                    <a:solidFill>
                      <a:srgbClr val="083964"/>
                    </a:solidFill>
                  </a:rPr>
                  <a:t>glass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394046" y="2644611"/>
                <a:ext cx="5854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>
                    <a:solidFill>
                      <a:srgbClr val="083964"/>
                    </a:solidFill>
                  </a:rPr>
                  <a:t>glass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384620" y="1871074"/>
              <a:ext cx="4903887" cy="431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41973" y="2058962"/>
            <a:ext cx="3504929" cy="2421127"/>
            <a:chOff x="6924133" y="2946945"/>
            <a:chExt cx="4782837" cy="2937591"/>
          </a:xfrm>
        </p:grpSpPr>
        <p:pic>
          <p:nvPicPr>
            <p:cNvPr id="23" name="Picture 465" descr="IMG_20140627_09443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45" r="3839" b="12875"/>
            <a:stretch>
              <a:fillRect/>
            </a:stretch>
          </p:blipFill>
          <p:spPr bwMode="auto">
            <a:xfrm>
              <a:off x="6924133" y="2946945"/>
              <a:ext cx="4782837" cy="2937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>
            <a:xfrm flipV="1">
              <a:off x="7107382" y="4003964"/>
              <a:ext cx="3782291" cy="6789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4170219" y="4657025"/>
            <a:ext cx="76828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Open Sans"/>
              </a:rPr>
              <a:t>Microfluidic „integration“</a:t>
            </a:r>
            <a:r>
              <a:rPr lang="de-DE" sz="2400" dirty="0" smtClean="0">
                <a:latin typeface="Open Sans"/>
                <a:sym typeface="Wingdings" panose="05000000000000000000" pitchFamily="2" charset="2"/>
              </a:rPr>
              <a:t> real-time measurments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Open Sans"/>
              </a:rPr>
              <a:t>Constant „red shift“ upon adsorption of DNA /thiol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Open Sans"/>
              </a:rPr>
              <a:t>Adsorption follows Langmuir kinetics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Open Sans"/>
              </a:rPr>
              <a:t>Adsorption of DNA slower than MCH</a:t>
            </a:r>
          </a:p>
          <a:p>
            <a:endParaRPr lang="de-DE" dirty="0" smtClean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09799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72955" y="76384"/>
            <a:ext cx="11362681" cy="542467"/>
          </a:xfrm>
        </p:spPr>
        <p:txBody>
          <a:bodyPr/>
          <a:lstStyle/>
          <a:p>
            <a:r>
              <a:rPr lang="de-DE" dirty="0" smtClean="0"/>
              <a:t>Hybridization with complementary DNA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Author 1, Author 2, </a:t>
            </a:r>
            <a:r>
              <a:rPr lang="mr-IN" smtClean="0"/>
              <a:t>…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pic>
        <p:nvPicPr>
          <p:cNvPr id="6" name="Grafi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3" y="618851"/>
            <a:ext cx="8070507" cy="2799167"/>
          </a:xfrm>
          <a:prstGeom prst="rect">
            <a:avLst/>
          </a:prstGeom>
        </p:spPr>
      </p:pic>
      <p:pic>
        <p:nvPicPr>
          <p:cNvPr id="8" name="Grafik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" t="6853"/>
          <a:stretch/>
        </p:blipFill>
        <p:spPr>
          <a:xfrm>
            <a:off x="333673" y="3390302"/>
            <a:ext cx="5180435" cy="2684821"/>
          </a:xfrm>
          <a:prstGeom prst="rect">
            <a:avLst/>
          </a:prstGeom>
        </p:spPr>
      </p:pic>
      <p:pic>
        <p:nvPicPr>
          <p:cNvPr id="130" name="Content Placeholder 129"/>
          <p:cNvPicPr>
            <a:picLocks noGrp="1" noChangeAspect="1"/>
          </p:cNvPicPr>
          <p:nvPr>
            <p:ph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"/>
          <a:stretch/>
        </p:blipFill>
        <p:spPr>
          <a:xfrm>
            <a:off x="272955" y="695235"/>
            <a:ext cx="6223392" cy="4990587"/>
          </a:xfrm>
          <a:prstGeom prst="rect">
            <a:avLst/>
          </a:prstGeom>
        </p:spPr>
      </p:pic>
      <p:graphicFrame>
        <p:nvGraphicFramePr>
          <p:cNvPr id="132" name="Content Placeholder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0518607"/>
              </p:ext>
            </p:extLst>
          </p:nvPr>
        </p:nvGraphicFramePr>
        <p:xfrm>
          <a:off x="6557065" y="3349682"/>
          <a:ext cx="5505591" cy="2766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3518">
                  <a:extLst>
                    <a:ext uri="{9D8B030D-6E8A-4147-A177-3AD203B41FA5}">
                      <a16:colId xmlns:a16="http://schemas.microsoft.com/office/drawing/2014/main" val="2595227666"/>
                    </a:ext>
                  </a:extLst>
                </a:gridCol>
                <a:gridCol w="1492949">
                  <a:extLst>
                    <a:ext uri="{9D8B030D-6E8A-4147-A177-3AD203B41FA5}">
                      <a16:colId xmlns:a16="http://schemas.microsoft.com/office/drawing/2014/main" val="1455155307"/>
                    </a:ext>
                  </a:extLst>
                </a:gridCol>
                <a:gridCol w="932049">
                  <a:extLst>
                    <a:ext uri="{9D8B030D-6E8A-4147-A177-3AD203B41FA5}">
                      <a16:colId xmlns:a16="http://schemas.microsoft.com/office/drawing/2014/main" val="2078149443"/>
                    </a:ext>
                  </a:extLst>
                </a:gridCol>
                <a:gridCol w="997075">
                  <a:extLst>
                    <a:ext uri="{9D8B030D-6E8A-4147-A177-3AD203B41FA5}">
                      <a16:colId xmlns:a16="http://schemas.microsoft.com/office/drawing/2014/main" val="2485965099"/>
                    </a:ext>
                  </a:extLst>
                </a:gridCol>
              </a:tblGrid>
              <a:tr h="489031">
                <a:tc>
                  <a:txBody>
                    <a:bodyPr/>
                    <a:lstStyle/>
                    <a:p>
                      <a:pPr indent="901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sample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refractive index (measured)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predicted value </a:t>
                      </a:r>
                      <a:r>
                        <a:rPr lang="en-US" sz="1100" dirty="0" smtClean="0">
                          <a:effectLst/>
                        </a:rPr>
                        <a:t>(nm)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calculated shift (nm)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59078062"/>
                  </a:ext>
                </a:extLst>
              </a:tr>
              <a:tr h="244516">
                <a:tc>
                  <a:txBody>
                    <a:bodyPr/>
                    <a:lstStyle/>
                    <a:p>
                      <a:pPr indent="901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water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1.334±0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660.11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98469424"/>
                  </a:ext>
                </a:extLst>
              </a:tr>
              <a:tr h="244516">
                <a:tc>
                  <a:txBody>
                    <a:bodyPr/>
                    <a:lstStyle/>
                    <a:p>
                      <a:pPr indent="901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pure meracptohexanol*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1.486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675.68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15.57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22703413"/>
                  </a:ext>
                </a:extLst>
              </a:tr>
              <a:tr h="244516">
                <a:tc>
                  <a:txBody>
                    <a:bodyPr/>
                    <a:lstStyle/>
                    <a:p>
                      <a:pPr indent="901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pure ssDNA*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1.46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672.60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12.49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17470219"/>
                  </a:ext>
                </a:extLst>
              </a:tr>
              <a:tr h="244516">
                <a:tc>
                  <a:txBody>
                    <a:bodyPr/>
                    <a:lstStyle/>
                    <a:p>
                      <a:pPr indent="901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pure dsDNA*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1.54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681.21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21.10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31064702"/>
                  </a:ext>
                </a:extLst>
              </a:tr>
              <a:tr h="244516">
                <a:tc>
                  <a:txBody>
                    <a:bodyPr/>
                    <a:lstStyle/>
                    <a:p>
                      <a:pPr indent="901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Immobilization buffer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1.337±0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660.42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0.31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56011989"/>
                  </a:ext>
                </a:extLst>
              </a:tr>
              <a:tr h="244516">
                <a:tc>
                  <a:txBody>
                    <a:bodyPr/>
                    <a:lstStyle/>
                    <a:p>
                      <a:pPr indent="901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5mM Mercaptohexanol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1.3342±2,88E-4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660.13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0.02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84731284"/>
                  </a:ext>
                </a:extLst>
              </a:tr>
              <a:tr h="244516">
                <a:tc>
                  <a:txBody>
                    <a:bodyPr/>
                    <a:lstStyle/>
                    <a:p>
                      <a:pPr indent="901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Hybridization buffer (HB)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1.3358±2,88E-4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660.30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0.19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33930779"/>
                  </a:ext>
                </a:extLst>
              </a:tr>
              <a:tr h="244516">
                <a:tc>
                  <a:txBody>
                    <a:bodyPr/>
                    <a:lstStyle/>
                    <a:p>
                      <a:pPr indent="901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25bp DNA in HB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1.3360±1,15E-4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660.32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0.21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64157636"/>
                  </a:ext>
                </a:extLst>
              </a:tr>
              <a:tr h="244516">
                <a:tc>
                  <a:txBody>
                    <a:bodyPr/>
                    <a:lstStyle/>
                    <a:p>
                      <a:pPr indent="901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100bp DNA in HB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1.3362±2,88E-4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660.33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0.22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41840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62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18 -0.05162 L 0.28868 -0.05162 C 0.39506 -0.05162 0.52618 -0.14699 0.52618 -0.22454 L 0.52618 -0.39723 " pathEditMode="relative" rAng="0" ptsTypes="AAAA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-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72955" y="331700"/>
            <a:ext cx="10031105" cy="542467"/>
          </a:xfrm>
        </p:spPr>
        <p:txBody>
          <a:bodyPr/>
          <a:lstStyle/>
          <a:p>
            <a:r>
              <a:rPr lang="de-DE" dirty="0" smtClean="0"/>
              <a:t>Diffusion, mass transfer limit and steric effects  - drawback for real-time detection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Author 1, Author 2, </a:t>
            </a:r>
            <a:r>
              <a:rPr lang="mr-IN" smtClean="0"/>
              <a:t>…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pic>
        <p:nvPicPr>
          <p:cNvPr id="7" name="Picture 1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/>
          <a:stretch/>
        </p:blipFill>
        <p:spPr bwMode="auto">
          <a:xfrm>
            <a:off x="4765618" y="418387"/>
            <a:ext cx="7391744" cy="285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69639" y="1033332"/>
            <a:ext cx="4750543" cy="4590640"/>
            <a:chOff x="649588" y="250772"/>
            <a:chExt cx="5880718" cy="4401844"/>
          </a:xfrm>
        </p:grpSpPr>
        <p:sp>
          <p:nvSpPr>
            <p:cNvPr id="322" name="Freeform 321"/>
            <p:cNvSpPr/>
            <p:nvPr/>
          </p:nvSpPr>
          <p:spPr>
            <a:xfrm rot="2700000" flipH="1">
              <a:off x="963376" y="465587"/>
              <a:ext cx="194356" cy="821931"/>
            </a:xfrm>
            <a:custGeom>
              <a:avLst/>
              <a:gdLst>
                <a:gd name="connsiteX0" fmla="*/ 0 w 757094"/>
                <a:gd name="connsiteY0" fmla="*/ 0 h 2890684"/>
                <a:gd name="connsiteX1" fmla="*/ 727587 w 757094"/>
                <a:gd name="connsiteY1" fmla="*/ 363794 h 2890684"/>
                <a:gd name="connsiteX2" fmla="*/ 19665 w 757094"/>
                <a:gd name="connsiteY2" fmla="*/ 717755 h 2890684"/>
                <a:gd name="connsiteX3" fmla="*/ 757084 w 757094"/>
                <a:gd name="connsiteY3" fmla="*/ 1081549 h 2890684"/>
                <a:gd name="connsiteX4" fmla="*/ 29497 w 757094"/>
                <a:gd name="connsiteY4" fmla="*/ 1435510 h 2890684"/>
                <a:gd name="connsiteX5" fmla="*/ 757084 w 757094"/>
                <a:gd name="connsiteY5" fmla="*/ 1799304 h 2890684"/>
                <a:gd name="connsiteX6" fmla="*/ 9832 w 757094"/>
                <a:gd name="connsiteY6" fmla="*/ 2172929 h 2890684"/>
                <a:gd name="connsiteX7" fmla="*/ 757084 w 757094"/>
                <a:gd name="connsiteY7" fmla="*/ 2517059 h 2890684"/>
                <a:gd name="connsiteX8" fmla="*/ 9832 w 757094"/>
                <a:gd name="connsiteY8" fmla="*/ 2890684 h 2890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7094" h="2890684">
                  <a:moveTo>
                    <a:pt x="0" y="0"/>
                  </a:moveTo>
                  <a:cubicBezTo>
                    <a:pt x="362155" y="122084"/>
                    <a:pt x="724310" y="244168"/>
                    <a:pt x="727587" y="363794"/>
                  </a:cubicBezTo>
                  <a:cubicBezTo>
                    <a:pt x="730864" y="483420"/>
                    <a:pt x="14749" y="598129"/>
                    <a:pt x="19665" y="717755"/>
                  </a:cubicBezTo>
                  <a:cubicBezTo>
                    <a:pt x="24581" y="837381"/>
                    <a:pt x="755445" y="961923"/>
                    <a:pt x="757084" y="1081549"/>
                  </a:cubicBezTo>
                  <a:cubicBezTo>
                    <a:pt x="758723" y="1201175"/>
                    <a:pt x="29497" y="1315884"/>
                    <a:pt x="29497" y="1435510"/>
                  </a:cubicBezTo>
                  <a:cubicBezTo>
                    <a:pt x="29497" y="1555136"/>
                    <a:pt x="760361" y="1676401"/>
                    <a:pt x="757084" y="1799304"/>
                  </a:cubicBezTo>
                  <a:cubicBezTo>
                    <a:pt x="753807" y="1922207"/>
                    <a:pt x="9832" y="2053303"/>
                    <a:pt x="9832" y="2172929"/>
                  </a:cubicBezTo>
                  <a:cubicBezTo>
                    <a:pt x="9832" y="2292555"/>
                    <a:pt x="757084" y="2397433"/>
                    <a:pt x="757084" y="2517059"/>
                  </a:cubicBezTo>
                  <a:cubicBezTo>
                    <a:pt x="757084" y="2636685"/>
                    <a:pt x="383458" y="2763684"/>
                    <a:pt x="9832" y="2890684"/>
                  </a:cubicBezTo>
                </a:path>
              </a:pathLst>
            </a:custGeom>
            <a:noFill/>
            <a:ln w="508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>
              <a:reflection endPos="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57150" h="50800"/>
              <a:bevelB w="0"/>
              <a:extrusionClr>
                <a:srgbClr val="5B9BD5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Right Arrow 322"/>
            <p:cNvSpPr/>
            <p:nvPr/>
          </p:nvSpPr>
          <p:spPr>
            <a:xfrm>
              <a:off x="878106" y="728315"/>
              <a:ext cx="3964965" cy="1074379"/>
            </a:xfrm>
            <a:prstGeom prst="rightArrow">
              <a:avLst/>
            </a:prstGeom>
            <a:gradFill flip="none" rotWithShape="1">
              <a:gsLst>
                <a:gs pos="0">
                  <a:srgbClr val="5B9BD5">
                    <a:lumMod val="5000"/>
                    <a:lumOff val="95000"/>
                  </a:srgbClr>
                </a:gs>
                <a:gs pos="74000">
                  <a:srgbClr val="5B9BD5">
                    <a:lumMod val="60000"/>
                    <a:lumOff val="40000"/>
                  </a:srgbClr>
                </a:gs>
                <a:gs pos="83000">
                  <a:srgbClr val="5B9BD5">
                    <a:lumMod val="45000"/>
                    <a:lumOff val="55000"/>
                  </a:srgbClr>
                </a:gs>
                <a:gs pos="100000">
                  <a:srgbClr val="5B9BD5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81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Flow of analytes</a:t>
              </a:r>
            </a:p>
          </p:txBody>
        </p:sp>
        <p:sp>
          <p:nvSpPr>
            <p:cNvPr id="324" name="Freeform 323"/>
            <p:cNvSpPr/>
            <p:nvPr/>
          </p:nvSpPr>
          <p:spPr>
            <a:xfrm flipH="1">
              <a:off x="2952116" y="3303264"/>
              <a:ext cx="194356" cy="821931"/>
            </a:xfrm>
            <a:custGeom>
              <a:avLst/>
              <a:gdLst>
                <a:gd name="connsiteX0" fmla="*/ 0 w 757094"/>
                <a:gd name="connsiteY0" fmla="*/ 0 h 2890684"/>
                <a:gd name="connsiteX1" fmla="*/ 727587 w 757094"/>
                <a:gd name="connsiteY1" fmla="*/ 363794 h 2890684"/>
                <a:gd name="connsiteX2" fmla="*/ 19665 w 757094"/>
                <a:gd name="connsiteY2" fmla="*/ 717755 h 2890684"/>
                <a:gd name="connsiteX3" fmla="*/ 757084 w 757094"/>
                <a:gd name="connsiteY3" fmla="*/ 1081549 h 2890684"/>
                <a:gd name="connsiteX4" fmla="*/ 29497 w 757094"/>
                <a:gd name="connsiteY4" fmla="*/ 1435510 h 2890684"/>
                <a:gd name="connsiteX5" fmla="*/ 757084 w 757094"/>
                <a:gd name="connsiteY5" fmla="*/ 1799304 h 2890684"/>
                <a:gd name="connsiteX6" fmla="*/ 9832 w 757094"/>
                <a:gd name="connsiteY6" fmla="*/ 2172929 h 2890684"/>
                <a:gd name="connsiteX7" fmla="*/ 757084 w 757094"/>
                <a:gd name="connsiteY7" fmla="*/ 2517059 h 2890684"/>
                <a:gd name="connsiteX8" fmla="*/ 9832 w 757094"/>
                <a:gd name="connsiteY8" fmla="*/ 2890684 h 2890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7094" h="2890684">
                  <a:moveTo>
                    <a:pt x="0" y="0"/>
                  </a:moveTo>
                  <a:cubicBezTo>
                    <a:pt x="362155" y="122084"/>
                    <a:pt x="724310" y="244168"/>
                    <a:pt x="727587" y="363794"/>
                  </a:cubicBezTo>
                  <a:cubicBezTo>
                    <a:pt x="730864" y="483420"/>
                    <a:pt x="14749" y="598129"/>
                    <a:pt x="19665" y="717755"/>
                  </a:cubicBezTo>
                  <a:cubicBezTo>
                    <a:pt x="24581" y="837381"/>
                    <a:pt x="755445" y="961923"/>
                    <a:pt x="757084" y="1081549"/>
                  </a:cubicBezTo>
                  <a:cubicBezTo>
                    <a:pt x="758723" y="1201175"/>
                    <a:pt x="29497" y="1315884"/>
                    <a:pt x="29497" y="1435510"/>
                  </a:cubicBezTo>
                  <a:cubicBezTo>
                    <a:pt x="29497" y="1555136"/>
                    <a:pt x="760361" y="1676401"/>
                    <a:pt x="757084" y="1799304"/>
                  </a:cubicBezTo>
                  <a:cubicBezTo>
                    <a:pt x="753807" y="1922207"/>
                    <a:pt x="9832" y="2053303"/>
                    <a:pt x="9832" y="2172929"/>
                  </a:cubicBezTo>
                  <a:cubicBezTo>
                    <a:pt x="9832" y="2292555"/>
                    <a:pt x="757084" y="2397433"/>
                    <a:pt x="757084" y="2517059"/>
                  </a:cubicBezTo>
                  <a:cubicBezTo>
                    <a:pt x="757084" y="2636685"/>
                    <a:pt x="383458" y="2763684"/>
                    <a:pt x="9832" y="2890684"/>
                  </a:cubicBezTo>
                </a:path>
              </a:pathLst>
            </a:custGeom>
            <a:noFill/>
            <a:ln w="50800" cap="flat" cmpd="sng" algn="ctr">
              <a:solidFill>
                <a:srgbClr val="0070C0"/>
              </a:solidFill>
              <a:prstDash val="solid"/>
              <a:miter lim="800000"/>
            </a:ln>
            <a:effectLst>
              <a:reflection endPos="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57150" h="50800"/>
              <a:bevelB w="0"/>
              <a:extrusionClr>
                <a:srgbClr val="5B9BD5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Freeform 324"/>
            <p:cNvSpPr/>
            <p:nvPr/>
          </p:nvSpPr>
          <p:spPr>
            <a:xfrm flipH="1">
              <a:off x="3414020" y="3319236"/>
              <a:ext cx="194356" cy="821931"/>
            </a:xfrm>
            <a:custGeom>
              <a:avLst/>
              <a:gdLst>
                <a:gd name="connsiteX0" fmla="*/ 0 w 757094"/>
                <a:gd name="connsiteY0" fmla="*/ 0 h 2890684"/>
                <a:gd name="connsiteX1" fmla="*/ 727587 w 757094"/>
                <a:gd name="connsiteY1" fmla="*/ 363794 h 2890684"/>
                <a:gd name="connsiteX2" fmla="*/ 19665 w 757094"/>
                <a:gd name="connsiteY2" fmla="*/ 717755 h 2890684"/>
                <a:gd name="connsiteX3" fmla="*/ 757084 w 757094"/>
                <a:gd name="connsiteY3" fmla="*/ 1081549 h 2890684"/>
                <a:gd name="connsiteX4" fmla="*/ 29497 w 757094"/>
                <a:gd name="connsiteY4" fmla="*/ 1435510 h 2890684"/>
                <a:gd name="connsiteX5" fmla="*/ 757084 w 757094"/>
                <a:gd name="connsiteY5" fmla="*/ 1799304 h 2890684"/>
                <a:gd name="connsiteX6" fmla="*/ 9832 w 757094"/>
                <a:gd name="connsiteY6" fmla="*/ 2172929 h 2890684"/>
                <a:gd name="connsiteX7" fmla="*/ 757084 w 757094"/>
                <a:gd name="connsiteY7" fmla="*/ 2517059 h 2890684"/>
                <a:gd name="connsiteX8" fmla="*/ 9832 w 757094"/>
                <a:gd name="connsiteY8" fmla="*/ 2890684 h 2890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7094" h="2890684">
                  <a:moveTo>
                    <a:pt x="0" y="0"/>
                  </a:moveTo>
                  <a:cubicBezTo>
                    <a:pt x="362155" y="122084"/>
                    <a:pt x="724310" y="244168"/>
                    <a:pt x="727587" y="363794"/>
                  </a:cubicBezTo>
                  <a:cubicBezTo>
                    <a:pt x="730864" y="483420"/>
                    <a:pt x="14749" y="598129"/>
                    <a:pt x="19665" y="717755"/>
                  </a:cubicBezTo>
                  <a:cubicBezTo>
                    <a:pt x="24581" y="837381"/>
                    <a:pt x="755445" y="961923"/>
                    <a:pt x="757084" y="1081549"/>
                  </a:cubicBezTo>
                  <a:cubicBezTo>
                    <a:pt x="758723" y="1201175"/>
                    <a:pt x="29497" y="1315884"/>
                    <a:pt x="29497" y="1435510"/>
                  </a:cubicBezTo>
                  <a:cubicBezTo>
                    <a:pt x="29497" y="1555136"/>
                    <a:pt x="760361" y="1676401"/>
                    <a:pt x="757084" y="1799304"/>
                  </a:cubicBezTo>
                  <a:cubicBezTo>
                    <a:pt x="753807" y="1922207"/>
                    <a:pt x="9832" y="2053303"/>
                    <a:pt x="9832" y="2172929"/>
                  </a:cubicBezTo>
                  <a:cubicBezTo>
                    <a:pt x="9832" y="2292555"/>
                    <a:pt x="757084" y="2397433"/>
                    <a:pt x="757084" y="2517059"/>
                  </a:cubicBezTo>
                  <a:cubicBezTo>
                    <a:pt x="757084" y="2636685"/>
                    <a:pt x="383458" y="2763684"/>
                    <a:pt x="9832" y="2890684"/>
                  </a:cubicBezTo>
                </a:path>
              </a:pathLst>
            </a:custGeom>
            <a:noFill/>
            <a:ln w="50800" cap="flat" cmpd="sng" algn="ctr">
              <a:solidFill>
                <a:srgbClr val="0070C0"/>
              </a:solidFill>
              <a:prstDash val="solid"/>
              <a:miter lim="800000"/>
            </a:ln>
            <a:effectLst>
              <a:reflection endPos="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57150" h="50800"/>
              <a:bevelB w="0"/>
              <a:extrusionClr>
                <a:srgbClr val="5B9BD5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Freeform 325"/>
            <p:cNvSpPr/>
            <p:nvPr/>
          </p:nvSpPr>
          <p:spPr>
            <a:xfrm flipH="1">
              <a:off x="2056077" y="3303264"/>
              <a:ext cx="194356" cy="821931"/>
            </a:xfrm>
            <a:custGeom>
              <a:avLst/>
              <a:gdLst>
                <a:gd name="connsiteX0" fmla="*/ 0 w 757094"/>
                <a:gd name="connsiteY0" fmla="*/ 0 h 2890684"/>
                <a:gd name="connsiteX1" fmla="*/ 727587 w 757094"/>
                <a:gd name="connsiteY1" fmla="*/ 363794 h 2890684"/>
                <a:gd name="connsiteX2" fmla="*/ 19665 w 757094"/>
                <a:gd name="connsiteY2" fmla="*/ 717755 h 2890684"/>
                <a:gd name="connsiteX3" fmla="*/ 757084 w 757094"/>
                <a:gd name="connsiteY3" fmla="*/ 1081549 h 2890684"/>
                <a:gd name="connsiteX4" fmla="*/ 29497 w 757094"/>
                <a:gd name="connsiteY4" fmla="*/ 1435510 h 2890684"/>
                <a:gd name="connsiteX5" fmla="*/ 757084 w 757094"/>
                <a:gd name="connsiteY5" fmla="*/ 1799304 h 2890684"/>
                <a:gd name="connsiteX6" fmla="*/ 9832 w 757094"/>
                <a:gd name="connsiteY6" fmla="*/ 2172929 h 2890684"/>
                <a:gd name="connsiteX7" fmla="*/ 757084 w 757094"/>
                <a:gd name="connsiteY7" fmla="*/ 2517059 h 2890684"/>
                <a:gd name="connsiteX8" fmla="*/ 9832 w 757094"/>
                <a:gd name="connsiteY8" fmla="*/ 2890684 h 2890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7094" h="2890684">
                  <a:moveTo>
                    <a:pt x="0" y="0"/>
                  </a:moveTo>
                  <a:cubicBezTo>
                    <a:pt x="362155" y="122084"/>
                    <a:pt x="724310" y="244168"/>
                    <a:pt x="727587" y="363794"/>
                  </a:cubicBezTo>
                  <a:cubicBezTo>
                    <a:pt x="730864" y="483420"/>
                    <a:pt x="14749" y="598129"/>
                    <a:pt x="19665" y="717755"/>
                  </a:cubicBezTo>
                  <a:cubicBezTo>
                    <a:pt x="24581" y="837381"/>
                    <a:pt x="755445" y="961923"/>
                    <a:pt x="757084" y="1081549"/>
                  </a:cubicBezTo>
                  <a:cubicBezTo>
                    <a:pt x="758723" y="1201175"/>
                    <a:pt x="29497" y="1315884"/>
                    <a:pt x="29497" y="1435510"/>
                  </a:cubicBezTo>
                  <a:cubicBezTo>
                    <a:pt x="29497" y="1555136"/>
                    <a:pt x="760361" y="1676401"/>
                    <a:pt x="757084" y="1799304"/>
                  </a:cubicBezTo>
                  <a:cubicBezTo>
                    <a:pt x="753807" y="1922207"/>
                    <a:pt x="9832" y="2053303"/>
                    <a:pt x="9832" y="2172929"/>
                  </a:cubicBezTo>
                  <a:cubicBezTo>
                    <a:pt x="9832" y="2292555"/>
                    <a:pt x="757084" y="2397433"/>
                    <a:pt x="757084" y="2517059"/>
                  </a:cubicBezTo>
                  <a:cubicBezTo>
                    <a:pt x="757084" y="2636685"/>
                    <a:pt x="383458" y="2763684"/>
                    <a:pt x="9832" y="2890684"/>
                  </a:cubicBezTo>
                </a:path>
              </a:pathLst>
            </a:custGeom>
            <a:noFill/>
            <a:ln w="50800" cap="flat" cmpd="sng" algn="ctr">
              <a:solidFill>
                <a:srgbClr val="0070C0"/>
              </a:solidFill>
              <a:prstDash val="solid"/>
              <a:miter lim="800000"/>
            </a:ln>
            <a:effectLst>
              <a:reflection endPos="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57150" h="50800"/>
              <a:bevelB w="0"/>
              <a:extrusionClr>
                <a:srgbClr val="5B9BD5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7" name="Group 326"/>
            <p:cNvGrpSpPr/>
            <p:nvPr/>
          </p:nvGrpSpPr>
          <p:grpSpPr>
            <a:xfrm>
              <a:off x="1710674" y="4143205"/>
              <a:ext cx="155276" cy="351949"/>
              <a:chOff x="3136392" y="2453226"/>
              <a:chExt cx="252000" cy="2771382"/>
            </a:xfrm>
          </p:grpSpPr>
          <p:cxnSp>
            <p:nvCxnSpPr>
              <p:cNvPr id="419" name="Straight Connector 418"/>
              <p:cNvCxnSpPr/>
              <p:nvPr/>
            </p:nvCxnSpPr>
            <p:spPr>
              <a:xfrm flipV="1">
                <a:off x="3136392" y="486460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0" name="Straight Connector 419"/>
              <p:cNvCxnSpPr/>
              <p:nvPr/>
            </p:nvCxnSpPr>
            <p:spPr>
              <a:xfrm flipH="1" flipV="1">
                <a:off x="3136392" y="452283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1" name="Straight Connector 420"/>
              <p:cNvCxnSpPr/>
              <p:nvPr/>
            </p:nvCxnSpPr>
            <p:spPr>
              <a:xfrm flipV="1">
                <a:off x="3136392" y="417824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2" name="Straight Connector 421"/>
              <p:cNvCxnSpPr/>
              <p:nvPr/>
            </p:nvCxnSpPr>
            <p:spPr>
              <a:xfrm flipH="1" flipV="1">
                <a:off x="3136392" y="383647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3" name="Straight Connector 422"/>
              <p:cNvCxnSpPr/>
              <p:nvPr/>
            </p:nvCxnSpPr>
            <p:spPr>
              <a:xfrm flipV="1">
                <a:off x="3136392" y="349188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4" name="Straight Connector 423"/>
              <p:cNvCxnSpPr/>
              <p:nvPr/>
            </p:nvCxnSpPr>
            <p:spPr>
              <a:xfrm flipH="1" flipV="1">
                <a:off x="3136392" y="315011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5" name="Straight Connector 424"/>
              <p:cNvCxnSpPr/>
              <p:nvPr/>
            </p:nvCxnSpPr>
            <p:spPr>
              <a:xfrm flipV="1">
                <a:off x="3136392" y="279499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6" name="Straight Connector 425"/>
              <p:cNvCxnSpPr/>
              <p:nvPr/>
            </p:nvCxnSpPr>
            <p:spPr>
              <a:xfrm flipH="1" flipV="1">
                <a:off x="3136392" y="245322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28" name="Group 327"/>
            <p:cNvGrpSpPr/>
            <p:nvPr/>
          </p:nvGrpSpPr>
          <p:grpSpPr>
            <a:xfrm>
              <a:off x="3042253" y="4145186"/>
              <a:ext cx="155276" cy="351948"/>
              <a:chOff x="3136392" y="2453226"/>
              <a:chExt cx="252000" cy="2771382"/>
            </a:xfrm>
          </p:grpSpPr>
          <p:cxnSp>
            <p:nvCxnSpPr>
              <p:cNvPr id="411" name="Straight Connector 410"/>
              <p:cNvCxnSpPr/>
              <p:nvPr/>
            </p:nvCxnSpPr>
            <p:spPr>
              <a:xfrm flipV="1">
                <a:off x="3136392" y="486460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2" name="Straight Connector 411"/>
              <p:cNvCxnSpPr/>
              <p:nvPr/>
            </p:nvCxnSpPr>
            <p:spPr>
              <a:xfrm flipH="1" flipV="1">
                <a:off x="3136392" y="452283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3" name="Straight Connector 412"/>
              <p:cNvCxnSpPr/>
              <p:nvPr/>
            </p:nvCxnSpPr>
            <p:spPr>
              <a:xfrm flipV="1">
                <a:off x="3136392" y="417824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4" name="Straight Connector 413"/>
              <p:cNvCxnSpPr/>
              <p:nvPr/>
            </p:nvCxnSpPr>
            <p:spPr>
              <a:xfrm flipH="1" flipV="1">
                <a:off x="3136392" y="383647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5" name="Straight Connector 414"/>
              <p:cNvCxnSpPr/>
              <p:nvPr/>
            </p:nvCxnSpPr>
            <p:spPr>
              <a:xfrm flipV="1">
                <a:off x="3136392" y="349188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6" name="Straight Connector 415"/>
              <p:cNvCxnSpPr/>
              <p:nvPr/>
            </p:nvCxnSpPr>
            <p:spPr>
              <a:xfrm flipH="1" flipV="1">
                <a:off x="3136392" y="315011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7" name="Straight Connector 416"/>
              <p:cNvCxnSpPr/>
              <p:nvPr/>
            </p:nvCxnSpPr>
            <p:spPr>
              <a:xfrm flipV="1">
                <a:off x="3136392" y="279499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8" name="Straight Connector 417"/>
              <p:cNvCxnSpPr/>
              <p:nvPr/>
            </p:nvCxnSpPr>
            <p:spPr>
              <a:xfrm flipH="1" flipV="1">
                <a:off x="3136392" y="245322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29" name="Group 328"/>
            <p:cNvGrpSpPr/>
            <p:nvPr/>
          </p:nvGrpSpPr>
          <p:grpSpPr>
            <a:xfrm>
              <a:off x="2611005" y="4155538"/>
              <a:ext cx="155276" cy="351949"/>
              <a:chOff x="3136392" y="2453226"/>
              <a:chExt cx="252000" cy="2771382"/>
            </a:xfrm>
          </p:grpSpPr>
          <p:cxnSp>
            <p:nvCxnSpPr>
              <p:cNvPr id="403" name="Straight Connector 402"/>
              <p:cNvCxnSpPr/>
              <p:nvPr/>
            </p:nvCxnSpPr>
            <p:spPr>
              <a:xfrm flipV="1">
                <a:off x="3136392" y="486460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4" name="Straight Connector 403"/>
              <p:cNvCxnSpPr/>
              <p:nvPr/>
            </p:nvCxnSpPr>
            <p:spPr>
              <a:xfrm flipH="1" flipV="1">
                <a:off x="3136392" y="452283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5" name="Straight Connector 404"/>
              <p:cNvCxnSpPr/>
              <p:nvPr/>
            </p:nvCxnSpPr>
            <p:spPr>
              <a:xfrm flipV="1">
                <a:off x="3136392" y="417824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6" name="Straight Connector 405"/>
              <p:cNvCxnSpPr/>
              <p:nvPr/>
            </p:nvCxnSpPr>
            <p:spPr>
              <a:xfrm flipH="1" flipV="1">
                <a:off x="3136392" y="383647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7" name="Straight Connector 406"/>
              <p:cNvCxnSpPr/>
              <p:nvPr/>
            </p:nvCxnSpPr>
            <p:spPr>
              <a:xfrm flipV="1">
                <a:off x="3136392" y="349188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8" name="Straight Connector 407"/>
              <p:cNvCxnSpPr/>
              <p:nvPr/>
            </p:nvCxnSpPr>
            <p:spPr>
              <a:xfrm flipH="1" flipV="1">
                <a:off x="3136392" y="315011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9" name="Straight Connector 408"/>
              <p:cNvCxnSpPr/>
              <p:nvPr/>
            </p:nvCxnSpPr>
            <p:spPr>
              <a:xfrm flipV="1">
                <a:off x="3136392" y="279499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0" name="Straight Connector 409"/>
              <p:cNvCxnSpPr/>
              <p:nvPr/>
            </p:nvCxnSpPr>
            <p:spPr>
              <a:xfrm flipH="1" flipV="1">
                <a:off x="3136392" y="245322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30" name="Group 329"/>
            <p:cNvGrpSpPr/>
            <p:nvPr/>
          </p:nvGrpSpPr>
          <p:grpSpPr>
            <a:xfrm>
              <a:off x="1941898" y="4143206"/>
              <a:ext cx="155276" cy="351948"/>
              <a:chOff x="3136392" y="2453226"/>
              <a:chExt cx="252000" cy="2771382"/>
            </a:xfrm>
          </p:grpSpPr>
          <p:cxnSp>
            <p:nvCxnSpPr>
              <p:cNvPr id="395" name="Straight Connector 394"/>
              <p:cNvCxnSpPr/>
              <p:nvPr/>
            </p:nvCxnSpPr>
            <p:spPr>
              <a:xfrm flipV="1">
                <a:off x="3136392" y="486460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6" name="Straight Connector 395"/>
              <p:cNvCxnSpPr/>
              <p:nvPr/>
            </p:nvCxnSpPr>
            <p:spPr>
              <a:xfrm flipH="1" flipV="1">
                <a:off x="3136392" y="452283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7" name="Straight Connector 396"/>
              <p:cNvCxnSpPr/>
              <p:nvPr/>
            </p:nvCxnSpPr>
            <p:spPr>
              <a:xfrm flipV="1">
                <a:off x="3136392" y="417824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8" name="Straight Connector 397"/>
              <p:cNvCxnSpPr/>
              <p:nvPr/>
            </p:nvCxnSpPr>
            <p:spPr>
              <a:xfrm flipH="1" flipV="1">
                <a:off x="3136392" y="383647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9" name="Straight Connector 398"/>
              <p:cNvCxnSpPr/>
              <p:nvPr/>
            </p:nvCxnSpPr>
            <p:spPr>
              <a:xfrm flipV="1">
                <a:off x="3136392" y="349188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0" name="Straight Connector 399"/>
              <p:cNvCxnSpPr/>
              <p:nvPr/>
            </p:nvCxnSpPr>
            <p:spPr>
              <a:xfrm flipH="1" flipV="1">
                <a:off x="3136392" y="315011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1" name="Straight Connector 400"/>
              <p:cNvCxnSpPr/>
              <p:nvPr/>
            </p:nvCxnSpPr>
            <p:spPr>
              <a:xfrm flipV="1">
                <a:off x="3136392" y="279499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2" name="Straight Connector 401"/>
              <p:cNvCxnSpPr/>
              <p:nvPr/>
            </p:nvCxnSpPr>
            <p:spPr>
              <a:xfrm flipH="1" flipV="1">
                <a:off x="3136392" y="245322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31" name="Group 330"/>
            <p:cNvGrpSpPr/>
            <p:nvPr/>
          </p:nvGrpSpPr>
          <p:grpSpPr>
            <a:xfrm>
              <a:off x="2158511" y="4151613"/>
              <a:ext cx="155276" cy="351948"/>
              <a:chOff x="3136392" y="2453226"/>
              <a:chExt cx="252000" cy="2771382"/>
            </a:xfrm>
          </p:grpSpPr>
          <p:cxnSp>
            <p:nvCxnSpPr>
              <p:cNvPr id="387" name="Straight Connector 386"/>
              <p:cNvCxnSpPr/>
              <p:nvPr/>
            </p:nvCxnSpPr>
            <p:spPr>
              <a:xfrm flipV="1">
                <a:off x="3136392" y="486460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8" name="Straight Connector 387"/>
              <p:cNvCxnSpPr/>
              <p:nvPr/>
            </p:nvCxnSpPr>
            <p:spPr>
              <a:xfrm flipH="1" flipV="1">
                <a:off x="3136392" y="452283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9" name="Straight Connector 388"/>
              <p:cNvCxnSpPr/>
              <p:nvPr/>
            </p:nvCxnSpPr>
            <p:spPr>
              <a:xfrm flipV="1">
                <a:off x="3136392" y="417824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0" name="Straight Connector 389"/>
              <p:cNvCxnSpPr/>
              <p:nvPr/>
            </p:nvCxnSpPr>
            <p:spPr>
              <a:xfrm flipH="1" flipV="1">
                <a:off x="3136392" y="383647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1" name="Straight Connector 390"/>
              <p:cNvCxnSpPr/>
              <p:nvPr/>
            </p:nvCxnSpPr>
            <p:spPr>
              <a:xfrm flipV="1">
                <a:off x="3136392" y="349188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2" name="Straight Connector 391"/>
              <p:cNvCxnSpPr/>
              <p:nvPr/>
            </p:nvCxnSpPr>
            <p:spPr>
              <a:xfrm flipH="1" flipV="1">
                <a:off x="3136392" y="315011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3" name="Straight Connector 392"/>
              <p:cNvCxnSpPr/>
              <p:nvPr/>
            </p:nvCxnSpPr>
            <p:spPr>
              <a:xfrm flipV="1">
                <a:off x="3136392" y="279499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4" name="Straight Connector 393"/>
              <p:cNvCxnSpPr/>
              <p:nvPr/>
            </p:nvCxnSpPr>
            <p:spPr>
              <a:xfrm flipH="1" flipV="1">
                <a:off x="3136392" y="245322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32" name="Group 331"/>
            <p:cNvGrpSpPr/>
            <p:nvPr/>
          </p:nvGrpSpPr>
          <p:grpSpPr>
            <a:xfrm>
              <a:off x="2392069" y="4147173"/>
              <a:ext cx="155275" cy="351949"/>
              <a:chOff x="3136392" y="2453226"/>
              <a:chExt cx="252000" cy="2771382"/>
            </a:xfrm>
          </p:grpSpPr>
          <p:cxnSp>
            <p:nvCxnSpPr>
              <p:cNvPr id="379" name="Straight Connector 378"/>
              <p:cNvCxnSpPr/>
              <p:nvPr/>
            </p:nvCxnSpPr>
            <p:spPr>
              <a:xfrm flipV="1">
                <a:off x="3136392" y="486460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0" name="Straight Connector 379"/>
              <p:cNvCxnSpPr/>
              <p:nvPr/>
            </p:nvCxnSpPr>
            <p:spPr>
              <a:xfrm flipH="1" flipV="1">
                <a:off x="3136392" y="452283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1" name="Straight Connector 380"/>
              <p:cNvCxnSpPr/>
              <p:nvPr/>
            </p:nvCxnSpPr>
            <p:spPr>
              <a:xfrm flipV="1">
                <a:off x="3136392" y="417824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2" name="Straight Connector 381"/>
              <p:cNvCxnSpPr/>
              <p:nvPr/>
            </p:nvCxnSpPr>
            <p:spPr>
              <a:xfrm flipH="1" flipV="1">
                <a:off x="3136392" y="383647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3" name="Straight Connector 382"/>
              <p:cNvCxnSpPr/>
              <p:nvPr/>
            </p:nvCxnSpPr>
            <p:spPr>
              <a:xfrm flipV="1">
                <a:off x="3136392" y="349188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4" name="Straight Connector 383"/>
              <p:cNvCxnSpPr/>
              <p:nvPr/>
            </p:nvCxnSpPr>
            <p:spPr>
              <a:xfrm flipH="1" flipV="1">
                <a:off x="3136392" y="315011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5" name="Straight Connector 384"/>
              <p:cNvCxnSpPr/>
              <p:nvPr/>
            </p:nvCxnSpPr>
            <p:spPr>
              <a:xfrm flipV="1">
                <a:off x="3136392" y="279499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6" name="Straight Connector 385"/>
              <p:cNvCxnSpPr/>
              <p:nvPr/>
            </p:nvCxnSpPr>
            <p:spPr>
              <a:xfrm flipH="1" flipV="1">
                <a:off x="3136392" y="245322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33" name="Group 332"/>
            <p:cNvGrpSpPr/>
            <p:nvPr/>
          </p:nvGrpSpPr>
          <p:grpSpPr>
            <a:xfrm>
              <a:off x="2822366" y="4143206"/>
              <a:ext cx="155276" cy="351948"/>
              <a:chOff x="3136392" y="2453226"/>
              <a:chExt cx="252000" cy="2771382"/>
            </a:xfrm>
          </p:grpSpPr>
          <p:cxnSp>
            <p:nvCxnSpPr>
              <p:cNvPr id="371" name="Straight Connector 370"/>
              <p:cNvCxnSpPr/>
              <p:nvPr/>
            </p:nvCxnSpPr>
            <p:spPr>
              <a:xfrm flipV="1">
                <a:off x="3136392" y="486460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2" name="Straight Connector 371"/>
              <p:cNvCxnSpPr/>
              <p:nvPr/>
            </p:nvCxnSpPr>
            <p:spPr>
              <a:xfrm flipH="1" flipV="1">
                <a:off x="3136392" y="452283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3" name="Straight Connector 372"/>
              <p:cNvCxnSpPr/>
              <p:nvPr/>
            </p:nvCxnSpPr>
            <p:spPr>
              <a:xfrm flipV="1">
                <a:off x="3136392" y="417824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4" name="Straight Connector 373"/>
              <p:cNvCxnSpPr/>
              <p:nvPr/>
            </p:nvCxnSpPr>
            <p:spPr>
              <a:xfrm flipH="1" flipV="1">
                <a:off x="3136392" y="383647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5" name="Straight Connector 374"/>
              <p:cNvCxnSpPr/>
              <p:nvPr/>
            </p:nvCxnSpPr>
            <p:spPr>
              <a:xfrm flipV="1">
                <a:off x="3136392" y="349188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6" name="Straight Connector 375"/>
              <p:cNvCxnSpPr/>
              <p:nvPr/>
            </p:nvCxnSpPr>
            <p:spPr>
              <a:xfrm flipH="1" flipV="1">
                <a:off x="3136392" y="315011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7" name="Straight Connector 376"/>
              <p:cNvCxnSpPr/>
              <p:nvPr/>
            </p:nvCxnSpPr>
            <p:spPr>
              <a:xfrm flipV="1">
                <a:off x="3136392" y="279499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8" name="Straight Connector 377"/>
              <p:cNvCxnSpPr/>
              <p:nvPr/>
            </p:nvCxnSpPr>
            <p:spPr>
              <a:xfrm flipH="1" flipV="1">
                <a:off x="3136392" y="245322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34" name="Group 333"/>
            <p:cNvGrpSpPr/>
            <p:nvPr/>
          </p:nvGrpSpPr>
          <p:grpSpPr>
            <a:xfrm>
              <a:off x="3290806" y="4155951"/>
              <a:ext cx="155276" cy="351948"/>
              <a:chOff x="3136392" y="2453226"/>
              <a:chExt cx="252000" cy="2771382"/>
            </a:xfrm>
          </p:grpSpPr>
          <p:cxnSp>
            <p:nvCxnSpPr>
              <p:cNvPr id="363" name="Straight Connector 362"/>
              <p:cNvCxnSpPr/>
              <p:nvPr/>
            </p:nvCxnSpPr>
            <p:spPr>
              <a:xfrm flipV="1">
                <a:off x="3136392" y="486460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4" name="Straight Connector 363"/>
              <p:cNvCxnSpPr/>
              <p:nvPr/>
            </p:nvCxnSpPr>
            <p:spPr>
              <a:xfrm flipH="1" flipV="1">
                <a:off x="3136392" y="452283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5" name="Straight Connector 364"/>
              <p:cNvCxnSpPr/>
              <p:nvPr/>
            </p:nvCxnSpPr>
            <p:spPr>
              <a:xfrm flipV="1">
                <a:off x="3136392" y="417824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6" name="Straight Connector 365"/>
              <p:cNvCxnSpPr/>
              <p:nvPr/>
            </p:nvCxnSpPr>
            <p:spPr>
              <a:xfrm flipH="1" flipV="1">
                <a:off x="3136392" y="383647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7" name="Straight Connector 366"/>
              <p:cNvCxnSpPr/>
              <p:nvPr/>
            </p:nvCxnSpPr>
            <p:spPr>
              <a:xfrm flipV="1">
                <a:off x="3136392" y="349188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8" name="Straight Connector 367"/>
              <p:cNvCxnSpPr/>
              <p:nvPr/>
            </p:nvCxnSpPr>
            <p:spPr>
              <a:xfrm flipH="1" flipV="1">
                <a:off x="3136392" y="315011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9" name="Straight Connector 368"/>
              <p:cNvCxnSpPr/>
              <p:nvPr/>
            </p:nvCxnSpPr>
            <p:spPr>
              <a:xfrm flipV="1">
                <a:off x="3136392" y="279499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0" name="Straight Connector 369"/>
              <p:cNvCxnSpPr/>
              <p:nvPr/>
            </p:nvCxnSpPr>
            <p:spPr>
              <a:xfrm flipH="1" flipV="1">
                <a:off x="3136392" y="245322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35" name="Group 334"/>
            <p:cNvGrpSpPr/>
            <p:nvPr/>
          </p:nvGrpSpPr>
          <p:grpSpPr>
            <a:xfrm>
              <a:off x="3518842" y="4158487"/>
              <a:ext cx="155276" cy="351948"/>
              <a:chOff x="3136392" y="2453226"/>
              <a:chExt cx="252000" cy="2771382"/>
            </a:xfrm>
          </p:grpSpPr>
          <p:cxnSp>
            <p:nvCxnSpPr>
              <p:cNvPr id="355" name="Straight Connector 354"/>
              <p:cNvCxnSpPr/>
              <p:nvPr/>
            </p:nvCxnSpPr>
            <p:spPr>
              <a:xfrm flipV="1">
                <a:off x="3136392" y="486460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6" name="Straight Connector 355"/>
              <p:cNvCxnSpPr/>
              <p:nvPr/>
            </p:nvCxnSpPr>
            <p:spPr>
              <a:xfrm flipH="1" flipV="1">
                <a:off x="3136392" y="4522838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7" name="Straight Connector 356"/>
              <p:cNvCxnSpPr/>
              <p:nvPr/>
            </p:nvCxnSpPr>
            <p:spPr>
              <a:xfrm flipV="1">
                <a:off x="3136392" y="417824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8" name="Straight Connector 357"/>
              <p:cNvCxnSpPr/>
              <p:nvPr/>
            </p:nvCxnSpPr>
            <p:spPr>
              <a:xfrm flipH="1" flipV="1">
                <a:off x="3136392" y="383647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9" name="Straight Connector 358"/>
              <p:cNvCxnSpPr/>
              <p:nvPr/>
            </p:nvCxnSpPr>
            <p:spPr>
              <a:xfrm flipV="1">
                <a:off x="3136392" y="349188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0" name="Straight Connector 359"/>
              <p:cNvCxnSpPr/>
              <p:nvPr/>
            </p:nvCxnSpPr>
            <p:spPr>
              <a:xfrm flipH="1" flipV="1">
                <a:off x="3136392" y="3150114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1" name="Straight Connector 360"/>
              <p:cNvCxnSpPr/>
              <p:nvPr/>
            </p:nvCxnSpPr>
            <p:spPr>
              <a:xfrm flipV="1">
                <a:off x="3136392" y="279499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2" name="Straight Connector 361"/>
              <p:cNvCxnSpPr/>
              <p:nvPr/>
            </p:nvCxnSpPr>
            <p:spPr>
              <a:xfrm flipH="1" flipV="1">
                <a:off x="3136392" y="2453226"/>
                <a:ext cx="252000" cy="360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36" name="Rounded Rectangle 335"/>
            <p:cNvSpPr/>
            <p:nvPr/>
          </p:nvSpPr>
          <p:spPr>
            <a:xfrm>
              <a:off x="1507079" y="4508478"/>
              <a:ext cx="2454743" cy="144138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Au</a:t>
              </a:r>
            </a:p>
          </p:txBody>
        </p:sp>
        <p:sp>
          <p:nvSpPr>
            <p:cNvPr id="337" name="Freeform 336"/>
            <p:cNvSpPr/>
            <p:nvPr/>
          </p:nvSpPr>
          <p:spPr>
            <a:xfrm rot="2700000" flipH="1">
              <a:off x="4379719" y="768513"/>
              <a:ext cx="194356" cy="821931"/>
            </a:xfrm>
            <a:custGeom>
              <a:avLst/>
              <a:gdLst>
                <a:gd name="connsiteX0" fmla="*/ 0 w 757094"/>
                <a:gd name="connsiteY0" fmla="*/ 0 h 2890684"/>
                <a:gd name="connsiteX1" fmla="*/ 727587 w 757094"/>
                <a:gd name="connsiteY1" fmla="*/ 363794 h 2890684"/>
                <a:gd name="connsiteX2" fmla="*/ 19665 w 757094"/>
                <a:gd name="connsiteY2" fmla="*/ 717755 h 2890684"/>
                <a:gd name="connsiteX3" fmla="*/ 757084 w 757094"/>
                <a:gd name="connsiteY3" fmla="*/ 1081549 h 2890684"/>
                <a:gd name="connsiteX4" fmla="*/ 29497 w 757094"/>
                <a:gd name="connsiteY4" fmla="*/ 1435510 h 2890684"/>
                <a:gd name="connsiteX5" fmla="*/ 757084 w 757094"/>
                <a:gd name="connsiteY5" fmla="*/ 1799304 h 2890684"/>
                <a:gd name="connsiteX6" fmla="*/ 9832 w 757094"/>
                <a:gd name="connsiteY6" fmla="*/ 2172929 h 2890684"/>
                <a:gd name="connsiteX7" fmla="*/ 757084 w 757094"/>
                <a:gd name="connsiteY7" fmla="*/ 2517059 h 2890684"/>
                <a:gd name="connsiteX8" fmla="*/ 9832 w 757094"/>
                <a:gd name="connsiteY8" fmla="*/ 2890684 h 2890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7094" h="2890684">
                  <a:moveTo>
                    <a:pt x="0" y="0"/>
                  </a:moveTo>
                  <a:cubicBezTo>
                    <a:pt x="362155" y="122084"/>
                    <a:pt x="724310" y="244168"/>
                    <a:pt x="727587" y="363794"/>
                  </a:cubicBezTo>
                  <a:cubicBezTo>
                    <a:pt x="730864" y="483420"/>
                    <a:pt x="14749" y="598129"/>
                    <a:pt x="19665" y="717755"/>
                  </a:cubicBezTo>
                  <a:cubicBezTo>
                    <a:pt x="24581" y="837381"/>
                    <a:pt x="755445" y="961923"/>
                    <a:pt x="757084" y="1081549"/>
                  </a:cubicBezTo>
                  <a:cubicBezTo>
                    <a:pt x="758723" y="1201175"/>
                    <a:pt x="29497" y="1315884"/>
                    <a:pt x="29497" y="1435510"/>
                  </a:cubicBezTo>
                  <a:cubicBezTo>
                    <a:pt x="29497" y="1555136"/>
                    <a:pt x="760361" y="1676401"/>
                    <a:pt x="757084" y="1799304"/>
                  </a:cubicBezTo>
                  <a:cubicBezTo>
                    <a:pt x="753807" y="1922207"/>
                    <a:pt x="9832" y="2053303"/>
                    <a:pt x="9832" y="2172929"/>
                  </a:cubicBezTo>
                  <a:cubicBezTo>
                    <a:pt x="9832" y="2292555"/>
                    <a:pt x="757084" y="2397433"/>
                    <a:pt x="757084" y="2517059"/>
                  </a:cubicBezTo>
                  <a:cubicBezTo>
                    <a:pt x="757084" y="2636685"/>
                    <a:pt x="383458" y="2763684"/>
                    <a:pt x="9832" y="2890684"/>
                  </a:cubicBezTo>
                </a:path>
              </a:pathLst>
            </a:custGeom>
            <a:noFill/>
            <a:ln w="508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>
              <a:reflection endPos="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57150" h="50800"/>
              <a:bevelB w="0"/>
              <a:extrusionClr>
                <a:srgbClr val="5B9BD5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Freeform 337"/>
            <p:cNvSpPr/>
            <p:nvPr/>
          </p:nvSpPr>
          <p:spPr>
            <a:xfrm rot="8520000" flipH="1">
              <a:off x="2329319" y="2457941"/>
              <a:ext cx="194356" cy="821931"/>
            </a:xfrm>
            <a:custGeom>
              <a:avLst/>
              <a:gdLst>
                <a:gd name="connsiteX0" fmla="*/ 0 w 757094"/>
                <a:gd name="connsiteY0" fmla="*/ 0 h 2890684"/>
                <a:gd name="connsiteX1" fmla="*/ 727587 w 757094"/>
                <a:gd name="connsiteY1" fmla="*/ 363794 h 2890684"/>
                <a:gd name="connsiteX2" fmla="*/ 19665 w 757094"/>
                <a:gd name="connsiteY2" fmla="*/ 717755 h 2890684"/>
                <a:gd name="connsiteX3" fmla="*/ 757084 w 757094"/>
                <a:gd name="connsiteY3" fmla="*/ 1081549 h 2890684"/>
                <a:gd name="connsiteX4" fmla="*/ 29497 w 757094"/>
                <a:gd name="connsiteY4" fmla="*/ 1435510 h 2890684"/>
                <a:gd name="connsiteX5" fmla="*/ 757084 w 757094"/>
                <a:gd name="connsiteY5" fmla="*/ 1799304 h 2890684"/>
                <a:gd name="connsiteX6" fmla="*/ 9832 w 757094"/>
                <a:gd name="connsiteY6" fmla="*/ 2172929 h 2890684"/>
                <a:gd name="connsiteX7" fmla="*/ 757084 w 757094"/>
                <a:gd name="connsiteY7" fmla="*/ 2517059 h 2890684"/>
                <a:gd name="connsiteX8" fmla="*/ 9832 w 757094"/>
                <a:gd name="connsiteY8" fmla="*/ 2890684 h 2890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7094" h="2890684">
                  <a:moveTo>
                    <a:pt x="0" y="0"/>
                  </a:moveTo>
                  <a:cubicBezTo>
                    <a:pt x="362155" y="122084"/>
                    <a:pt x="724310" y="244168"/>
                    <a:pt x="727587" y="363794"/>
                  </a:cubicBezTo>
                  <a:cubicBezTo>
                    <a:pt x="730864" y="483420"/>
                    <a:pt x="14749" y="598129"/>
                    <a:pt x="19665" y="717755"/>
                  </a:cubicBezTo>
                  <a:cubicBezTo>
                    <a:pt x="24581" y="837381"/>
                    <a:pt x="755445" y="961923"/>
                    <a:pt x="757084" y="1081549"/>
                  </a:cubicBezTo>
                  <a:cubicBezTo>
                    <a:pt x="758723" y="1201175"/>
                    <a:pt x="29497" y="1315884"/>
                    <a:pt x="29497" y="1435510"/>
                  </a:cubicBezTo>
                  <a:cubicBezTo>
                    <a:pt x="29497" y="1555136"/>
                    <a:pt x="760361" y="1676401"/>
                    <a:pt x="757084" y="1799304"/>
                  </a:cubicBezTo>
                  <a:cubicBezTo>
                    <a:pt x="753807" y="1922207"/>
                    <a:pt x="9832" y="2053303"/>
                    <a:pt x="9832" y="2172929"/>
                  </a:cubicBezTo>
                  <a:cubicBezTo>
                    <a:pt x="9832" y="2292555"/>
                    <a:pt x="757084" y="2397433"/>
                    <a:pt x="757084" y="2517059"/>
                  </a:cubicBezTo>
                  <a:cubicBezTo>
                    <a:pt x="757084" y="2636685"/>
                    <a:pt x="383458" y="2763684"/>
                    <a:pt x="9832" y="2890684"/>
                  </a:cubicBezTo>
                </a:path>
              </a:pathLst>
            </a:custGeom>
            <a:noFill/>
            <a:ln w="508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>
              <a:reflection endPos="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57150" h="50800"/>
              <a:bevelB w="0"/>
              <a:extrusionClr>
                <a:srgbClr val="5B9BD5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339" name="Freeform 338"/>
            <p:cNvSpPr/>
            <p:nvPr/>
          </p:nvSpPr>
          <p:spPr>
            <a:xfrm flipH="1">
              <a:off x="2952116" y="3229984"/>
              <a:ext cx="194356" cy="821931"/>
            </a:xfrm>
            <a:custGeom>
              <a:avLst/>
              <a:gdLst>
                <a:gd name="connsiteX0" fmla="*/ 0 w 757094"/>
                <a:gd name="connsiteY0" fmla="*/ 0 h 2890684"/>
                <a:gd name="connsiteX1" fmla="*/ 727587 w 757094"/>
                <a:gd name="connsiteY1" fmla="*/ 363794 h 2890684"/>
                <a:gd name="connsiteX2" fmla="*/ 19665 w 757094"/>
                <a:gd name="connsiteY2" fmla="*/ 717755 h 2890684"/>
                <a:gd name="connsiteX3" fmla="*/ 757084 w 757094"/>
                <a:gd name="connsiteY3" fmla="*/ 1081549 h 2890684"/>
                <a:gd name="connsiteX4" fmla="*/ 29497 w 757094"/>
                <a:gd name="connsiteY4" fmla="*/ 1435510 h 2890684"/>
                <a:gd name="connsiteX5" fmla="*/ 757084 w 757094"/>
                <a:gd name="connsiteY5" fmla="*/ 1799304 h 2890684"/>
                <a:gd name="connsiteX6" fmla="*/ 9832 w 757094"/>
                <a:gd name="connsiteY6" fmla="*/ 2172929 h 2890684"/>
                <a:gd name="connsiteX7" fmla="*/ 757084 w 757094"/>
                <a:gd name="connsiteY7" fmla="*/ 2517059 h 2890684"/>
                <a:gd name="connsiteX8" fmla="*/ 9832 w 757094"/>
                <a:gd name="connsiteY8" fmla="*/ 2890684 h 2890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7094" h="2890684">
                  <a:moveTo>
                    <a:pt x="0" y="0"/>
                  </a:moveTo>
                  <a:cubicBezTo>
                    <a:pt x="362155" y="122084"/>
                    <a:pt x="724310" y="244168"/>
                    <a:pt x="727587" y="363794"/>
                  </a:cubicBezTo>
                  <a:cubicBezTo>
                    <a:pt x="730864" y="483420"/>
                    <a:pt x="14749" y="598129"/>
                    <a:pt x="19665" y="717755"/>
                  </a:cubicBezTo>
                  <a:cubicBezTo>
                    <a:pt x="24581" y="837381"/>
                    <a:pt x="755445" y="961923"/>
                    <a:pt x="757084" y="1081549"/>
                  </a:cubicBezTo>
                  <a:cubicBezTo>
                    <a:pt x="758723" y="1201175"/>
                    <a:pt x="29497" y="1315884"/>
                    <a:pt x="29497" y="1435510"/>
                  </a:cubicBezTo>
                  <a:cubicBezTo>
                    <a:pt x="29497" y="1555136"/>
                    <a:pt x="760361" y="1676401"/>
                    <a:pt x="757084" y="1799304"/>
                  </a:cubicBezTo>
                  <a:cubicBezTo>
                    <a:pt x="753807" y="1922207"/>
                    <a:pt x="9832" y="2053303"/>
                    <a:pt x="9832" y="2172929"/>
                  </a:cubicBezTo>
                  <a:cubicBezTo>
                    <a:pt x="9832" y="2292555"/>
                    <a:pt x="757084" y="2397433"/>
                    <a:pt x="757084" y="2517059"/>
                  </a:cubicBezTo>
                  <a:cubicBezTo>
                    <a:pt x="757084" y="2636685"/>
                    <a:pt x="383458" y="2763684"/>
                    <a:pt x="9832" y="2890684"/>
                  </a:cubicBezTo>
                </a:path>
              </a:pathLst>
            </a:custGeom>
            <a:noFill/>
            <a:ln w="508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>
              <a:reflection endPos="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57150" h="50800"/>
              <a:bevelB w="0"/>
              <a:extrusionClr>
                <a:srgbClr val="5B9BD5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340" name="Freeform 339"/>
            <p:cNvSpPr/>
            <p:nvPr/>
          </p:nvSpPr>
          <p:spPr>
            <a:xfrm rot="19980000" flipH="1">
              <a:off x="2675454" y="250772"/>
              <a:ext cx="194356" cy="821931"/>
            </a:xfrm>
            <a:custGeom>
              <a:avLst/>
              <a:gdLst>
                <a:gd name="connsiteX0" fmla="*/ 0 w 757094"/>
                <a:gd name="connsiteY0" fmla="*/ 0 h 2890684"/>
                <a:gd name="connsiteX1" fmla="*/ 727587 w 757094"/>
                <a:gd name="connsiteY1" fmla="*/ 363794 h 2890684"/>
                <a:gd name="connsiteX2" fmla="*/ 19665 w 757094"/>
                <a:gd name="connsiteY2" fmla="*/ 717755 h 2890684"/>
                <a:gd name="connsiteX3" fmla="*/ 757084 w 757094"/>
                <a:gd name="connsiteY3" fmla="*/ 1081549 h 2890684"/>
                <a:gd name="connsiteX4" fmla="*/ 29497 w 757094"/>
                <a:gd name="connsiteY4" fmla="*/ 1435510 h 2890684"/>
                <a:gd name="connsiteX5" fmla="*/ 757084 w 757094"/>
                <a:gd name="connsiteY5" fmla="*/ 1799304 h 2890684"/>
                <a:gd name="connsiteX6" fmla="*/ 9832 w 757094"/>
                <a:gd name="connsiteY6" fmla="*/ 2172929 h 2890684"/>
                <a:gd name="connsiteX7" fmla="*/ 757084 w 757094"/>
                <a:gd name="connsiteY7" fmla="*/ 2517059 h 2890684"/>
                <a:gd name="connsiteX8" fmla="*/ 9832 w 757094"/>
                <a:gd name="connsiteY8" fmla="*/ 2890684 h 2890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7094" h="2890684">
                  <a:moveTo>
                    <a:pt x="0" y="0"/>
                  </a:moveTo>
                  <a:cubicBezTo>
                    <a:pt x="362155" y="122084"/>
                    <a:pt x="724310" y="244168"/>
                    <a:pt x="727587" y="363794"/>
                  </a:cubicBezTo>
                  <a:cubicBezTo>
                    <a:pt x="730864" y="483420"/>
                    <a:pt x="14749" y="598129"/>
                    <a:pt x="19665" y="717755"/>
                  </a:cubicBezTo>
                  <a:cubicBezTo>
                    <a:pt x="24581" y="837381"/>
                    <a:pt x="755445" y="961923"/>
                    <a:pt x="757084" y="1081549"/>
                  </a:cubicBezTo>
                  <a:cubicBezTo>
                    <a:pt x="758723" y="1201175"/>
                    <a:pt x="29497" y="1315884"/>
                    <a:pt x="29497" y="1435510"/>
                  </a:cubicBezTo>
                  <a:cubicBezTo>
                    <a:pt x="29497" y="1555136"/>
                    <a:pt x="760361" y="1676401"/>
                    <a:pt x="757084" y="1799304"/>
                  </a:cubicBezTo>
                  <a:cubicBezTo>
                    <a:pt x="753807" y="1922207"/>
                    <a:pt x="9832" y="2053303"/>
                    <a:pt x="9832" y="2172929"/>
                  </a:cubicBezTo>
                  <a:cubicBezTo>
                    <a:pt x="9832" y="2292555"/>
                    <a:pt x="757084" y="2397433"/>
                    <a:pt x="757084" y="2517059"/>
                  </a:cubicBezTo>
                  <a:cubicBezTo>
                    <a:pt x="757084" y="2636685"/>
                    <a:pt x="383458" y="2763684"/>
                    <a:pt x="9832" y="2890684"/>
                  </a:cubicBezTo>
                </a:path>
              </a:pathLst>
            </a:custGeom>
            <a:noFill/>
            <a:ln w="508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>
              <a:reflection endPos="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57150" h="50800"/>
              <a:bevelB w="0"/>
              <a:extrusionClr>
                <a:srgbClr val="5B9BD5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</a:t>
              </a:r>
            </a:p>
          </p:txBody>
        </p:sp>
        <p:cxnSp>
          <p:nvCxnSpPr>
            <p:cNvPr id="341" name="Straight Connector 340"/>
            <p:cNvCxnSpPr/>
            <p:nvPr/>
          </p:nvCxnSpPr>
          <p:spPr>
            <a:xfrm>
              <a:off x="734156" y="2418444"/>
              <a:ext cx="5742768" cy="32048"/>
            </a:xfrm>
            <a:prstGeom prst="line">
              <a:avLst/>
            </a:prstGeom>
            <a:noFill/>
            <a:ln w="190500" cap="flat" cmpd="sng" algn="ctr">
              <a:solidFill>
                <a:srgbClr val="E7E6E6">
                  <a:lumMod val="90000"/>
                </a:srgbClr>
              </a:solidFill>
              <a:prstDash val="sysDash"/>
              <a:miter lim="800000"/>
            </a:ln>
            <a:effectLst/>
          </p:spPr>
        </p:cxnSp>
        <p:sp>
          <p:nvSpPr>
            <p:cNvPr id="342" name="TextBox 341"/>
            <p:cNvSpPr txBox="1"/>
            <p:nvPr/>
          </p:nvSpPr>
          <p:spPr>
            <a:xfrm>
              <a:off x="4678517" y="1949870"/>
              <a:ext cx="14752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Buffer/ bulk</a:t>
              </a: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4719689" y="3208444"/>
              <a:ext cx="17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Bound probe DNA/ ligand</a:t>
              </a:r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4678517" y="2468797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Unstirred layer</a:t>
              </a:r>
            </a:p>
          </p:txBody>
        </p:sp>
        <p:cxnSp>
          <p:nvCxnSpPr>
            <p:cNvPr id="345" name="Straight Arrow Connector 344"/>
            <p:cNvCxnSpPr/>
            <p:nvPr/>
          </p:nvCxnSpPr>
          <p:spPr>
            <a:xfrm>
              <a:off x="1967463" y="2629736"/>
              <a:ext cx="464910" cy="593140"/>
            </a:xfrm>
            <a:prstGeom prst="straightConnector1">
              <a:avLst/>
            </a:prstGeom>
            <a:noFill/>
            <a:ln w="508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46" name="Straight Arrow Connector 345"/>
            <p:cNvCxnSpPr/>
            <p:nvPr/>
          </p:nvCxnSpPr>
          <p:spPr>
            <a:xfrm flipV="1">
              <a:off x="3632650" y="2651051"/>
              <a:ext cx="534850" cy="555005"/>
            </a:xfrm>
            <a:prstGeom prst="straightConnector1">
              <a:avLst/>
            </a:prstGeom>
            <a:noFill/>
            <a:ln w="508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47" name="Freeform 346"/>
            <p:cNvSpPr/>
            <p:nvPr/>
          </p:nvSpPr>
          <p:spPr>
            <a:xfrm rot="6840000" flipH="1">
              <a:off x="3127295" y="1407417"/>
              <a:ext cx="194994" cy="819241"/>
            </a:xfrm>
            <a:custGeom>
              <a:avLst/>
              <a:gdLst>
                <a:gd name="connsiteX0" fmla="*/ 0 w 757094"/>
                <a:gd name="connsiteY0" fmla="*/ 0 h 2890684"/>
                <a:gd name="connsiteX1" fmla="*/ 727587 w 757094"/>
                <a:gd name="connsiteY1" fmla="*/ 363794 h 2890684"/>
                <a:gd name="connsiteX2" fmla="*/ 19665 w 757094"/>
                <a:gd name="connsiteY2" fmla="*/ 717755 h 2890684"/>
                <a:gd name="connsiteX3" fmla="*/ 757084 w 757094"/>
                <a:gd name="connsiteY3" fmla="*/ 1081549 h 2890684"/>
                <a:gd name="connsiteX4" fmla="*/ 29497 w 757094"/>
                <a:gd name="connsiteY4" fmla="*/ 1435510 h 2890684"/>
                <a:gd name="connsiteX5" fmla="*/ 757084 w 757094"/>
                <a:gd name="connsiteY5" fmla="*/ 1799304 h 2890684"/>
                <a:gd name="connsiteX6" fmla="*/ 9832 w 757094"/>
                <a:gd name="connsiteY6" fmla="*/ 2172929 h 2890684"/>
                <a:gd name="connsiteX7" fmla="*/ 757084 w 757094"/>
                <a:gd name="connsiteY7" fmla="*/ 2517059 h 2890684"/>
                <a:gd name="connsiteX8" fmla="*/ 9832 w 757094"/>
                <a:gd name="connsiteY8" fmla="*/ 2890684 h 2890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7094" h="2890684">
                  <a:moveTo>
                    <a:pt x="0" y="0"/>
                  </a:moveTo>
                  <a:cubicBezTo>
                    <a:pt x="362155" y="122084"/>
                    <a:pt x="724310" y="244168"/>
                    <a:pt x="727587" y="363794"/>
                  </a:cubicBezTo>
                  <a:cubicBezTo>
                    <a:pt x="730864" y="483420"/>
                    <a:pt x="14749" y="598129"/>
                    <a:pt x="19665" y="717755"/>
                  </a:cubicBezTo>
                  <a:cubicBezTo>
                    <a:pt x="24581" y="837381"/>
                    <a:pt x="755445" y="961923"/>
                    <a:pt x="757084" y="1081549"/>
                  </a:cubicBezTo>
                  <a:cubicBezTo>
                    <a:pt x="758723" y="1201175"/>
                    <a:pt x="29497" y="1315884"/>
                    <a:pt x="29497" y="1435510"/>
                  </a:cubicBezTo>
                  <a:cubicBezTo>
                    <a:pt x="29497" y="1555136"/>
                    <a:pt x="760361" y="1676401"/>
                    <a:pt x="757084" y="1799304"/>
                  </a:cubicBezTo>
                  <a:cubicBezTo>
                    <a:pt x="753807" y="1922207"/>
                    <a:pt x="9832" y="2053303"/>
                    <a:pt x="9832" y="2172929"/>
                  </a:cubicBezTo>
                  <a:cubicBezTo>
                    <a:pt x="9832" y="2292555"/>
                    <a:pt x="757084" y="2397433"/>
                    <a:pt x="757084" y="2517059"/>
                  </a:cubicBezTo>
                  <a:cubicBezTo>
                    <a:pt x="757084" y="2636685"/>
                    <a:pt x="383458" y="2763684"/>
                    <a:pt x="9832" y="2890684"/>
                  </a:cubicBezTo>
                </a:path>
              </a:pathLst>
            </a:custGeom>
            <a:noFill/>
            <a:ln w="508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>
              <a:reflection endPos="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57150" h="50800"/>
              <a:bevelB w="0"/>
              <a:extrusionClr>
                <a:srgbClr val="5B9BD5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Down Arrow 347"/>
            <p:cNvSpPr/>
            <p:nvPr/>
          </p:nvSpPr>
          <p:spPr>
            <a:xfrm>
              <a:off x="972767" y="1984284"/>
              <a:ext cx="677274" cy="1085377"/>
            </a:xfrm>
            <a:prstGeom prst="downArrow">
              <a:avLst/>
            </a:prstGeom>
            <a:gradFill flip="none" rotWithShape="1">
              <a:gsLst>
                <a:gs pos="0">
                  <a:srgbClr val="FFC000">
                    <a:lumMod val="40000"/>
                    <a:lumOff val="60000"/>
                  </a:srgbClr>
                </a:gs>
                <a:gs pos="46000">
                  <a:srgbClr val="FFC000">
                    <a:lumMod val="95000"/>
                    <a:lumOff val="5000"/>
                  </a:srgbClr>
                </a:gs>
                <a:gs pos="100000">
                  <a:srgbClr val="FFC000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25400"/>
            </a:effectLst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Diffusion</a:t>
              </a:r>
            </a:p>
          </p:txBody>
        </p:sp>
        <p:sp>
          <p:nvSpPr>
            <p:cNvPr id="349" name="Freeform 348"/>
            <p:cNvSpPr/>
            <p:nvPr/>
          </p:nvSpPr>
          <p:spPr>
            <a:xfrm flipH="1">
              <a:off x="1550478" y="1824292"/>
              <a:ext cx="194356" cy="821931"/>
            </a:xfrm>
            <a:custGeom>
              <a:avLst/>
              <a:gdLst>
                <a:gd name="connsiteX0" fmla="*/ 0 w 757094"/>
                <a:gd name="connsiteY0" fmla="*/ 0 h 2890684"/>
                <a:gd name="connsiteX1" fmla="*/ 727587 w 757094"/>
                <a:gd name="connsiteY1" fmla="*/ 363794 h 2890684"/>
                <a:gd name="connsiteX2" fmla="*/ 19665 w 757094"/>
                <a:gd name="connsiteY2" fmla="*/ 717755 h 2890684"/>
                <a:gd name="connsiteX3" fmla="*/ 757084 w 757094"/>
                <a:gd name="connsiteY3" fmla="*/ 1081549 h 2890684"/>
                <a:gd name="connsiteX4" fmla="*/ 29497 w 757094"/>
                <a:gd name="connsiteY4" fmla="*/ 1435510 h 2890684"/>
                <a:gd name="connsiteX5" fmla="*/ 757084 w 757094"/>
                <a:gd name="connsiteY5" fmla="*/ 1799304 h 2890684"/>
                <a:gd name="connsiteX6" fmla="*/ 9832 w 757094"/>
                <a:gd name="connsiteY6" fmla="*/ 2172929 h 2890684"/>
                <a:gd name="connsiteX7" fmla="*/ 757084 w 757094"/>
                <a:gd name="connsiteY7" fmla="*/ 2517059 h 2890684"/>
                <a:gd name="connsiteX8" fmla="*/ 9832 w 757094"/>
                <a:gd name="connsiteY8" fmla="*/ 2890684 h 2890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7094" h="2890684">
                  <a:moveTo>
                    <a:pt x="0" y="0"/>
                  </a:moveTo>
                  <a:cubicBezTo>
                    <a:pt x="362155" y="122084"/>
                    <a:pt x="724310" y="244168"/>
                    <a:pt x="727587" y="363794"/>
                  </a:cubicBezTo>
                  <a:cubicBezTo>
                    <a:pt x="730864" y="483420"/>
                    <a:pt x="14749" y="598129"/>
                    <a:pt x="19665" y="717755"/>
                  </a:cubicBezTo>
                  <a:cubicBezTo>
                    <a:pt x="24581" y="837381"/>
                    <a:pt x="755445" y="961923"/>
                    <a:pt x="757084" y="1081549"/>
                  </a:cubicBezTo>
                  <a:cubicBezTo>
                    <a:pt x="758723" y="1201175"/>
                    <a:pt x="29497" y="1315884"/>
                    <a:pt x="29497" y="1435510"/>
                  </a:cubicBezTo>
                  <a:cubicBezTo>
                    <a:pt x="29497" y="1555136"/>
                    <a:pt x="760361" y="1676401"/>
                    <a:pt x="757084" y="1799304"/>
                  </a:cubicBezTo>
                  <a:cubicBezTo>
                    <a:pt x="753807" y="1922207"/>
                    <a:pt x="9832" y="2053303"/>
                    <a:pt x="9832" y="2172929"/>
                  </a:cubicBezTo>
                  <a:cubicBezTo>
                    <a:pt x="9832" y="2292555"/>
                    <a:pt x="757084" y="2397433"/>
                    <a:pt x="757084" y="2517059"/>
                  </a:cubicBezTo>
                  <a:cubicBezTo>
                    <a:pt x="757084" y="2636685"/>
                    <a:pt x="383458" y="2763684"/>
                    <a:pt x="9832" y="2890684"/>
                  </a:cubicBezTo>
                </a:path>
              </a:pathLst>
            </a:custGeom>
            <a:noFill/>
            <a:ln w="508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>
              <a:reflection endPos="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57150" h="50800"/>
              <a:bevelB w="0"/>
              <a:extrusionClr>
                <a:srgbClr val="5B9BD5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1925488" y="2820057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k</a:t>
              </a:r>
              <a:r>
                <a:rPr kumimoji="0" lang="de-DE" sz="20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a</a:t>
              </a:r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3859617" y="2876477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k</a:t>
              </a:r>
              <a:r>
                <a:rPr kumimoji="0" lang="de-DE" sz="20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d</a:t>
              </a:r>
            </a:p>
          </p:txBody>
        </p:sp>
        <p:sp>
          <p:nvSpPr>
            <p:cNvPr id="352" name="Right Brace 351"/>
            <p:cNvSpPr/>
            <p:nvPr/>
          </p:nvSpPr>
          <p:spPr>
            <a:xfrm>
              <a:off x="4293774" y="3319236"/>
              <a:ext cx="275598" cy="1133867"/>
            </a:xfrm>
            <a:prstGeom prst="rightBrace">
              <a:avLst>
                <a:gd name="adj1" fmla="val 98178"/>
                <a:gd name="adj2" fmla="val 51530"/>
              </a:avLst>
            </a:prstGeom>
            <a:noFill/>
            <a:ln w="50800" cap="sq" cmpd="sng" algn="ctr">
              <a:solidFill>
                <a:sysClr val="window" lastClr="FFFFFF">
                  <a:lumMod val="65000"/>
                </a:sysClr>
              </a:solidFill>
              <a:prstDash val="solid"/>
              <a:bevel/>
              <a:headEnd type="non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353" name="Freeform 352"/>
            <p:cNvSpPr/>
            <p:nvPr/>
          </p:nvSpPr>
          <p:spPr>
            <a:xfrm rot="2700000" flipH="1">
              <a:off x="3545021" y="2486119"/>
              <a:ext cx="194356" cy="821931"/>
            </a:xfrm>
            <a:custGeom>
              <a:avLst/>
              <a:gdLst>
                <a:gd name="connsiteX0" fmla="*/ 0 w 757094"/>
                <a:gd name="connsiteY0" fmla="*/ 0 h 2890684"/>
                <a:gd name="connsiteX1" fmla="*/ 727587 w 757094"/>
                <a:gd name="connsiteY1" fmla="*/ 363794 h 2890684"/>
                <a:gd name="connsiteX2" fmla="*/ 19665 w 757094"/>
                <a:gd name="connsiteY2" fmla="*/ 717755 h 2890684"/>
                <a:gd name="connsiteX3" fmla="*/ 757084 w 757094"/>
                <a:gd name="connsiteY3" fmla="*/ 1081549 h 2890684"/>
                <a:gd name="connsiteX4" fmla="*/ 29497 w 757094"/>
                <a:gd name="connsiteY4" fmla="*/ 1435510 h 2890684"/>
                <a:gd name="connsiteX5" fmla="*/ 757084 w 757094"/>
                <a:gd name="connsiteY5" fmla="*/ 1799304 h 2890684"/>
                <a:gd name="connsiteX6" fmla="*/ 9832 w 757094"/>
                <a:gd name="connsiteY6" fmla="*/ 2172929 h 2890684"/>
                <a:gd name="connsiteX7" fmla="*/ 757084 w 757094"/>
                <a:gd name="connsiteY7" fmla="*/ 2517059 h 2890684"/>
                <a:gd name="connsiteX8" fmla="*/ 9832 w 757094"/>
                <a:gd name="connsiteY8" fmla="*/ 2890684 h 2890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7094" h="2890684">
                  <a:moveTo>
                    <a:pt x="0" y="0"/>
                  </a:moveTo>
                  <a:cubicBezTo>
                    <a:pt x="362155" y="122084"/>
                    <a:pt x="724310" y="244168"/>
                    <a:pt x="727587" y="363794"/>
                  </a:cubicBezTo>
                  <a:cubicBezTo>
                    <a:pt x="730864" y="483420"/>
                    <a:pt x="14749" y="598129"/>
                    <a:pt x="19665" y="717755"/>
                  </a:cubicBezTo>
                  <a:cubicBezTo>
                    <a:pt x="24581" y="837381"/>
                    <a:pt x="755445" y="961923"/>
                    <a:pt x="757084" y="1081549"/>
                  </a:cubicBezTo>
                  <a:cubicBezTo>
                    <a:pt x="758723" y="1201175"/>
                    <a:pt x="29497" y="1315884"/>
                    <a:pt x="29497" y="1435510"/>
                  </a:cubicBezTo>
                  <a:cubicBezTo>
                    <a:pt x="29497" y="1555136"/>
                    <a:pt x="760361" y="1676401"/>
                    <a:pt x="757084" y="1799304"/>
                  </a:cubicBezTo>
                  <a:cubicBezTo>
                    <a:pt x="753807" y="1922207"/>
                    <a:pt x="9832" y="2053303"/>
                    <a:pt x="9832" y="2172929"/>
                  </a:cubicBezTo>
                  <a:cubicBezTo>
                    <a:pt x="9832" y="2292555"/>
                    <a:pt x="757084" y="2397433"/>
                    <a:pt x="757084" y="2517059"/>
                  </a:cubicBezTo>
                  <a:cubicBezTo>
                    <a:pt x="757084" y="2636685"/>
                    <a:pt x="383458" y="2763684"/>
                    <a:pt x="9832" y="2890684"/>
                  </a:cubicBezTo>
                </a:path>
              </a:pathLst>
            </a:custGeom>
            <a:noFill/>
            <a:ln w="508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>
              <a:reflection endPos="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57150" h="50800"/>
              <a:bevelB w="0"/>
              <a:extrusionClr>
                <a:srgbClr val="5B9BD5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-132692" y="-2285497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</a:p>
        </p:txBody>
      </p:sp>
      <p:grpSp>
        <p:nvGrpSpPr>
          <p:cNvPr id="492" name="Group 491"/>
          <p:cNvGrpSpPr/>
          <p:nvPr/>
        </p:nvGrpSpPr>
        <p:grpSpPr>
          <a:xfrm>
            <a:off x="5174049" y="3175116"/>
            <a:ext cx="6841033" cy="2940443"/>
            <a:chOff x="5676632" y="3195831"/>
            <a:chExt cx="6841033" cy="2940443"/>
          </a:xfrm>
        </p:grpSpPr>
        <p:sp>
          <p:nvSpPr>
            <p:cNvPr id="428" name="Oval 427"/>
            <p:cNvSpPr>
              <a:spLocks noChangeAspect="1"/>
            </p:cNvSpPr>
            <p:nvPr/>
          </p:nvSpPr>
          <p:spPr>
            <a:xfrm rot="19040384">
              <a:off x="8557674" y="3593708"/>
              <a:ext cx="1775344" cy="1666421"/>
            </a:xfrm>
            <a:prstGeom prst="ellipse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ysDash"/>
              <a:miter lim="800000"/>
            </a:ln>
            <a:effectLst/>
            <a:scene3d>
              <a:camera prst="orthographicFront"/>
              <a:lightRig rig="threePt" dir="t"/>
            </a:scene3d>
            <a:sp3d prstMaterial="plastic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9" name="Oval 428"/>
            <p:cNvSpPr>
              <a:spLocks noChangeAspect="1"/>
            </p:cNvSpPr>
            <p:nvPr/>
          </p:nvSpPr>
          <p:spPr>
            <a:xfrm rot="19040384">
              <a:off x="6392476" y="3571547"/>
              <a:ext cx="1861321" cy="1701061"/>
            </a:xfrm>
            <a:prstGeom prst="ellipse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ysDash"/>
              <a:miter lim="800000"/>
            </a:ln>
            <a:effectLst/>
            <a:scene3d>
              <a:camera prst="orthographicFront"/>
              <a:lightRig rig="threePt" dir="t"/>
            </a:scene3d>
            <a:sp3d prstMaterial="plastic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0" name="Can 429"/>
            <p:cNvSpPr>
              <a:spLocks/>
            </p:cNvSpPr>
            <p:nvPr/>
          </p:nvSpPr>
          <p:spPr>
            <a:xfrm>
              <a:off x="7099660" y="4274352"/>
              <a:ext cx="555914" cy="1777223"/>
            </a:xfrm>
            <a:prstGeom prst="can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>
              <a:softEdge rad="25400"/>
            </a:effectLst>
            <a:scene3d>
              <a:camera prst="orthographicFront"/>
              <a:lightRig rig="threePt" dir="t"/>
            </a:scene3d>
            <a:sp3d prstMaterial="plastic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1" name="Can 430"/>
            <p:cNvSpPr>
              <a:spLocks/>
            </p:cNvSpPr>
            <p:nvPr/>
          </p:nvSpPr>
          <p:spPr>
            <a:xfrm>
              <a:off x="9139833" y="4275367"/>
              <a:ext cx="555914" cy="1777223"/>
            </a:xfrm>
            <a:prstGeom prst="can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>
              <a:softEdge rad="25400"/>
            </a:effectLst>
            <a:scene3d>
              <a:camera prst="orthographicFront"/>
              <a:lightRig rig="sunrise" dir="t">
                <a:rot lat="0" lon="0" rev="1800000"/>
              </a:lightRig>
            </a:scene3d>
            <a:sp3d prstMaterial="flat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2" name="Freeform 431"/>
            <p:cNvSpPr/>
            <p:nvPr/>
          </p:nvSpPr>
          <p:spPr>
            <a:xfrm>
              <a:off x="7060375" y="3862174"/>
              <a:ext cx="163504" cy="4434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3" name="Freeform 432"/>
            <p:cNvSpPr/>
            <p:nvPr/>
          </p:nvSpPr>
          <p:spPr>
            <a:xfrm>
              <a:off x="7103625" y="4157701"/>
              <a:ext cx="7409" cy="148779"/>
            </a:xfrm>
            <a:custGeom>
              <a:avLst/>
              <a:gdLst>
                <a:gd name="connsiteX0" fmla="*/ 0 w 49814"/>
                <a:gd name="connsiteY0" fmla="*/ 1799617 h 1799617"/>
                <a:gd name="connsiteX1" fmla="*/ 9727 w 49814"/>
                <a:gd name="connsiteY1" fmla="*/ 710119 h 1799617"/>
                <a:gd name="connsiteX2" fmla="*/ 19455 w 49814"/>
                <a:gd name="connsiteY2" fmla="*/ 671209 h 1799617"/>
                <a:gd name="connsiteX3" fmla="*/ 29183 w 49814"/>
                <a:gd name="connsiteY3" fmla="*/ 642026 h 1799617"/>
                <a:gd name="connsiteX4" fmla="*/ 38910 w 49814"/>
                <a:gd name="connsiteY4" fmla="*/ 476655 h 1799617"/>
                <a:gd name="connsiteX5" fmla="*/ 48638 w 49814"/>
                <a:gd name="connsiteY5" fmla="*/ 389107 h 1799617"/>
                <a:gd name="connsiteX6" fmla="*/ 48638 w 49814"/>
                <a:gd name="connsiteY6" fmla="*/ 0 h 17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14" h="1799617">
                  <a:moveTo>
                    <a:pt x="0" y="1799617"/>
                  </a:moveTo>
                  <a:cubicBezTo>
                    <a:pt x="3242" y="1436451"/>
                    <a:pt x="3466" y="1073246"/>
                    <a:pt x="9727" y="710119"/>
                  </a:cubicBezTo>
                  <a:cubicBezTo>
                    <a:pt x="9957" y="696752"/>
                    <a:pt x="15782" y="684064"/>
                    <a:pt x="19455" y="671209"/>
                  </a:cubicBezTo>
                  <a:cubicBezTo>
                    <a:pt x="22272" y="661350"/>
                    <a:pt x="25940" y="651754"/>
                    <a:pt x="29183" y="642026"/>
                  </a:cubicBezTo>
                  <a:cubicBezTo>
                    <a:pt x="32425" y="586902"/>
                    <a:pt x="34675" y="531711"/>
                    <a:pt x="38910" y="476655"/>
                  </a:cubicBezTo>
                  <a:cubicBezTo>
                    <a:pt x="41162" y="447379"/>
                    <a:pt x="48039" y="418463"/>
                    <a:pt x="48638" y="389107"/>
                  </a:cubicBezTo>
                  <a:cubicBezTo>
                    <a:pt x="51285" y="259432"/>
                    <a:pt x="48638" y="129702"/>
                    <a:pt x="48638" y="0"/>
                  </a:cubicBezTo>
                </a:path>
              </a:pathLst>
            </a:custGeom>
            <a:gradFill flip="none" rotWithShape="1">
              <a:gsLst>
                <a:gs pos="0">
                  <a:srgbClr val="5B9BD5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5B9BD5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5B9BD5">
                    <a:lumMod val="60000"/>
                    <a:lumOff val="40000"/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2225" cap="rnd" cmpd="sng" algn="ctr">
              <a:gradFill flip="none" rotWithShape="1">
                <a:gsLst>
                  <a:gs pos="63000">
                    <a:srgbClr val="5B9BD5">
                      <a:lumMod val="60000"/>
                      <a:lumOff val="40000"/>
                    </a:srgbClr>
                  </a:gs>
                  <a:gs pos="33000">
                    <a:srgbClr val="5B9BD5">
                      <a:lumMod val="95000"/>
                      <a:lumOff val="5000"/>
                    </a:srgbClr>
                  </a:gs>
                  <a:gs pos="1000">
                    <a:srgbClr val="5B9BD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4" name="Freeform 433"/>
            <p:cNvSpPr/>
            <p:nvPr/>
          </p:nvSpPr>
          <p:spPr>
            <a:xfrm>
              <a:off x="7311442" y="3935548"/>
              <a:ext cx="163504" cy="4434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5" name="Freeform 434"/>
            <p:cNvSpPr/>
            <p:nvPr/>
          </p:nvSpPr>
          <p:spPr>
            <a:xfrm>
              <a:off x="7354692" y="4231075"/>
              <a:ext cx="7409" cy="148779"/>
            </a:xfrm>
            <a:custGeom>
              <a:avLst/>
              <a:gdLst>
                <a:gd name="connsiteX0" fmla="*/ 0 w 49814"/>
                <a:gd name="connsiteY0" fmla="*/ 1799617 h 1799617"/>
                <a:gd name="connsiteX1" fmla="*/ 9727 w 49814"/>
                <a:gd name="connsiteY1" fmla="*/ 710119 h 1799617"/>
                <a:gd name="connsiteX2" fmla="*/ 19455 w 49814"/>
                <a:gd name="connsiteY2" fmla="*/ 671209 h 1799617"/>
                <a:gd name="connsiteX3" fmla="*/ 29183 w 49814"/>
                <a:gd name="connsiteY3" fmla="*/ 642026 h 1799617"/>
                <a:gd name="connsiteX4" fmla="*/ 38910 w 49814"/>
                <a:gd name="connsiteY4" fmla="*/ 476655 h 1799617"/>
                <a:gd name="connsiteX5" fmla="*/ 48638 w 49814"/>
                <a:gd name="connsiteY5" fmla="*/ 389107 h 1799617"/>
                <a:gd name="connsiteX6" fmla="*/ 48638 w 49814"/>
                <a:gd name="connsiteY6" fmla="*/ 0 h 17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14" h="1799617">
                  <a:moveTo>
                    <a:pt x="0" y="1799617"/>
                  </a:moveTo>
                  <a:cubicBezTo>
                    <a:pt x="3242" y="1436451"/>
                    <a:pt x="3466" y="1073246"/>
                    <a:pt x="9727" y="710119"/>
                  </a:cubicBezTo>
                  <a:cubicBezTo>
                    <a:pt x="9957" y="696752"/>
                    <a:pt x="15782" y="684064"/>
                    <a:pt x="19455" y="671209"/>
                  </a:cubicBezTo>
                  <a:cubicBezTo>
                    <a:pt x="22272" y="661350"/>
                    <a:pt x="25940" y="651754"/>
                    <a:pt x="29183" y="642026"/>
                  </a:cubicBezTo>
                  <a:cubicBezTo>
                    <a:pt x="32425" y="586902"/>
                    <a:pt x="34675" y="531711"/>
                    <a:pt x="38910" y="476655"/>
                  </a:cubicBezTo>
                  <a:cubicBezTo>
                    <a:pt x="41162" y="447379"/>
                    <a:pt x="48039" y="418463"/>
                    <a:pt x="48638" y="389107"/>
                  </a:cubicBezTo>
                  <a:cubicBezTo>
                    <a:pt x="51285" y="259432"/>
                    <a:pt x="48638" y="129702"/>
                    <a:pt x="48638" y="0"/>
                  </a:cubicBezTo>
                </a:path>
              </a:pathLst>
            </a:custGeom>
            <a:gradFill flip="none" rotWithShape="1">
              <a:gsLst>
                <a:gs pos="0">
                  <a:srgbClr val="5B9BD5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5B9BD5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5B9BD5">
                    <a:lumMod val="60000"/>
                    <a:lumOff val="40000"/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2225" cap="rnd" cmpd="sng" algn="ctr">
              <a:gradFill flip="none" rotWithShape="1">
                <a:gsLst>
                  <a:gs pos="63000">
                    <a:srgbClr val="5B9BD5">
                      <a:lumMod val="60000"/>
                      <a:lumOff val="40000"/>
                    </a:srgbClr>
                  </a:gs>
                  <a:gs pos="33000">
                    <a:srgbClr val="5B9BD5">
                      <a:lumMod val="95000"/>
                      <a:lumOff val="5000"/>
                    </a:srgbClr>
                  </a:gs>
                  <a:gs pos="1000">
                    <a:srgbClr val="5B9BD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6" name="Freeform 435"/>
            <p:cNvSpPr/>
            <p:nvPr/>
          </p:nvSpPr>
          <p:spPr>
            <a:xfrm>
              <a:off x="7435479" y="3862354"/>
              <a:ext cx="300612" cy="4434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7" name="Freeform 436"/>
            <p:cNvSpPr/>
            <p:nvPr/>
          </p:nvSpPr>
          <p:spPr>
            <a:xfrm>
              <a:off x="7514996" y="4157881"/>
              <a:ext cx="13623" cy="148779"/>
            </a:xfrm>
            <a:custGeom>
              <a:avLst/>
              <a:gdLst>
                <a:gd name="connsiteX0" fmla="*/ 0 w 49814"/>
                <a:gd name="connsiteY0" fmla="*/ 1799617 h 1799617"/>
                <a:gd name="connsiteX1" fmla="*/ 9727 w 49814"/>
                <a:gd name="connsiteY1" fmla="*/ 710119 h 1799617"/>
                <a:gd name="connsiteX2" fmla="*/ 19455 w 49814"/>
                <a:gd name="connsiteY2" fmla="*/ 671209 h 1799617"/>
                <a:gd name="connsiteX3" fmla="*/ 29183 w 49814"/>
                <a:gd name="connsiteY3" fmla="*/ 642026 h 1799617"/>
                <a:gd name="connsiteX4" fmla="*/ 38910 w 49814"/>
                <a:gd name="connsiteY4" fmla="*/ 476655 h 1799617"/>
                <a:gd name="connsiteX5" fmla="*/ 48638 w 49814"/>
                <a:gd name="connsiteY5" fmla="*/ 389107 h 1799617"/>
                <a:gd name="connsiteX6" fmla="*/ 48638 w 49814"/>
                <a:gd name="connsiteY6" fmla="*/ 0 h 17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14" h="1799617">
                  <a:moveTo>
                    <a:pt x="0" y="1799617"/>
                  </a:moveTo>
                  <a:cubicBezTo>
                    <a:pt x="3242" y="1436451"/>
                    <a:pt x="3466" y="1073246"/>
                    <a:pt x="9727" y="710119"/>
                  </a:cubicBezTo>
                  <a:cubicBezTo>
                    <a:pt x="9957" y="696752"/>
                    <a:pt x="15782" y="684064"/>
                    <a:pt x="19455" y="671209"/>
                  </a:cubicBezTo>
                  <a:cubicBezTo>
                    <a:pt x="22272" y="661350"/>
                    <a:pt x="25940" y="651754"/>
                    <a:pt x="29183" y="642026"/>
                  </a:cubicBezTo>
                  <a:cubicBezTo>
                    <a:pt x="32425" y="586902"/>
                    <a:pt x="34675" y="531711"/>
                    <a:pt x="38910" y="476655"/>
                  </a:cubicBezTo>
                  <a:cubicBezTo>
                    <a:pt x="41162" y="447379"/>
                    <a:pt x="48039" y="418463"/>
                    <a:pt x="48638" y="389107"/>
                  </a:cubicBezTo>
                  <a:cubicBezTo>
                    <a:pt x="51285" y="259432"/>
                    <a:pt x="48638" y="129702"/>
                    <a:pt x="48638" y="0"/>
                  </a:cubicBezTo>
                </a:path>
              </a:pathLst>
            </a:custGeom>
            <a:gradFill flip="none" rotWithShape="1">
              <a:gsLst>
                <a:gs pos="0">
                  <a:srgbClr val="5B9BD5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5B9BD5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5B9BD5">
                    <a:lumMod val="60000"/>
                    <a:lumOff val="40000"/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2225" cap="rnd" cmpd="sng" algn="ctr">
              <a:gradFill flip="none" rotWithShape="1">
                <a:gsLst>
                  <a:gs pos="63000">
                    <a:srgbClr val="5B9BD5">
                      <a:lumMod val="60000"/>
                      <a:lumOff val="40000"/>
                    </a:srgbClr>
                  </a:gs>
                  <a:gs pos="33000">
                    <a:srgbClr val="5B9BD5">
                      <a:lumMod val="95000"/>
                      <a:lumOff val="5000"/>
                    </a:srgbClr>
                  </a:gs>
                  <a:gs pos="1000">
                    <a:srgbClr val="5B9BD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8" name="Freeform 437"/>
            <p:cNvSpPr/>
            <p:nvPr/>
          </p:nvSpPr>
          <p:spPr>
            <a:xfrm>
              <a:off x="9336038" y="3872422"/>
              <a:ext cx="163504" cy="4434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9" name="Freeform 438"/>
            <p:cNvSpPr/>
            <p:nvPr/>
          </p:nvSpPr>
          <p:spPr>
            <a:xfrm>
              <a:off x="9379288" y="4167949"/>
              <a:ext cx="7409" cy="148779"/>
            </a:xfrm>
            <a:custGeom>
              <a:avLst/>
              <a:gdLst>
                <a:gd name="connsiteX0" fmla="*/ 0 w 49814"/>
                <a:gd name="connsiteY0" fmla="*/ 1799617 h 1799617"/>
                <a:gd name="connsiteX1" fmla="*/ 9727 w 49814"/>
                <a:gd name="connsiteY1" fmla="*/ 710119 h 1799617"/>
                <a:gd name="connsiteX2" fmla="*/ 19455 w 49814"/>
                <a:gd name="connsiteY2" fmla="*/ 671209 h 1799617"/>
                <a:gd name="connsiteX3" fmla="*/ 29183 w 49814"/>
                <a:gd name="connsiteY3" fmla="*/ 642026 h 1799617"/>
                <a:gd name="connsiteX4" fmla="*/ 38910 w 49814"/>
                <a:gd name="connsiteY4" fmla="*/ 476655 h 1799617"/>
                <a:gd name="connsiteX5" fmla="*/ 48638 w 49814"/>
                <a:gd name="connsiteY5" fmla="*/ 389107 h 1799617"/>
                <a:gd name="connsiteX6" fmla="*/ 48638 w 49814"/>
                <a:gd name="connsiteY6" fmla="*/ 0 h 17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14" h="1799617">
                  <a:moveTo>
                    <a:pt x="0" y="1799617"/>
                  </a:moveTo>
                  <a:cubicBezTo>
                    <a:pt x="3242" y="1436451"/>
                    <a:pt x="3466" y="1073246"/>
                    <a:pt x="9727" y="710119"/>
                  </a:cubicBezTo>
                  <a:cubicBezTo>
                    <a:pt x="9957" y="696752"/>
                    <a:pt x="15782" y="684064"/>
                    <a:pt x="19455" y="671209"/>
                  </a:cubicBezTo>
                  <a:cubicBezTo>
                    <a:pt x="22272" y="661350"/>
                    <a:pt x="25940" y="651754"/>
                    <a:pt x="29183" y="642026"/>
                  </a:cubicBezTo>
                  <a:cubicBezTo>
                    <a:pt x="32425" y="586902"/>
                    <a:pt x="34675" y="531711"/>
                    <a:pt x="38910" y="476655"/>
                  </a:cubicBezTo>
                  <a:cubicBezTo>
                    <a:pt x="41162" y="447379"/>
                    <a:pt x="48039" y="418463"/>
                    <a:pt x="48638" y="389107"/>
                  </a:cubicBezTo>
                  <a:cubicBezTo>
                    <a:pt x="51285" y="259432"/>
                    <a:pt x="48638" y="129702"/>
                    <a:pt x="48638" y="0"/>
                  </a:cubicBezTo>
                </a:path>
              </a:pathLst>
            </a:custGeom>
            <a:gradFill flip="none" rotWithShape="1">
              <a:gsLst>
                <a:gs pos="0">
                  <a:srgbClr val="5B9BD5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5B9BD5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5B9BD5">
                    <a:lumMod val="60000"/>
                    <a:lumOff val="40000"/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2225" cap="rnd" cmpd="sng" algn="ctr">
              <a:gradFill flip="none" rotWithShape="1">
                <a:gsLst>
                  <a:gs pos="63000">
                    <a:srgbClr val="5B9BD5">
                      <a:lumMod val="60000"/>
                      <a:lumOff val="40000"/>
                    </a:srgbClr>
                  </a:gs>
                  <a:gs pos="33000">
                    <a:srgbClr val="5B9BD5">
                      <a:lumMod val="95000"/>
                      <a:lumOff val="5000"/>
                    </a:srgbClr>
                  </a:gs>
                  <a:gs pos="1000">
                    <a:srgbClr val="5B9BD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" name="Freeform 439"/>
            <p:cNvSpPr/>
            <p:nvPr/>
          </p:nvSpPr>
          <p:spPr>
            <a:xfrm>
              <a:off x="9556224" y="3904435"/>
              <a:ext cx="163504" cy="4434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1" name="Freeform 440"/>
            <p:cNvSpPr/>
            <p:nvPr/>
          </p:nvSpPr>
          <p:spPr>
            <a:xfrm>
              <a:off x="9599473" y="4199962"/>
              <a:ext cx="7409" cy="148779"/>
            </a:xfrm>
            <a:custGeom>
              <a:avLst/>
              <a:gdLst>
                <a:gd name="connsiteX0" fmla="*/ 0 w 49814"/>
                <a:gd name="connsiteY0" fmla="*/ 1799617 h 1799617"/>
                <a:gd name="connsiteX1" fmla="*/ 9727 w 49814"/>
                <a:gd name="connsiteY1" fmla="*/ 710119 h 1799617"/>
                <a:gd name="connsiteX2" fmla="*/ 19455 w 49814"/>
                <a:gd name="connsiteY2" fmla="*/ 671209 h 1799617"/>
                <a:gd name="connsiteX3" fmla="*/ 29183 w 49814"/>
                <a:gd name="connsiteY3" fmla="*/ 642026 h 1799617"/>
                <a:gd name="connsiteX4" fmla="*/ 38910 w 49814"/>
                <a:gd name="connsiteY4" fmla="*/ 476655 h 1799617"/>
                <a:gd name="connsiteX5" fmla="*/ 48638 w 49814"/>
                <a:gd name="connsiteY5" fmla="*/ 389107 h 1799617"/>
                <a:gd name="connsiteX6" fmla="*/ 48638 w 49814"/>
                <a:gd name="connsiteY6" fmla="*/ 0 h 17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14" h="1799617">
                  <a:moveTo>
                    <a:pt x="0" y="1799617"/>
                  </a:moveTo>
                  <a:cubicBezTo>
                    <a:pt x="3242" y="1436451"/>
                    <a:pt x="3466" y="1073246"/>
                    <a:pt x="9727" y="710119"/>
                  </a:cubicBezTo>
                  <a:cubicBezTo>
                    <a:pt x="9957" y="696752"/>
                    <a:pt x="15782" y="684064"/>
                    <a:pt x="19455" y="671209"/>
                  </a:cubicBezTo>
                  <a:cubicBezTo>
                    <a:pt x="22272" y="661350"/>
                    <a:pt x="25940" y="651754"/>
                    <a:pt x="29183" y="642026"/>
                  </a:cubicBezTo>
                  <a:cubicBezTo>
                    <a:pt x="32425" y="586902"/>
                    <a:pt x="34675" y="531711"/>
                    <a:pt x="38910" y="476655"/>
                  </a:cubicBezTo>
                  <a:cubicBezTo>
                    <a:pt x="41162" y="447379"/>
                    <a:pt x="48039" y="418463"/>
                    <a:pt x="48638" y="389107"/>
                  </a:cubicBezTo>
                  <a:cubicBezTo>
                    <a:pt x="51285" y="259432"/>
                    <a:pt x="48638" y="129702"/>
                    <a:pt x="48638" y="0"/>
                  </a:cubicBezTo>
                </a:path>
              </a:pathLst>
            </a:custGeom>
            <a:gradFill flip="none" rotWithShape="1">
              <a:gsLst>
                <a:gs pos="0">
                  <a:srgbClr val="5B9BD5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5B9BD5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5B9BD5">
                    <a:lumMod val="60000"/>
                    <a:lumOff val="40000"/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2225" cap="rnd" cmpd="sng" algn="ctr">
              <a:gradFill flip="none" rotWithShape="1">
                <a:gsLst>
                  <a:gs pos="63000">
                    <a:srgbClr val="5B9BD5">
                      <a:lumMod val="60000"/>
                      <a:lumOff val="40000"/>
                    </a:srgbClr>
                  </a:gs>
                  <a:gs pos="33000">
                    <a:srgbClr val="5B9BD5">
                      <a:lumMod val="95000"/>
                      <a:lumOff val="5000"/>
                    </a:srgbClr>
                  </a:gs>
                  <a:gs pos="1000">
                    <a:srgbClr val="5B9BD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2" name="Freeform 441"/>
            <p:cNvSpPr/>
            <p:nvPr/>
          </p:nvSpPr>
          <p:spPr>
            <a:xfrm rot="2700000">
              <a:off x="7787846" y="3899537"/>
              <a:ext cx="130678" cy="5548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" name="Freeform 442"/>
            <p:cNvSpPr/>
            <p:nvPr/>
          </p:nvSpPr>
          <p:spPr>
            <a:xfrm rot="2700000">
              <a:off x="7694523" y="4169012"/>
              <a:ext cx="5922" cy="186151"/>
            </a:xfrm>
            <a:custGeom>
              <a:avLst/>
              <a:gdLst>
                <a:gd name="connsiteX0" fmla="*/ 0 w 49814"/>
                <a:gd name="connsiteY0" fmla="*/ 1799617 h 1799617"/>
                <a:gd name="connsiteX1" fmla="*/ 9727 w 49814"/>
                <a:gd name="connsiteY1" fmla="*/ 710119 h 1799617"/>
                <a:gd name="connsiteX2" fmla="*/ 19455 w 49814"/>
                <a:gd name="connsiteY2" fmla="*/ 671209 h 1799617"/>
                <a:gd name="connsiteX3" fmla="*/ 29183 w 49814"/>
                <a:gd name="connsiteY3" fmla="*/ 642026 h 1799617"/>
                <a:gd name="connsiteX4" fmla="*/ 38910 w 49814"/>
                <a:gd name="connsiteY4" fmla="*/ 476655 h 1799617"/>
                <a:gd name="connsiteX5" fmla="*/ 48638 w 49814"/>
                <a:gd name="connsiteY5" fmla="*/ 389107 h 1799617"/>
                <a:gd name="connsiteX6" fmla="*/ 48638 w 49814"/>
                <a:gd name="connsiteY6" fmla="*/ 0 h 17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14" h="1799617">
                  <a:moveTo>
                    <a:pt x="0" y="1799617"/>
                  </a:moveTo>
                  <a:cubicBezTo>
                    <a:pt x="3242" y="1436451"/>
                    <a:pt x="3466" y="1073246"/>
                    <a:pt x="9727" y="710119"/>
                  </a:cubicBezTo>
                  <a:cubicBezTo>
                    <a:pt x="9957" y="696752"/>
                    <a:pt x="15782" y="684064"/>
                    <a:pt x="19455" y="671209"/>
                  </a:cubicBezTo>
                  <a:cubicBezTo>
                    <a:pt x="22272" y="661350"/>
                    <a:pt x="25940" y="651754"/>
                    <a:pt x="29183" y="642026"/>
                  </a:cubicBezTo>
                  <a:cubicBezTo>
                    <a:pt x="32425" y="586902"/>
                    <a:pt x="34675" y="531711"/>
                    <a:pt x="38910" y="476655"/>
                  </a:cubicBezTo>
                  <a:cubicBezTo>
                    <a:pt x="41162" y="447379"/>
                    <a:pt x="48039" y="418463"/>
                    <a:pt x="48638" y="389107"/>
                  </a:cubicBezTo>
                  <a:cubicBezTo>
                    <a:pt x="51285" y="259432"/>
                    <a:pt x="48638" y="129702"/>
                    <a:pt x="48638" y="0"/>
                  </a:cubicBezTo>
                </a:path>
              </a:pathLst>
            </a:custGeom>
            <a:gradFill flip="none" rotWithShape="1">
              <a:gsLst>
                <a:gs pos="0">
                  <a:srgbClr val="5B9BD5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5B9BD5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5B9BD5">
                    <a:lumMod val="60000"/>
                    <a:lumOff val="40000"/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2225" cap="rnd" cmpd="sng" algn="ctr">
              <a:gradFill flip="none" rotWithShape="1">
                <a:gsLst>
                  <a:gs pos="63000">
                    <a:srgbClr val="5B9BD5">
                      <a:lumMod val="60000"/>
                      <a:lumOff val="40000"/>
                    </a:srgbClr>
                  </a:gs>
                  <a:gs pos="33000">
                    <a:srgbClr val="5B9BD5">
                      <a:lumMod val="95000"/>
                      <a:lumOff val="5000"/>
                    </a:srgbClr>
                  </a:gs>
                  <a:gs pos="1000">
                    <a:srgbClr val="5B9BD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" name="Freeform 443"/>
            <p:cNvSpPr/>
            <p:nvPr/>
          </p:nvSpPr>
          <p:spPr>
            <a:xfrm>
              <a:off x="9130000" y="3921208"/>
              <a:ext cx="163504" cy="4434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" name="Freeform 444"/>
            <p:cNvSpPr/>
            <p:nvPr/>
          </p:nvSpPr>
          <p:spPr>
            <a:xfrm>
              <a:off x="9173249" y="4216735"/>
              <a:ext cx="7409" cy="148779"/>
            </a:xfrm>
            <a:custGeom>
              <a:avLst/>
              <a:gdLst>
                <a:gd name="connsiteX0" fmla="*/ 0 w 49814"/>
                <a:gd name="connsiteY0" fmla="*/ 1799617 h 1799617"/>
                <a:gd name="connsiteX1" fmla="*/ 9727 w 49814"/>
                <a:gd name="connsiteY1" fmla="*/ 710119 h 1799617"/>
                <a:gd name="connsiteX2" fmla="*/ 19455 w 49814"/>
                <a:gd name="connsiteY2" fmla="*/ 671209 h 1799617"/>
                <a:gd name="connsiteX3" fmla="*/ 29183 w 49814"/>
                <a:gd name="connsiteY3" fmla="*/ 642026 h 1799617"/>
                <a:gd name="connsiteX4" fmla="*/ 38910 w 49814"/>
                <a:gd name="connsiteY4" fmla="*/ 476655 h 1799617"/>
                <a:gd name="connsiteX5" fmla="*/ 48638 w 49814"/>
                <a:gd name="connsiteY5" fmla="*/ 389107 h 1799617"/>
                <a:gd name="connsiteX6" fmla="*/ 48638 w 49814"/>
                <a:gd name="connsiteY6" fmla="*/ 0 h 17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14" h="1799617">
                  <a:moveTo>
                    <a:pt x="0" y="1799617"/>
                  </a:moveTo>
                  <a:cubicBezTo>
                    <a:pt x="3242" y="1436451"/>
                    <a:pt x="3466" y="1073246"/>
                    <a:pt x="9727" y="710119"/>
                  </a:cubicBezTo>
                  <a:cubicBezTo>
                    <a:pt x="9957" y="696752"/>
                    <a:pt x="15782" y="684064"/>
                    <a:pt x="19455" y="671209"/>
                  </a:cubicBezTo>
                  <a:cubicBezTo>
                    <a:pt x="22272" y="661350"/>
                    <a:pt x="25940" y="651754"/>
                    <a:pt x="29183" y="642026"/>
                  </a:cubicBezTo>
                  <a:cubicBezTo>
                    <a:pt x="32425" y="586902"/>
                    <a:pt x="34675" y="531711"/>
                    <a:pt x="38910" y="476655"/>
                  </a:cubicBezTo>
                  <a:cubicBezTo>
                    <a:pt x="41162" y="447379"/>
                    <a:pt x="48039" y="418463"/>
                    <a:pt x="48638" y="389107"/>
                  </a:cubicBezTo>
                  <a:cubicBezTo>
                    <a:pt x="51285" y="259432"/>
                    <a:pt x="48638" y="129702"/>
                    <a:pt x="48638" y="0"/>
                  </a:cubicBezTo>
                </a:path>
              </a:pathLst>
            </a:custGeom>
            <a:gradFill flip="none" rotWithShape="1">
              <a:gsLst>
                <a:gs pos="0">
                  <a:srgbClr val="5B9BD5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5B9BD5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5B9BD5">
                    <a:lumMod val="60000"/>
                    <a:lumOff val="40000"/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2225" cap="rnd" cmpd="sng" algn="ctr">
              <a:gradFill flip="none" rotWithShape="1">
                <a:gsLst>
                  <a:gs pos="63000">
                    <a:srgbClr val="5B9BD5">
                      <a:lumMod val="60000"/>
                      <a:lumOff val="40000"/>
                    </a:srgbClr>
                  </a:gs>
                  <a:gs pos="33000">
                    <a:srgbClr val="5B9BD5">
                      <a:lumMod val="95000"/>
                      <a:lumOff val="5000"/>
                    </a:srgbClr>
                  </a:gs>
                  <a:gs pos="1000">
                    <a:srgbClr val="5B9BD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" name="Freeform 445"/>
            <p:cNvSpPr/>
            <p:nvPr/>
          </p:nvSpPr>
          <p:spPr>
            <a:xfrm rot="16200000">
              <a:off x="6748684" y="4134241"/>
              <a:ext cx="130678" cy="5548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7" name="Freeform 446"/>
            <p:cNvSpPr/>
            <p:nvPr/>
          </p:nvSpPr>
          <p:spPr>
            <a:xfrm rot="16200000">
              <a:off x="6996460" y="4346417"/>
              <a:ext cx="5922" cy="186151"/>
            </a:xfrm>
            <a:custGeom>
              <a:avLst/>
              <a:gdLst>
                <a:gd name="connsiteX0" fmla="*/ 0 w 49814"/>
                <a:gd name="connsiteY0" fmla="*/ 1799617 h 1799617"/>
                <a:gd name="connsiteX1" fmla="*/ 9727 w 49814"/>
                <a:gd name="connsiteY1" fmla="*/ 710119 h 1799617"/>
                <a:gd name="connsiteX2" fmla="*/ 19455 w 49814"/>
                <a:gd name="connsiteY2" fmla="*/ 671209 h 1799617"/>
                <a:gd name="connsiteX3" fmla="*/ 29183 w 49814"/>
                <a:gd name="connsiteY3" fmla="*/ 642026 h 1799617"/>
                <a:gd name="connsiteX4" fmla="*/ 38910 w 49814"/>
                <a:gd name="connsiteY4" fmla="*/ 476655 h 1799617"/>
                <a:gd name="connsiteX5" fmla="*/ 48638 w 49814"/>
                <a:gd name="connsiteY5" fmla="*/ 389107 h 1799617"/>
                <a:gd name="connsiteX6" fmla="*/ 48638 w 49814"/>
                <a:gd name="connsiteY6" fmla="*/ 0 h 17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14" h="1799617">
                  <a:moveTo>
                    <a:pt x="0" y="1799617"/>
                  </a:moveTo>
                  <a:cubicBezTo>
                    <a:pt x="3242" y="1436451"/>
                    <a:pt x="3466" y="1073246"/>
                    <a:pt x="9727" y="710119"/>
                  </a:cubicBezTo>
                  <a:cubicBezTo>
                    <a:pt x="9957" y="696752"/>
                    <a:pt x="15782" y="684064"/>
                    <a:pt x="19455" y="671209"/>
                  </a:cubicBezTo>
                  <a:cubicBezTo>
                    <a:pt x="22272" y="661350"/>
                    <a:pt x="25940" y="651754"/>
                    <a:pt x="29183" y="642026"/>
                  </a:cubicBezTo>
                  <a:cubicBezTo>
                    <a:pt x="32425" y="586902"/>
                    <a:pt x="34675" y="531711"/>
                    <a:pt x="38910" y="476655"/>
                  </a:cubicBezTo>
                  <a:cubicBezTo>
                    <a:pt x="41162" y="447379"/>
                    <a:pt x="48039" y="418463"/>
                    <a:pt x="48638" y="389107"/>
                  </a:cubicBezTo>
                  <a:cubicBezTo>
                    <a:pt x="51285" y="259432"/>
                    <a:pt x="48638" y="129702"/>
                    <a:pt x="48638" y="0"/>
                  </a:cubicBezTo>
                </a:path>
              </a:pathLst>
            </a:custGeom>
            <a:gradFill flip="none" rotWithShape="1">
              <a:gsLst>
                <a:gs pos="0">
                  <a:srgbClr val="5B9BD5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5B9BD5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5B9BD5">
                    <a:lumMod val="60000"/>
                    <a:lumOff val="40000"/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2225" cap="rnd" cmpd="sng" algn="ctr">
              <a:gradFill flip="none" rotWithShape="1">
                <a:gsLst>
                  <a:gs pos="63000">
                    <a:srgbClr val="5B9BD5">
                      <a:lumMod val="60000"/>
                      <a:lumOff val="40000"/>
                    </a:srgbClr>
                  </a:gs>
                  <a:gs pos="33000">
                    <a:srgbClr val="5B9BD5">
                      <a:lumMod val="95000"/>
                      <a:lumOff val="5000"/>
                    </a:srgbClr>
                  </a:gs>
                  <a:gs pos="1000">
                    <a:srgbClr val="5B9BD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8" name="Freeform 447"/>
            <p:cNvSpPr/>
            <p:nvPr/>
          </p:nvSpPr>
          <p:spPr>
            <a:xfrm rot="18900000">
              <a:off x="8889835" y="3995876"/>
              <a:ext cx="163504" cy="4434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9" name="Freeform 448"/>
            <p:cNvSpPr/>
            <p:nvPr/>
          </p:nvSpPr>
          <p:spPr>
            <a:xfrm rot="18900000">
              <a:off x="9074373" y="4267669"/>
              <a:ext cx="7409" cy="148779"/>
            </a:xfrm>
            <a:custGeom>
              <a:avLst/>
              <a:gdLst>
                <a:gd name="connsiteX0" fmla="*/ 0 w 49814"/>
                <a:gd name="connsiteY0" fmla="*/ 1799617 h 1799617"/>
                <a:gd name="connsiteX1" fmla="*/ 9727 w 49814"/>
                <a:gd name="connsiteY1" fmla="*/ 710119 h 1799617"/>
                <a:gd name="connsiteX2" fmla="*/ 19455 w 49814"/>
                <a:gd name="connsiteY2" fmla="*/ 671209 h 1799617"/>
                <a:gd name="connsiteX3" fmla="*/ 29183 w 49814"/>
                <a:gd name="connsiteY3" fmla="*/ 642026 h 1799617"/>
                <a:gd name="connsiteX4" fmla="*/ 38910 w 49814"/>
                <a:gd name="connsiteY4" fmla="*/ 476655 h 1799617"/>
                <a:gd name="connsiteX5" fmla="*/ 48638 w 49814"/>
                <a:gd name="connsiteY5" fmla="*/ 389107 h 1799617"/>
                <a:gd name="connsiteX6" fmla="*/ 48638 w 49814"/>
                <a:gd name="connsiteY6" fmla="*/ 0 h 17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14" h="1799617">
                  <a:moveTo>
                    <a:pt x="0" y="1799617"/>
                  </a:moveTo>
                  <a:cubicBezTo>
                    <a:pt x="3242" y="1436451"/>
                    <a:pt x="3466" y="1073246"/>
                    <a:pt x="9727" y="710119"/>
                  </a:cubicBezTo>
                  <a:cubicBezTo>
                    <a:pt x="9957" y="696752"/>
                    <a:pt x="15782" y="684064"/>
                    <a:pt x="19455" y="671209"/>
                  </a:cubicBezTo>
                  <a:cubicBezTo>
                    <a:pt x="22272" y="661350"/>
                    <a:pt x="25940" y="651754"/>
                    <a:pt x="29183" y="642026"/>
                  </a:cubicBezTo>
                  <a:cubicBezTo>
                    <a:pt x="32425" y="586902"/>
                    <a:pt x="34675" y="531711"/>
                    <a:pt x="38910" y="476655"/>
                  </a:cubicBezTo>
                  <a:cubicBezTo>
                    <a:pt x="41162" y="447379"/>
                    <a:pt x="48039" y="418463"/>
                    <a:pt x="48638" y="389107"/>
                  </a:cubicBezTo>
                  <a:cubicBezTo>
                    <a:pt x="51285" y="259432"/>
                    <a:pt x="48638" y="129702"/>
                    <a:pt x="48638" y="0"/>
                  </a:cubicBezTo>
                </a:path>
              </a:pathLst>
            </a:custGeom>
            <a:gradFill flip="none" rotWithShape="1">
              <a:gsLst>
                <a:gs pos="0">
                  <a:srgbClr val="5B9BD5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5B9BD5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5B9BD5">
                    <a:lumMod val="60000"/>
                    <a:lumOff val="40000"/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2225" cap="rnd" cmpd="sng" algn="ctr">
              <a:gradFill flip="none" rotWithShape="1">
                <a:gsLst>
                  <a:gs pos="63000">
                    <a:srgbClr val="5B9BD5">
                      <a:lumMod val="60000"/>
                      <a:lumOff val="40000"/>
                    </a:srgbClr>
                  </a:gs>
                  <a:gs pos="33000">
                    <a:srgbClr val="5B9BD5">
                      <a:lumMod val="95000"/>
                      <a:lumOff val="5000"/>
                    </a:srgbClr>
                  </a:gs>
                  <a:gs pos="1000">
                    <a:srgbClr val="5B9BD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0" name="Freeform 449"/>
            <p:cNvSpPr/>
            <p:nvPr/>
          </p:nvSpPr>
          <p:spPr>
            <a:xfrm rot="2700000">
              <a:off x="9868218" y="3968319"/>
              <a:ext cx="130678" cy="5548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1" name="Freeform 450"/>
            <p:cNvSpPr/>
            <p:nvPr/>
          </p:nvSpPr>
          <p:spPr>
            <a:xfrm rot="2700000">
              <a:off x="9774894" y="4237794"/>
              <a:ext cx="5922" cy="186151"/>
            </a:xfrm>
            <a:custGeom>
              <a:avLst/>
              <a:gdLst>
                <a:gd name="connsiteX0" fmla="*/ 0 w 49814"/>
                <a:gd name="connsiteY0" fmla="*/ 1799617 h 1799617"/>
                <a:gd name="connsiteX1" fmla="*/ 9727 w 49814"/>
                <a:gd name="connsiteY1" fmla="*/ 710119 h 1799617"/>
                <a:gd name="connsiteX2" fmla="*/ 19455 w 49814"/>
                <a:gd name="connsiteY2" fmla="*/ 671209 h 1799617"/>
                <a:gd name="connsiteX3" fmla="*/ 29183 w 49814"/>
                <a:gd name="connsiteY3" fmla="*/ 642026 h 1799617"/>
                <a:gd name="connsiteX4" fmla="*/ 38910 w 49814"/>
                <a:gd name="connsiteY4" fmla="*/ 476655 h 1799617"/>
                <a:gd name="connsiteX5" fmla="*/ 48638 w 49814"/>
                <a:gd name="connsiteY5" fmla="*/ 389107 h 1799617"/>
                <a:gd name="connsiteX6" fmla="*/ 48638 w 49814"/>
                <a:gd name="connsiteY6" fmla="*/ 0 h 17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14" h="1799617">
                  <a:moveTo>
                    <a:pt x="0" y="1799617"/>
                  </a:moveTo>
                  <a:cubicBezTo>
                    <a:pt x="3242" y="1436451"/>
                    <a:pt x="3466" y="1073246"/>
                    <a:pt x="9727" y="710119"/>
                  </a:cubicBezTo>
                  <a:cubicBezTo>
                    <a:pt x="9957" y="696752"/>
                    <a:pt x="15782" y="684064"/>
                    <a:pt x="19455" y="671209"/>
                  </a:cubicBezTo>
                  <a:cubicBezTo>
                    <a:pt x="22272" y="661350"/>
                    <a:pt x="25940" y="651754"/>
                    <a:pt x="29183" y="642026"/>
                  </a:cubicBezTo>
                  <a:cubicBezTo>
                    <a:pt x="32425" y="586902"/>
                    <a:pt x="34675" y="531711"/>
                    <a:pt x="38910" y="476655"/>
                  </a:cubicBezTo>
                  <a:cubicBezTo>
                    <a:pt x="41162" y="447379"/>
                    <a:pt x="48039" y="418463"/>
                    <a:pt x="48638" y="389107"/>
                  </a:cubicBezTo>
                  <a:cubicBezTo>
                    <a:pt x="51285" y="259432"/>
                    <a:pt x="48638" y="129702"/>
                    <a:pt x="48638" y="0"/>
                  </a:cubicBezTo>
                </a:path>
              </a:pathLst>
            </a:custGeom>
            <a:gradFill flip="none" rotWithShape="1">
              <a:gsLst>
                <a:gs pos="0">
                  <a:srgbClr val="5B9BD5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5B9BD5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5B9BD5">
                    <a:lumMod val="60000"/>
                    <a:lumOff val="40000"/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2225" cap="rnd" cmpd="sng" algn="ctr">
              <a:gradFill flip="none" rotWithShape="1">
                <a:gsLst>
                  <a:gs pos="63000">
                    <a:srgbClr val="5B9BD5">
                      <a:lumMod val="60000"/>
                      <a:lumOff val="40000"/>
                    </a:srgbClr>
                  </a:gs>
                  <a:gs pos="33000">
                    <a:srgbClr val="5B9BD5">
                      <a:lumMod val="95000"/>
                      <a:lumOff val="5000"/>
                    </a:srgbClr>
                  </a:gs>
                  <a:gs pos="1000">
                    <a:srgbClr val="5B9BD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2" name="Freeform 451"/>
            <p:cNvSpPr/>
            <p:nvPr/>
          </p:nvSpPr>
          <p:spPr>
            <a:xfrm rot="5400000">
              <a:off x="9951442" y="4167753"/>
              <a:ext cx="130678" cy="5548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3" name="Freeform 452"/>
            <p:cNvSpPr/>
            <p:nvPr/>
          </p:nvSpPr>
          <p:spPr>
            <a:xfrm rot="5400000">
              <a:off x="9828423" y="4324306"/>
              <a:ext cx="5922" cy="186151"/>
            </a:xfrm>
            <a:custGeom>
              <a:avLst/>
              <a:gdLst>
                <a:gd name="connsiteX0" fmla="*/ 0 w 49814"/>
                <a:gd name="connsiteY0" fmla="*/ 1799617 h 1799617"/>
                <a:gd name="connsiteX1" fmla="*/ 9727 w 49814"/>
                <a:gd name="connsiteY1" fmla="*/ 710119 h 1799617"/>
                <a:gd name="connsiteX2" fmla="*/ 19455 w 49814"/>
                <a:gd name="connsiteY2" fmla="*/ 671209 h 1799617"/>
                <a:gd name="connsiteX3" fmla="*/ 29183 w 49814"/>
                <a:gd name="connsiteY3" fmla="*/ 642026 h 1799617"/>
                <a:gd name="connsiteX4" fmla="*/ 38910 w 49814"/>
                <a:gd name="connsiteY4" fmla="*/ 476655 h 1799617"/>
                <a:gd name="connsiteX5" fmla="*/ 48638 w 49814"/>
                <a:gd name="connsiteY5" fmla="*/ 389107 h 1799617"/>
                <a:gd name="connsiteX6" fmla="*/ 48638 w 49814"/>
                <a:gd name="connsiteY6" fmla="*/ 0 h 17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14" h="1799617">
                  <a:moveTo>
                    <a:pt x="0" y="1799617"/>
                  </a:moveTo>
                  <a:cubicBezTo>
                    <a:pt x="3242" y="1436451"/>
                    <a:pt x="3466" y="1073246"/>
                    <a:pt x="9727" y="710119"/>
                  </a:cubicBezTo>
                  <a:cubicBezTo>
                    <a:pt x="9957" y="696752"/>
                    <a:pt x="15782" y="684064"/>
                    <a:pt x="19455" y="671209"/>
                  </a:cubicBezTo>
                  <a:cubicBezTo>
                    <a:pt x="22272" y="661350"/>
                    <a:pt x="25940" y="651754"/>
                    <a:pt x="29183" y="642026"/>
                  </a:cubicBezTo>
                  <a:cubicBezTo>
                    <a:pt x="32425" y="586902"/>
                    <a:pt x="34675" y="531711"/>
                    <a:pt x="38910" y="476655"/>
                  </a:cubicBezTo>
                  <a:cubicBezTo>
                    <a:pt x="41162" y="447379"/>
                    <a:pt x="48039" y="418463"/>
                    <a:pt x="48638" y="389107"/>
                  </a:cubicBezTo>
                  <a:cubicBezTo>
                    <a:pt x="51285" y="259432"/>
                    <a:pt x="48638" y="129702"/>
                    <a:pt x="48638" y="0"/>
                  </a:cubicBezTo>
                </a:path>
              </a:pathLst>
            </a:custGeom>
            <a:gradFill flip="none" rotWithShape="1">
              <a:gsLst>
                <a:gs pos="0">
                  <a:srgbClr val="5B9BD5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5B9BD5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5B9BD5">
                    <a:lumMod val="60000"/>
                    <a:lumOff val="40000"/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2225" cap="rnd" cmpd="sng" algn="ctr">
              <a:gradFill flip="none" rotWithShape="1">
                <a:gsLst>
                  <a:gs pos="63000">
                    <a:srgbClr val="5B9BD5">
                      <a:lumMod val="60000"/>
                      <a:lumOff val="40000"/>
                    </a:srgbClr>
                  </a:gs>
                  <a:gs pos="33000">
                    <a:srgbClr val="5B9BD5">
                      <a:lumMod val="95000"/>
                      <a:lumOff val="5000"/>
                    </a:srgbClr>
                  </a:gs>
                  <a:gs pos="1000">
                    <a:srgbClr val="5B9BD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4" name="Freeform 453"/>
            <p:cNvSpPr/>
            <p:nvPr/>
          </p:nvSpPr>
          <p:spPr>
            <a:xfrm rot="5400000">
              <a:off x="7832553" y="4202915"/>
              <a:ext cx="130678" cy="5548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5" name="Freeform 454"/>
            <p:cNvSpPr/>
            <p:nvPr/>
          </p:nvSpPr>
          <p:spPr>
            <a:xfrm rot="5400000">
              <a:off x="7709533" y="4359468"/>
              <a:ext cx="5922" cy="186151"/>
            </a:xfrm>
            <a:custGeom>
              <a:avLst/>
              <a:gdLst>
                <a:gd name="connsiteX0" fmla="*/ 0 w 49814"/>
                <a:gd name="connsiteY0" fmla="*/ 1799617 h 1799617"/>
                <a:gd name="connsiteX1" fmla="*/ 9727 w 49814"/>
                <a:gd name="connsiteY1" fmla="*/ 710119 h 1799617"/>
                <a:gd name="connsiteX2" fmla="*/ 19455 w 49814"/>
                <a:gd name="connsiteY2" fmla="*/ 671209 h 1799617"/>
                <a:gd name="connsiteX3" fmla="*/ 29183 w 49814"/>
                <a:gd name="connsiteY3" fmla="*/ 642026 h 1799617"/>
                <a:gd name="connsiteX4" fmla="*/ 38910 w 49814"/>
                <a:gd name="connsiteY4" fmla="*/ 476655 h 1799617"/>
                <a:gd name="connsiteX5" fmla="*/ 48638 w 49814"/>
                <a:gd name="connsiteY5" fmla="*/ 389107 h 1799617"/>
                <a:gd name="connsiteX6" fmla="*/ 48638 w 49814"/>
                <a:gd name="connsiteY6" fmla="*/ 0 h 17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14" h="1799617">
                  <a:moveTo>
                    <a:pt x="0" y="1799617"/>
                  </a:moveTo>
                  <a:cubicBezTo>
                    <a:pt x="3242" y="1436451"/>
                    <a:pt x="3466" y="1073246"/>
                    <a:pt x="9727" y="710119"/>
                  </a:cubicBezTo>
                  <a:cubicBezTo>
                    <a:pt x="9957" y="696752"/>
                    <a:pt x="15782" y="684064"/>
                    <a:pt x="19455" y="671209"/>
                  </a:cubicBezTo>
                  <a:cubicBezTo>
                    <a:pt x="22272" y="661350"/>
                    <a:pt x="25940" y="651754"/>
                    <a:pt x="29183" y="642026"/>
                  </a:cubicBezTo>
                  <a:cubicBezTo>
                    <a:pt x="32425" y="586902"/>
                    <a:pt x="34675" y="531711"/>
                    <a:pt x="38910" y="476655"/>
                  </a:cubicBezTo>
                  <a:cubicBezTo>
                    <a:pt x="41162" y="447379"/>
                    <a:pt x="48039" y="418463"/>
                    <a:pt x="48638" y="389107"/>
                  </a:cubicBezTo>
                  <a:cubicBezTo>
                    <a:pt x="51285" y="259432"/>
                    <a:pt x="48638" y="129702"/>
                    <a:pt x="48638" y="0"/>
                  </a:cubicBezTo>
                </a:path>
              </a:pathLst>
            </a:custGeom>
            <a:gradFill flip="none" rotWithShape="1">
              <a:gsLst>
                <a:gs pos="0">
                  <a:srgbClr val="5B9BD5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5B9BD5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5B9BD5">
                    <a:lumMod val="60000"/>
                    <a:lumOff val="40000"/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2225" cap="rnd" cmpd="sng" algn="ctr">
              <a:gradFill flip="none" rotWithShape="1">
                <a:gsLst>
                  <a:gs pos="63000">
                    <a:srgbClr val="5B9BD5">
                      <a:lumMod val="60000"/>
                      <a:lumOff val="40000"/>
                    </a:srgbClr>
                  </a:gs>
                  <a:gs pos="33000">
                    <a:srgbClr val="5B9BD5">
                      <a:lumMod val="95000"/>
                      <a:lumOff val="5000"/>
                    </a:srgbClr>
                  </a:gs>
                  <a:gs pos="1000">
                    <a:srgbClr val="5B9BD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6" name="Freeform 455"/>
            <p:cNvSpPr/>
            <p:nvPr/>
          </p:nvSpPr>
          <p:spPr>
            <a:xfrm rot="18060000">
              <a:off x="6802139" y="3919739"/>
              <a:ext cx="130678" cy="5548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7" name="Freeform 456"/>
            <p:cNvSpPr/>
            <p:nvPr/>
          </p:nvSpPr>
          <p:spPr>
            <a:xfrm rot="18060000">
              <a:off x="7005512" y="4204259"/>
              <a:ext cx="5922" cy="186151"/>
            </a:xfrm>
            <a:custGeom>
              <a:avLst/>
              <a:gdLst>
                <a:gd name="connsiteX0" fmla="*/ 0 w 49814"/>
                <a:gd name="connsiteY0" fmla="*/ 1799617 h 1799617"/>
                <a:gd name="connsiteX1" fmla="*/ 9727 w 49814"/>
                <a:gd name="connsiteY1" fmla="*/ 710119 h 1799617"/>
                <a:gd name="connsiteX2" fmla="*/ 19455 w 49814"/>
                <a:gd name="connsiteY2" fmla="*/ 671209 h 1799617"/>
                <a:gd name="connsiteX3" fmla="*/ 29183 w 49814"/>
                <a:gd name="connsiteY3" fmla="*/ 642026 h 1799617"/>
                <a:gd name="connsiteX4" fmla="*/ 38910 w 49814"/>
                <a:gd name="connsiteY4" fmla="*/ 476655 h 1799617"/>
                <a:gd name="connsiteX5" fmla="*/ 48638 w 49814"/>
                <a:gd name="connsiteY5" fmla="*/ 389107 h 1799617"/>
                <a:gd name="connsiteX6" fmla="*/ 48638 w 49814"/>
                <a:gd name="connsiteY6" fmla="*/ 0 h 17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14" h="1799617">
                  <a:moveTo>
                    <a:pt x="0" y="1799617"/>
                  </a:moveTo>
                  <a:cubicBezTo>
                    <a:pt x="3242" y="1436451"/>
                    <a:pt x="3466" y="1073246"/>
                    <a:pt x="9727" y="710119"/>
                  </a:cubicBezTo>
                  <a:cubicBezTo>
                    <a:pt x="9957" y="696752"/>
                    <a:pt x="15782" y="684064"/>
                    <a:pt x="19455" y="671209"/>
                  </a:cubicBezTo>
                  <a:cubicBezTo>
                    <a:pt x="22272" y="661350"/>
                    <a:pt x="25940" y="651754"/>
                    <a:pt x="29183" y="642026"/>
                  </a:cubicBezTo>
                  <a:cubicBezTo>
                    <a:pt x="32425" y="586902"/>
                    <a:pt x="34675" y="531711"/>
                    <a:pt x="38910" y="476655"/>
                  </a:cubicBezTo>
                  <a:cubicBezTo>
                    <a:pt x="41162" y="447379"/>
                    <a:pt x="48039" y="418463"/>
                    <a:pt x="48638" y="389107"/>
                  </a:cubicBezTo>
                  <a:cubicBezTo>
                    <a:pt x="51285" y="259432"/>
                    <a:pt x="48638" y="129702"/>
                    <a:pt x="48638" y="0"/>
                  </a:cubicBezTo>
                </a:path>
              </a:pathLst>
            </a:custGeom>
            <a:gradFill flip="none" rotWithShape="1">
              <a:gsLst>
                <a:gs pos="0">
                  <a:srgbClr val="5B9BD5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5B9BD5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5B9BD5">
                    <a:lumMod val="60000"/>
                    <a:lumOff val="40000"/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2225" cap="rnd" cmpd="sng" algn="ctr">
              <a:gradFill flip="none" rotWithShape="1">
                <a:gsLst>
                  <a:gs pos="63000">
                    <a:srgbClr val="5B9BD5">
                      <a:lumMod val="60000"/>
                      <a:lumOff val="40000"/>
                    </a:srgbClr>
                  </a:gs>
                  <a:gs pos="33000">
                    <a:srgbClr val="5B9BD5">
                      <a:lumMod val="95000"/>
                      <a:lumOff val="5000"/>
                    </a:srgbClr>
                  </a:gs>
                  <a:gs pos="1000">
                    <a:srgbClr val="5B9BD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8" name="Freeform 457"/>
            <p:cNvSpPr/>
            <p:nvPr/>
          </p:nvSpPr>
          <p:spPr>
            <a:xfrm rot="16200000">
              <a:off x="8861595" y="4185250"/>
              <a:ext cx="130678" cy="5548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9" name="Freeform 458"/>
            <p:cNvSpPr/>
            <p:nvPr/>
          </p:nvSpPr>
          <p:spPr>
            <a:xfrm rot="16200000">
              <a:off x="9109371" y="4397426"/>
              <a:ext cx="5922" cy="186151"/>
            </a:xfrm>
            <a:custGeom>
              <a:avLst/>
              <a:gdLst>
                <a:gd name="connsiteX0" fmla="*/ 0 w 49814"/>
                <a:gd name="connsiteY0" fmla="*/ 1799617 h 1799617"/>
                <a:gd name="connsiteX1" fmla="*/ 9727 w 49814"/>
                <a:gd name="connsiteY1" fmla="*/ 710119 h 1799617"/>
                <a:gd name="connsiteX2" fmla="*/ 19455 w 49814"/>
                <a:gd name="connsiteY2" fmla="*/ 671209 h 1799617"/>
                <a:gd name="connsiteX3" fmla="*/ 29183 w 49814"/>
                <a:gd name="connsiteY3" fmla="*/ 642026 h 1799617"/>
                <a:gd name="connsiteX4" fmla="*/ 38910 w 49814"/>
                <a:gd name="connsiteY4" fmla="*/ 476655 h 1799617"/>
                <a:gd name="connsiteX5" fmla="*/ 48638 w 49814"/>
                <a:gd name="connsiteY5" fmla="*/ 389107 h 1799617"/>
                <a:gd name="connsiteX6" fmla="*/ 48638 w 49814"/>
                <a:gd name="connsiteY6" fmla="*/ 0 h 17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14" h="1799617">
                  <a:moveTo>
                    <a:pt x="0" y="1799617"/>
                  </a:moveTo>
                  <a:cubicBezTo>
                    <a:pt x="3242" y="1436451"/>
                    <a:pt x="3466" y="1073246"/>
                    <a:pt x="9727" y="710119"/>
                  </a:cubicBezTo>
                  <a:cubicBezTo>
                    <a:pt x="9957" y="696752"/>
                    <a:pt x="15782" y="684064"/>
                    <a:pt x="19455" y="671209"/>
                  </a:cubicBezTo>
                  <a:cubicBezTo>
                    <a:pt x="22272" y="661350"/>
                    <a:pt x="25940" y="651754"/>
                    <a:pt x="29183" y="642026"/>
                  </a:cubicBezTo>
                  <a:cubicBezTo>
                    <a:pt x="32425" y="586902"/>
                    <a:pt x="34675" y="531711"/>
                    <a:pt x="38910" y="476655"/>
                  </a:cubicBezTo>
                  <a:cubicBezTo>
                    <a:pt x="41162" y="447379"/>
                    <a:pt x="48039" y="418463"/>
                    <a:pt x="48638" y="389107"/>
                  </a:cubicBezTo>
                  <a:cubicBezTo>
                    <a:pt x="51285" y="259432"/>
                    <a:pt x="48638" y="129702"/>
                    <a:pt x="48638" y="0"/>
                  </a:cubicBezTo>
                </a:path>
              </a:pathLst>
            </a:custGeom>
            <a:gradFill flip="none" rotWithShape="1">
              <a:gsLst>
                <a:gs pos="0">
                  <a:srgbClr val="5B9BD5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5B9BD5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5B9BD5">
                    <a:lumMod val="60000"/>
                    <a:lumOff val="40000"/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2225" cap="rnd" cmpd="sng" algn="ctr">
              <a:gradFill flip="none" rotWithShape="1">
                <a:gsLst>
                  <a:gs pos="63000">
                    <a:srgbClr val="5B9BD5">
                      <a:lumMod val="60000"/>
                      <a:lumOff val="40000"/>
                    </a:srgbClr>
                  </a:gs>
                  <a:gs pos="33000">
                    <a:srgbClr val="5B9BD5">
                      <a:lumMod val="95000"/>
                      <a:lumOff val="5000"/>
                    </a:srgbClr>
                  </a:gs>
                  <a:gs pos="1000">
                    <a:srgbClr val="5B9BD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0" name="Group 459"/>
            <p:cNvGrpSpPr/>
            <p:nvPr/>
          </p:nvGrpSpPr>
          <p:grpSpPr>
            <a:xfrm>
              <a:off x="6232068" y="3257396"/>
              <a:ext cx="372779" cy="575835"/>
              <a:chOff x="9825928" y="2265581"/>
              <a:chExt cx="410389" cy="793172"/>
            </a:xfrm>
          </p:grpSpPr>
          <p:sp>
            <p:nvSpPr>
              <p:cNvPr id="480" name="Oval 479"/>
              <p:cNvSpPr/>
              <p:nvPr/>
            </p:nvSpPr>
            <p:spPr>
              <a:xfrm rot="1934698">
                <a:off x="9825928" y="2265581"/>
                <a:ext cx="410389" cy="793172"/>
              </a:xfrm>
              <a:prstGeom prst="ellipse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 480"/>
              <p:cNvSpPr>
                <a:spLocks noChangeAspect="1"/>
              </p:cNvSpPr>
              <p:nvPr/>
            </p:nvSpPr>
            <p:spPr>
              <a:xfrm rot="1694698">
                <a:off x="9931602" y="2397453"/>
                <a:ext cx="180335" cy="517629"/>
              </a:xfrm>
              <a:custGeom>
                <a:avLst/>
                <a:gdLst>
                  <a:gd name="connsiteX0" fmla="*/ 389107 w 1099226"/>
                  <a:gd name="connsiteY0" fmla="*/ 5364300 h 5364300"/>
                  <a:gd name="connsiteX1" fmla="*/ 408562 w 1099226"/>
                  <a:gd name="connsiteY1" fmla="*/ 5315662 h 5364300"/>
                  <a:gd name="connsiteX2" fmla="*/ 418290 w 1099226"/>
                  <a:gd name="connsiteY2" fmla="*/ 5228113 h 5364300"/>
                  <a:gd name="connsiteX3" fmla="*/ 437745 w 1099226"/>
                  <a:gd name="connsiteY3" fmla="*/ 5121108 h 5364300"/>
                  <a:gd name="connsiteX4" fmla="*/ 447473 w 1099226"/>
                  <a:gd name="connsiteY4" fmla="*/ 3554955 h 5364300"/>
                  <a:gd name="connsiteX5" fmla="*/ 535022 w 1099226"/>
                  <a:gd name="connsiteY5" fmla="*/ 3506317 h 5364300"/>
                  <a:gd name="connsiteX6" fmla="*/ 564205 w 1099226"/>
                  <a:gd name="connsiteY6" fmla="*/ 3496589 h 5364300"/>
                  <a:gd name="connsiteX7" fmla="*/ 583660 w 1099226"/>
                  <a:gd name="connsiteY7" fmla="*/ 3467406 h 5364300"/>
                  <a:gd name="connsiteX8" fmla="*/ 632298 w 1099226"/>
                  <a:gd name="connsiteY8" fmla="*/ 3409040 h 5364300"/>
                  <a:gd name="connsiteX9" fmla="*/ 671209 w 1099226"/>
                  <a:gd name="connsiteY9" fmla="*/ 3321491 h 5364300"/>
                  <a:gd name="connsiteX10" fmla="*/ 700392 w 1099226"/>
                  <a:gd name="connsiteY10" fmla="*/ 3175577 h 5364300"/>
                  <a:gd name="connsiteX11" fmla="*/ 690664 w 1099226"/>
                  <a:gd name="connsiteY11" fmla="*/ 2776743 h 5364300"/>
                  <a:gd name="connsiteX12" fmla="*/ 680937 w 1099226"/>
                  <a:gd name="connsiteY12" fmla="*/ 2747560 h 5364300"/>
                  <a:gd name="connsiteX13" fmla="*/ 661481 w 1099226"/>
                  <a:gd name="connsiteY13" fmla="*/ 2728104 h 5364300"/>
                  <a:gd name="connsiteX14" fmla="*/ 651754 w 1099226"/>
                  <a:gd name="connsiteY14" fmla="*/ 2562734 h 5364300"/>
                  <a:gd name="connsiteX15" fmla="*/ 671209 w 1099226"/>
                  <a:gd name="connsiteY15" fmla="*/ 2533551 h 5364300"/>
                  <a:gd name="connsiteX16" fmla="*/ 729575 w 1099226"/>
                  <a:gd name="connsiteY16" fmla="*/ 2475185 h 5364300"/>
                  <a:gd name="connsiteX17" fmla="*/ 758758 w 1099226"/>
                  <a:gd name="connsiteY17" fmla="*/ 2416819 h 5364300"/>
                  <a:gd name="connsiteX18" fmla="*/ 749030 w 1099226"/>
                  <a:gd name="connsiteY18" fmla="*/ 2270904 h 5364300"/>
                  <a:gd name="connsiteX19" fmla="*/ 729575 w 1099226"/>
                  <a:gd name="connsiteY19" fmla="*/ 2241721 h 5364300"/>
                  <a:gd name="connsiteX20" fmla="*/ 719847 w 1099226"/>
                  <a:gd name="connsiteY20" fmla="*/ 2193083 h 5364300"/>
                  <a:gd name="connsiteX21" fmla="*/ 739303 w 1099226"/>
                  <a:gd name="connsiteY21" fmla="*/ 1784521 h 5364300"/>
                  <a:gd name="connsiteX22" fmla="*/ 778213 w 1099226"/>
                  <a:gd name="connsiteY22" fmla="*/ 1648334 h 5364300"/>
                  <a:gd name="connsiteX23" fmla="*/ 787941 w 1099226"/>
                  <a:gd name="connsiteY23" fmla="*/ 1619151 h 5364300"/>
                  <a:gd name="connsiteX24" fmla="*/ 817124 w 1099226"/>
                  <a:gd name="connsiteY24" fmla="*/ 1599696 h 5364300"/>
                  <a:gd name="connsiteX25" fmla="*/ 904673 w 1099226"/>
                  <a:gd name="connsiteY25" fmla="*/ 1580240 h 5364300"/>
                  <a:gd name="connsiteX26" fmla="*/ 943583 w 1099226"/>
                  <a:gd name="connsiteY26" fmla="*/ 1570513 h 5364300"/>
                  <a:gd name="connsiteX27" fmla="*/ 992222 w 1099226"/>
                  <a:gd name="connsiteY27" fmla="*/ 1521874 h 5364300"/>
                  <a:gd name="connsiteX28" fmla="*/ 1021405 w 1099226"/>
                  <a:gd name="connsiteY28" fmla="*/ 1473236 h 5364300"/>
                  <a:gd name="connsiteX29" fmla="*/ 1050588 w 1099226"/>
                  <a:gd name="connsiteY29" fmla="*/ 1385687 h 5364300"/>
                  <a:gd name="connsiteX30" fmla="*/ 1060315 w 1099226"/>
                  <a:gd name="connsiteY30" fmla="*/ 1356504 h 5364300"/>
                  <a:gd name="connsiteX31" fmla="*/ 1070043 w 1099226"/>
                  <a:gd name="connsiteY31" fmla="*/ 1327321 h 5364300"/>
                  <a:gd name="connsiteX32" fmla="*/ 1060315 w 1099226"/>
                  <a:gd name="connsiteY32" fmla="*/ 1161951 h 5364300"/>
                  <a:gd name="connsiteX33" fmla="*/ 1040860 w 1099226"/>
                  <a:gd name="connsiteY33" fmla="*/ 1093857 h 5364300"/>
                  <a:gd name="connsiteX34" fmla="*/ 982494 w 1099226"/>
                  <a:gd name="connsiteY34" fmla="*/ 1054947 h 5364300"/>
                  <a:gd name="connsiteX35" fmla="*/ 943583 w 1099226"/>
                  <a:gd name="connsiteY35" fmla="*/ 1016036 h 5364300"/>
                  <a:gd name="connsiteX36" fmla="*/ 943583 w 1099226"/>
                  <a:gd name="connsiteY36" fmla="*/ 646385 h 5364300"/>
                  <a:gd name="connsiteX37" fmla="*/ 972766 w 1099226"/>
                  <a:gd name="connsiteY37" fmla="*/ 471287 h 5364300"/>
                  <a:gd name="connsiteX38" fmla="*/ 992222 w 1099226"/>
                  <a:gd name="connsiteY38" fmla="*/ 412921 h 5364300"/>
                  <a:gd name="connsiteX39" fmla="*/ 1001949 w 1099226"/>
                  <a:gd name="connsiteY39" fmla="*/ 383738 h 5364300"/>
                  <a:gd name="connsiteX40" fmla="*/ 1021405 w 1099226"/>
                  <a:gd name="connsiteY40" fmla="*/ 354555 h 5364300"/>
                  <a:gd name="connsiteX41" fmla="*/ 1040860 w 1099226"/>
                  <a:gd name="connsiteY41" fmla="*/ 296189 h 5364300"/>
                  <a:gd name="connsiteX42" fmla="*/ 1070043 w 1099226"/>
                  <a:gd name="connsiteY42" fmla="*/ 189185 h 5364300"/>
                  <a:gd name="connsiteX43" fmla="*/ 1079771 w 1099226"/>
                  <a:gd name="connsiteY43" fmla="*/ 160002 h 5364300"/>
                  <a:gd name="connsiteX44" fmla="*/ 1089498 w 1099226"/>
                  <a:gd name="connsiteY44" fmla="*/ 130819 h 5364300"/>
                  <a:gd name="connsiteX45" fmla="*/ 1099226 w 1099226"/>
                  <a:gd name="connsiteY45" fmla="*/ 43270 h 5364300"/>
                  <a:gd name="connsiteX46" fmla="*/ 924128 w 1099226"/>
                  <a:gd name="connsiteY46" fmla="*/ 23815 h 5364300"/>
                  <a:gd name="connsiteX47" fmla="*/ 933856 w 1099226"/>
                  <a:gd name="connsiteY47" fmla="*/ 208640 h 5364300"/>
                  <a:gd name="connsiteX48" fmla="*/ 914400 w 1099226"/>
                  <a:gd name="connsiteY48" fmla="*/ 549108 h 5364300"/>
                  <a:gd name="connsiteX49" fmla="*/ 904673 w 1099226"/>
                  <a:gd name="connsiteY49" fmla="*/ 607474 h 5364300"/>
                  <a:gd name="connsiteX50" fmla="*/ 885217 w 1099226"/>
                  <a:gd name="connsiteY50" fmla="*/ 626930 h 5364300"/>
                  <a:gd name="connsiteX51" fmla="*/ 865762 w 1099226"/>
                  <a:gd name="connsiteY51" fmla="*/ 685296 h 5364300"/>
                  <a:gd name="connsiteX52" fmla="*/ 846307 w 1099226"/>
                  <a:gd name="connsiteY52" fmla="*/ 743662 h 5364300"/>
                  <a:gd name="connsiteX53" fmla="*/ 826851 w 1099226"/>
                  <a:gd name="connsiteY53" fmla="*/ 811755 h 5364300"/>
                  <a:gd name="connsiteX54" fmla="*/ 807396 w 1099226"/>
                  <a:gd name="connsiteY54" fmla="*/ 831211 h 5364300"/>
                  <a:gd name="connsiteX55" fmla="*/ 787941 w 1099226"/>
                  <a:gd name="connsiteY55" fmla="*/ 938215 h 5364300"/>
                  <a:gd name="connsiteX56" fmla="*/ 778213 w 1099226"/>
                  <a:gd name="connsiteY56" fmla="*/ 977125 h 5364300"/>
                  <a:gd name="connsiteX57" fmla="*/ 729575 w 1099226"/>
                  <a:gd name="connsiteY57" fmla="*/ 1006308 h 5364300"/>
                  <a:gd name="connsiteX58" fmla="*/ 710120 w 1099226"/>
                  <a:gd name="connsiteY58" fmla="*/ 1025764 h 5364300"/>
                  <a:gd name="connsiteX59" fmla="*/ 651754 w 1099226"/>
                  <a:gd name="connsiteY59" fmla="*/ 1064674 h 5364300"/>
                  <a:gd name="connsiteX60" fmla="*/ 603115 w 1099226"/>
                  <a:gd name="connsiteY60" fmla="*/ 1103585 h 5364300"/>
                  <a:gd name="connsiteX61" fmla="*/ 573932 w 1099226"/>
                  <a:gd name="connsiteY61" fmla="*/ 1132768 h 5364300"/>
                  <a:gd name="connsiteX62" fmla="*/ 544749 w 1099226"/>
                  <a:gd name="connsiteY62" fmla="*/ 1152223 h 5364300"/>
                  <a:gd name="connsiteX63" fmla="*/ 505839 w 1099226"/>
                  <a:gd name="connsiteY63" fmla="*/ 1200862 h 5364300"/>
                  <a:gd name="connsiteX64" fmla="*/ 486383 w 1099226"/>
                  <a:gd name="connsiteY64" fmla="*/ 1259228 h 5364300"/>
                  <a:gd name="connsiteX65" fmla="*/ 496111 w 1099226"/>
                  <a:gd name="connsiteY65" fmla="*/ 1482964 h 5364300"/>
                  <a:gd name="connsiteX66" fmla="*/ 525294 w 1099226"/>
                  <a:gd name="connsiteY66" fmla="*/ 1502419 h 5364300"/>
                  <a:gd name="connsiteX67" fmla="*/ 593388 w 1099226"/>
                  <a:gd name="connsiteY67" fmla="*/ 1521874 h 5364300"/>
                  <a:gd name="connsiteX68" fmla="*/ 642026 w 1099226"/>
                  <a:gd name="connsiteY68" fmla="*/ 1570513 h 5364300"/>
                  <a:gd name="connsiteX69" fmla="*/ 632298 w 1099226"/>
                  <a:gd name="connsiteY69" fmla="*/ 1794249 h 5364300"/>
                  <a:gd name="connsiteX70" fmla="*/ 612843 w 1099226"/>
                  <a:gd name="connsiteY70" fmla="*/ 1852615 h 5364300"/>
                  <a:gd name="connsiteX71" fmla="*/ 583660 w 1099226"/>
                  <a:gd name="connsiteY71" fmla="*/ 1881798 h 5364300"/>
                  <a:gd name="connsiteX72" fmla="*/ 573932 w 1099226"/>
                  <a:gd name="connsiteY72" fmla="*/ 1910981 h 5364300"/>
                  <a:gd name="connsiteX73" fmla="*/ 554477 w 1099226"/>
                  <a:gd name="connsiteY73" fmla="*/ 1940164 h 5364300"/>
                  <a:gd name="connsiteX74" fmla="*/ 535022 w 1099226"/>
                  <a:gd name="connsiteY74" fmla="*/ 2202811 h 5364300"/>
                  <a:gd name="connsiteX75" fmla="*/ 525294 w 1099226"/>
                  <a:gd name="connsiteY75" fmla="*/ 2231994 h 5364300"/>
                  <a:gd name="connsiteX76" fmla="*/ 496111 w 1099226"/>
                  <a:gd name="connsiteY76" fmla="*/ 2261177 h 5364300"/>
                  <a:gd name="connsiteX77" fmla="*/ 476656 w 1099226"/>
                  <a:gd name="connsiteY77" fmla="*/ 2290360 h 5364300"/>
                  <a:gd name="connsiteX78" fmla="*/ 428017 w 1099226"/>
                  <a:gd name="connsiteY78" fmla="*/ 2329270 h 5364300"/>
                  <a:gd name="connsiteX79" fmla="*/ 428017 w 1099226"/>
                  <a:gd name="connsiteY79" fmla="*/ 2523823 h 5364300"/>
                  <a:gd name="connsiteX80" fmla="*/ 437745 w 1099226"/>
                  <a:gd name="connsiteY80" fmla="*/ 2553006 h 5364300"/>
                  <a:gd name="connsiteX81" fmla="*/ 457200 w 1099226"/>
                  <a:gd name="connsiteY81" fmla="*/ 2630828 h 5364300"/>
                  <a:gd name="connsiteX82" fmla="*/ 476656 w 1099226"/>
                  <a:gd name="connsiteY82" fmla="*/ 2689194 h 5364300"/>
                  <a:gd name="connsiteX83" fmla="*/ 466928 w 1099226"/>
                  <a:gd name="connsiteY83" fmla="*/ 2757287 h 5364300"/>
                  <a:gd name="connsiteX84" fmla="*/ 437745 w 1099226"/>
                  <a:gd name="connsiteY84" fmla="*/ 2767015 h 5364300"/>
                  <a:gd name="connsiteX85" fmla="*/ 282103 w 1099226"/>
                  <a:gd name="connsiteY85" fmla="*/ 2786470 h 5364300"/>
                  <a:gd name="connsiteX86" fmla="*/ 214009 w 1099226"/>
                  <a:gd name="connsiteY86" fmla="*/ 2805925 h 5364300"/>
                  <a:gd name="connsiteX87" fmla="*/ 194554 w 1099226"/>
                  <a:gd name="connsiteY87" fmla="*/ 2825381 h 5364300"/>
                  <a:gd name="connsiteX88" fmla="*/ 155643 w 1099226"/>
                  <a:gd name="connsiteY88" fmla="*/ 2874019 h 5364300"/>
                  <a:gd name="connsiteX89" fmla="*/ 136188 w 1099226"/>
                  <a:gd name="connsiteY89" fmla="*/ 2903202 h 5364300"/>
                  <a:gd name="connsiteX90" fmla="*/ 87549 w 1099226"/>
                  <a:gd name="connsiteY90" fmla="*/ 2951840 h 5364300"/>
                  <a:gd name="connsiteX91" fmla="*/ 68094 w 1099226"/>
                  <a:gd name="connsiteY91" fmla="*/ 2981023 h 5364300"/>
                  <a:gd name="connsiteX92" fmla="*/ 58366 w 1099226"/>
                  <a:gd name="connsiteY92" fmla="*/ 3010206 h 5364300"/>
                  <a:gd name="connsiteX93" fmla="*/ 38911 w 1099226"/>
                  <a:gd name="connsiteY93" fmla="*/ 3029662 h 5364300"/>
                  <a:gd name="connsiteX94" fmla="*/ 29183 w 1099226"/>
                  <a:gd name="connsiteY94" fmla="*/ 3058845 h 5364300"/>
                  <a:gd name="connsiteX95" fmla="*/ 0 w 1099226"/>
                  <a:gd name="connsiteY95" fmla="*/ 3097755 h 536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1099226" h="5364300">
                    <a:moveTo>
                      <a:pt x="389107" y="5364300"/>
                    </a:moveTo>
                    <a:cubicBezTo>
                      <a:pt x="395592" y="5348087"/>
                      <a:pt x="404903" y="5332736"/>
                      <a:pt x="408562" y="5315662"/>
                    </a:cubicBezTo>
                    <a:cubicBezTo>
                      <a:pt x="414714" y="5286951"/>
                      <a:pt x="414409" y="5257218"/>
                      <a:pt x="418290" y="5228113"/>
                    </a:cubicBezTo>
                    <a:cubicBezTo>
                      <a:pt x="423270" y="5190762"/>
                      <a:pt x="430407" y="5157800"/>
                      <a:pt x="437745" y="5121108"/>
                    </a:cubicBezTo>
                    <a:cubicBezTo>
                      <a:pt x="440988" y="4599057"/>
                      <a:pt x="434743" y="4076861"/>
                      <a:pt x="447473" y="3554955"/>
                    </a:cubicBezTo>
                    <a:cubicBezTo>
                      <a:pt x="448189" y="3525593"/>
                      <a:pt x="527658" y="3508772"/>
                      <a:pt x="535022" y="3506317"/>
                    </a:cubicBezTo>
                    <a:lnTo>
                      <a:pt x="564205" y="3496589"/>
                    </a:lnTo>
                    <a:cubicBezTo>
                      <a:pt x="570690" y="3486861"/>
                      <a:pt x="576176" y="3476387"/>
                      <a:pt x="583660" y="3467406"/>
                    </a:cubicBezTo>
                    <a:cubicBezTo>
                      <a:pt x="605479" y="3441223"/>
                      <a:pt x="618496" y="3440094"/>
                      <a:pt x="632298" y="3409040"/>
                    </a:cubicBezTo>
                    <a:cubicBezTo>
                      <a:pt x="678603" y="3304854"/>
                      <a:pt x="627180" y="3387536"/>
                      <a:pt x="671209" y="3321491"/>
                    </a:cubicBezTo>
                    <a:cubicBezTo>
                      <a:pt x="692350" y="3194646"/>
                      <a:pt x="678189" y="3242183"/>
                      <a:pt x="700392" y="3175577"/>
                    </a:cubicBezTo>
                    <a:cubicBezTo>
                      <a:pt x="697149" y="3042632"/>
                      <a:pt x="696702" y="2909590"/>
                      <a:pt x="690664" y="2776743"/>
                    </a:cubicBezTo>
                    <a:cubicBezTo>
                      <a:pt x="690198" y="2766500"/>
                      <a:pt x="686212" y="2756353"/>
                      <a:pt x="680937" y="2747560"/>
                    </a:cubicBezTo>
                    <a:cubicBezTo>
                      <a:pt x="676218" y="2739695"/>
                      <a:pt x="667966" y="2734589"/>
                      <a:pt x="661481" y="2728104"/>
                    </a:cubicBezTo>
                    <a:cubicBezTo>
                      <a:pt x="636180" y="2652199"/>
                      <a:pt x="630600" y="2661453"/>
                      <a:pt x="651754" y="2562734"/>
                    </a:cubicBezTo>
                    <a:cubicBezTo>
                      <a:pt x="654204" y="2551302"/>
                      <a:pt x="663442" y="2542289"/>
                      <a:pt x="671209" y="2533551"/>
                    </a:cubicBezTo>
                    <a:cubicBezTo>
                      <a:pt x="689488" y="2512987"/>
                      <a:pt x="714313" y="2498078"/>
                      <a:pt x="729575" y="2475185"/>
                    </a:cubicBezTo>
                    <a:cubicBezTo>
                      <a:pt x="754718" y="2437470"/>
                      <a:pt x="745333" y="2457093"/>
                      <a:pt x="758758" y="2416819"/>
                    </a:cubicBezTo>
                    <a:cubicBezTo>
                      <a:pt x="755515" y="2368181"/>
                      <a:pt x="757044" y="2318987"/>
                      <a:pt x="749030" y="2270904"/>
                    </a:cubicBezTo>
                    <a:cubicBezTo>
                      <a:pt x="747108" y="2259372"/>
                      <a:pt x="733680" y="2252668"/>
                      <a:pt x="729575" y="2241721"/>
                    </a:cubicBezTo>
                    <a:cubicBezTo>
                      <a:pt x="723770" y="2226240"/>
                      <a:pt x="723090" y="2209296"/>
                      <a:pt x="719847" y="2193083"/>
                    </a:cubicBezTo>
                    <a:cubicBezTo>
                      <a:pt x="725094" y="1998938"/>
                      <a:pt x="706716" y="1925732"/>
                      <a:pt x="739303" y="1784521"/>
                    </a:cubicBezTo>
                    <a:cubicBezTo>
                      <a:pt x="757624" y="1705130"/>
                      <a:pt x="754987" y="1718012"/>
                      <a:pt x="778213" y="1648334"/>
                    </a:cubicBezTo>
                    <a:cubicBezTo>
                      <a:pt x="781456" y="1638606"/>
                      <a:pt x="779409" y="1624839"/>
                      <a:pt x="787941" y="1619151"/>
                    </a:cubicBezTo>
                    <a:cubicBezTo>
                      <a:pt x="797669" y="1612666"/>
                      <a:pt x="806667" y="1604924"/>
                      <a:pt x="817124" y="1599696"/>
                    </a:cubicBezTo>
                    <a:cubicBezTo>
                      <a:pt x="842367" y="1587074"/>
                      <a:pt x="879763" y="1585222"/>
                      <a:pt x="904673" y="1580240"/>
                    </a:cubicBezTo>
                    <a:cubicBezTo>
                      <a:pt x="917783" y="1577618"/>
                      <a:pt x="930613" y="1573755"/>
                      <a:pt x="943583" y="1570513"/>
                    </a:cubicBezTo>
                    <a:cubicBezTo>
                      <a:pt x="959796" y="1554300"/>
                      <a:pt x="984972" y="1543626"/>
                      <a:pt x="992222" y="1521874"/>
                    </a:cubicBezTo>
                    <a:cubicBezTo>
                      <a:pt x="1004849" y="1483990"/>
                      <a:pt x="994698" y="1499941"/>
                      <a:pt x="1021405" y="1473236"/>
                    </a:cubicBezTo>
                    <a:lnTo>
                      <a:pt x="1050588" y="1385687"/>
                    </a:lnTo>
                    <a:lnTo>
                      <a:pt x="1060315" y="1356504"/>
                    </a:lnTo>
                    <a:lnTo>
                      <a:pt x="1070043" y="1327321"/>
                    </a:lnTo>
                    <a:cubicBezTo>
                      <a:pt x="1066800" y="1272198"/>
                      <a:pt x="1065550" y="1216921"/>
                      <a:pt x="1060315" y="1161951"/>
                    </a:cubicBezTo>
                    <a:cubicBezTo>
                      <a:pt x="1060288" y="1161670"/>
                      <a:pt x="1045469" y="1098466"/>
                      <a:pt x="1040860" y="1093857"/>
                    </a:cubicBezTo>
                    <a:cubicBezTo>
                      <a:pt x="1024326" y="1077323"/>
                      <a:pt x="999028" y="1071481"/>
                      <a:pt x="982494" y="1054947"/>
                    </a:cubicBezTo>
                    <a:lnTo>
                      <a:pt x="943583" y="1016036"/>
                    </a:lnTo>
                    <a:cubicBezTo>
                      <a:pt x="898829" y="881765"/>
                      <a:pt x="923888" y="968074"/>
                      <a:pt x="943583" y="646385"/>
                    </a:cubicBezTo>
                    <a:cubicBezTo>
                      <a:pt x="945935" y="607973"/>
                      <a:pt x="957456" y="522321"/>
                      <a:pt x="972766" y="471287"/>
                    </a:cubicBezTo>
                    <a:cubicBezTo>
                      <a:pt x="978659" y="451644"/>
                      <a:pt x="985737" y="432376"/>
                      <a:pt x="992222" y="412921"/>
                    </a:cubicBezTo>
                    <a:cubicBezTo>
                      <a:pt x="995465" y="403193"/>
                      <a:pt x="996261" y="392270"/>
                      <a:pt x="1001949" y="383738"/>
                    </a:cubicBezTo>
                    <a:lnTo>
                      <a:pt x="1021405" y="354555"/>
                    </a:lnTo>
                    <a:cubicBezTo>
                      <a:pt x="1027890" y="335100"/>
                      <a:pt x="1036838" y="316298"/>
                      <a:pt x="1040860" y="296189"/>
                    </a:cubicBezTo>
                    <a:cubicBezTo>
                      <a:pt x="1054610" y="227444"/>
                      <a:pt x="1045360" y="263233"/>
                      <a:pt x="1070043" y="189185"/>
                    </a:cubicBezTo>
                    <a:lnTo>
                      <a:pt x="1079771" y="160002"/>
                    </a:lnTo>
                    <a:lnTo>
                      <a:pt x="1089498" y="130819"/>
                    </a:lnTo>
                    <a:cubicBezTo>
                      <a:pt x="1092741" y="101636"/>
                      <a:pt x="1099226" y="72633"/>
                      <a:pt x="1099226" y="43270"/>
                    </a:cubicBezTo>
                    <a:cubicBezTo>
                      <a:pt x="1099226" y="-39897"/>
                      <a:pt x="953311" y="22098"/>
                      <a:pt x="924128" y="23815"/>
                    </a:cubicBezTo>
                    <a:cubicBezTo>
                      <a:pt x="927371" y="85423"/>
                      <a:pt x="933856" y="146946"/>
                      <a:pt x="933856" y="208640"/>
                    </a:cubicBezTo>
                    <a:cubicBezTo>
                      <a:pt x="933856" y="500030"/>
                      <a:pt x="955965" y="424418"/>
                      <a:pt x="914400" y="549108"/>
                    </a:cubicBezTo>
                    <a:cubicBezTo>
                      <a:pt x="911158" y="568563"/>
                      <a:pt x="911598" y="589006"/>
                      <a:pt x="904673" y="607474"/>
                    </a:cubicBezTo>
                    <a:cubicBezTo>
                      <a:pt x="901453" y="616062"/>
                      <a:pt x="889319" y="618727"/>
                      <a:pt x="885217" y="626930"/>
                    </a:cubicBezTo>
                    <a:cubicBezTo>
                      <a:pt x="876046" y="645273"/>
                      <a:pt x="872247" y="665841"/>
                      <a:pt x="865762" y="685296"/>
                    </a:cubicBezTo>
                    <a:lnTo>
                      <a:pt x="846307" y="743662"/>
                    </a:lnTo>
                    <a:cubicBezTo>
                      <a:pt x="844490" y="750931"/>
                      <a:pt x="832832" y="801786"/>
                      <a:pt x="826851" y="811755"/>
                    </a:cubicBezTo>
                    <a:cubicBezTo>
                      <a:pt x="822132" y="819619"/>
                      <a:pt x="813881" y="824726"/>
                      <a:pt x="807396" y="831211"/>
                    </a:cubicBezTo>
                    <a:cubicBezTo>
                      <a:pt x="791300" y="959971"/>
                      <a:pt x="807933" y="868242"/>
                      <a:pt x="787941" y="938215"/>
                    </a:cubicBezTo>
                    <a:cubicBezTo>
                      <a:pt x="784268" y="951070"/>
                      <a:pt x="784192" y="965167"/>
                      <a:pt x="778213" y="977125"/>
                    </a:cubicBezTo>
                    <a:cubicBezTo>
                      <a:pt x="767530" y="998491"/>
                      <a:pt x="749546" y="999652"/>
                      <a:pt x="729575" y="1006308"/>
                    </a:cubicBezTo>
                    <a:cubicBezTo>
                      <a:pt x="723090" y="1012793"/>
                      <a:pt x="717457" y="1020261"/>
                      <a:pt x="710120" y="1025764"/>
                    </a:cubicBezTo>
                    <a:cubicBezTo>
                      <a:pt x="691414" y="1039793"/>
                      <a:pt x="668288" y="1048140"/>
                      <a:pt x="651754" y="1064674"/>
                    </a:cubicBezTo>
                    <a:cubicBezTo>
                      <a:pt x="595150" y="1121278"/>
                      <a:pt x="676744" y="1042228"/>
                      <a:pt x="603115" y="1103585"/>
                    </a:cubicBezTo>
                    <a:cubicBezTo>
                      <a:pt x="592547" y="1112392"/>
                      <a:pt x="584500" y="1123961"/>
                      <a:pt x="573932" y="1132768"/>
                    </a:cubicBezTo>
                    <a:cubicBezTo>
                      <a:pt x="564951" y="1140252"/>
                      <a:pt x="553878" y="1144920"/>
                      <a:pt x="544749" y="1152223"/>
                    </a:cubicBezTo>
                    <a:cubicBezTo>
                      <a:pt x="530810" y="1163375"/>
                      <a:pt x="512812" y="1185172"/>
                      <a:pt x="505839" y="1200862"/>
                    </a:cubicBezTo>
                    <a:cubicBezTo>
                      <a:pt x="497510" y="1219602"/>
                      <a:pt x="486383" y="1259228"/>
                      <a:pt x="486383" y="1259228"/>
                    </a:cubicBezTo>
                    <a:cubicBezTo>
                      <a:pt x="489626" y="1333807"/>
                      <a:pt x="484317" y="1409252"/>
                      <a:pt x="496111" y="1482964"/>
                    </a:cubicBezTo>
                    <a:cubicBezTo>
                      <a:pt x="497958" y="1494508"/>
                      <a:pt x="514837" y="1497191"/>
                      <a:pt x="525294" y="1502419"/>
                    </a:cubicBezTo>
                    <a:cubicBezTo>
                      <a:pt x="539254" y="1509399"/>
                      <a:pt x="580915" y="1518756"/>
                      <a:pt x="593388" y="1521874"/>
                    </a:cubicBezTo>
                    <a:cubicBezTo>
                      <a:pt x="609601" y="1538087"/>
                      <a:pt x="643022" y="1547606"/>
                      <a:pt x="642026" y="1570513"/>
                    </a:cubicBezTo>
                    <a:cubicBezTo>
                      <a:pt x="638783" y="1645092"/>
                      <a:pt x="639979" y="1719996"/>
                      <a:pt x="632298" y="1794249"/>
                    </a:cubicBezTo>
                    <a:cubicBezTo>
                      <a:pt x="630188" y="1814648"/>
                      <a:pt x="627344" y="1838114"/>
                      <a:pt x="612843" y="1852615"/>
                    </a:cubicBezTo>
                    <a:lnTo>
                      <a:pt x="583660" y="1881798"/>
                    </a:lnTo>
                    <a:cubicBezTo>
                      <a:pt x="580417" y="1891526"/>
                      <a:pt x="578518" y="1901810"/>
                      <a:pt x="573932" y="1910981"/>
                    </a:cubicBezTo>
                    <a:cubicBezTo>
                      <a:pt x="568704" y="1921438"/>
                      <a:pt x="555870" y="1928556"/>
                      <a:pt x="554477" y="1940164"/>
                    </a:cubicBezTo>
                    <a:cubicBezTo>
                      <a:pt x="534610" y="2105719"/>
                      <a:pt x="560926" y="2099192"/>
                      <a:pt x="535022" y="2202811"/>
                    </a:cubicBezTo>
                    <a:cubicBezTo>
                      <a:pt x="532535" y="2212759"/>
                      <a:pt x="530982" y="2223462"/>
                      <a:pt x="525294" y="2231994"/>
                    </a:cubicBezTo>
                    <a:cubicBezTo>
                      <a:pt x="517663" y="2243440"/>
                      <a:pt x="504918" y="2250609"/>
                      <a:pt x="496111" y="2261177"/>
                    </a:cubicBezTo>
                    <a:cubicBezTo>
                      <a:pt x="488627" y="2270158"/>
                      <a:pt x="483959" y="2281231"/>
                      <a:pt x="476656" y="2290360"/>
                    </a:cubicBezTo>
                    <a:cubicBezTo>
                      <a:pt x="460816" y="2310160"/>
                      <a:pt x="449683" y="2314826"/>
                      <a:pt x="428017" y="2329270"/>
                    </a:cubicBezTo>
                    <a:cubicBezTo>
                      <a:pt x="401862" y="2407739"/>
                      <a:pt x="412125" y="2364905"/>
                      <a:pt x="428017" y="2523823"/>
                    </a:cubicBezTo>
                    <a:cubicBezTo>
                      <a:pt x="429037" y="2534026"/>
                      <a:pt x="435047" y="2543113"/>
                      <a:pt x="437745" y="2553006"/>
                    </a:cubicBezTo>
                    <a:cubicBezTo>
                      <a:pt x="444780" y="2578803"/>
                      <a:pt x="448744" y="2605461"/>
                      <a:pt x="457200" y="2630828"/>
                    </a:cubicBezTo>
                    <a:lnTo>
                      <a:pt x="476656" y="2689194"/>
                    </a:lnTo>
                    <a:cubicBezTo>
                      <a:pt x="473413" y="2711892"/>
                      <a:pt x="477182" y="2736780"/>
                      <a:pt x="466928" y="2757287"/>
                    </a:cubicBezTo>
                    <a:cubicBezTo>
                      <a:pt x="462342" y="2766458"/>
                      <a:pt x="447800" y="2765004"/>
                      <a:pt x="437745" y="2767015"/>
                    </a:cubicBezTo>
                    <a:cubicBezTo>
                      <a:pt x="403038" y="2773957"/>
                      <a:pt x="312460" y="2783097"/>
                      <a:pt x="282103" y="2786470"/>
                    </a:cubicBezTo>
                    <a:cubicBezTo>
                      <a:pt x="274840" y="2788286"/>
                      <a:pt x="223974" y="2799946"/>
                      <a:pt x="214009" y="2805925"/>
                    </a:cubicBezTo>
                    <a:cubicBezTo>
                      <a:pt x="206145" y="2810644"/>
                      <a:pt x="201039" y="2818896"/>
                      <a:pt x="194554" y="2825381"/>
                    </a:cubicBezTo>
                    <a:cubicBezTo>
                      <a:pt x="175615" y="2882195"/>
                      <a:pt x="199644" y="2830018"/>
                      <a:pt x="155643" y="2874019"/>
                    </a:cubicBezTo>
                    <a:cubicBezTo>
                      <a:pt x="147376" y="2882286"/>
                      <a:pt x="143887" y="2894404"/>
                      <a:pt x="136188" y="2903202"/>
                    </a:cubicBezTo>
                    <a:cubicBezTo>
                      <a:pt x="121089" y="2920457"/>
                      <a:pt x="100267" y="2932762"/>
                      <a:pt x="87549" y="2951840"/>
                    </a:cubicBezTo>
                    <a:cubicBezTo>
                      <a:pt x="81064" y="2961568"/>
                      <a:pt x="73322" y="2970566"/>
                      <a:pt x="68094" y="2981023"/>
                    </a:cubicBezTo>
                    <a:cubicBezTo>
                      <a:pt x="63508" y="2990194"/>
                      <a:pt x="63642" y="3001413"/>
                      <a:pt x="58366" y="3010206"/>
                    </a:cubicBezTo>
                    <a:cubicBezTo>
                      <a:pt x="53647" y="3018070"/>
                      <a:pt x="45396" y="3023177"/>
                      <a:pt x="38911" y="3029662"/>
                    </a:cubicBezTo>
                    <a:cubicBezTo>
                      <a:pt x="35668" y="3039390"/>
                      <a:pt x="33769" y="3049674"/>
                      <a:pt x="29183" y="3058845"/>
                    </a:cubicBezTo>
                    <a:cubicBezTo>
                      <a:pt x="18182" y="3080847"/>
                      <a:pt x="13682" y="3084075"/>
                      <a:pt x="0" y="3097755"/>
                    </a:cubicBezTo>
                  </a:path>
                </a:pathLst>
              </a:custGeom>
              <a:noFill/>
              <a:ln w="22225" cap="rnd" cmpd="sng" algn="ctr">
                <a:gradFill flip="none" rotWithShape="1">
                  <a:gsLst>
                    <a:gs pos="0">
                      <a:srgbClr val="ED7D31"/>
                    </a:gs>
                    <a:gs pos="68000">
                      <a:srgbClr val="70AD47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61" name="Group 460"/>
            <p:cNvGrpSpPr/>
            <p:nvPr/>
          </p:nvGrpSpPr>
          <p:grpSpPr>
            <a:xfrm rot="20003522">
              <a:off x="7901790" y="4997451"/>
              <a:ext cx="725470" cy="297938"/>
              <a:chOff x="10522229" y="1326268"/>
              <a:chExt cx="798663" cy="410389"/>
            </a:xfrm>
          </p:grpSpPr>
          <p:sp>
            <p:nvSpPr>
              <p:cNvPr id="478" name="Oval 477"/>
              <p:cNvSpPr/>
              <p:nvPr/>
            </p:nvSpPr>
            <p:spPr>
              <a:xfrm rot="3358129">
                <a:off x="10716366" y="1132131"/>
                <a:ext cx="410389" cy="798663"/>
              </a:xfrm>
              <a:prstGeom prst="ellipse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 478"/>
              <p:cNvSpPr>
                <a:spLocks noChangeAspect="1"/>
              </p:cNvSpPr>
              <p:nvPr/>
            </p:nvSpPr>
            <p:spPr>
              <a:xfrm rot="3118129">
                <a:off x="10821473" y="1265971"/>
                <a:ext cx="180335" cy="521212"/>
              </a:xfrm>
              <a:custGeom>
                <a:avLst/>
                <a:gdLst>
                  <a:gd name="connsiteX0" fmla="*/ 389107 w 1099226"/>
                  <a:gd name="connsiteY0" fmla="*/ 5364300 h 5364300"/>
                  <a:gd name="connsiteX1" fmla="*/ 408562 w 1099226"/>
                  <a:gd name="connsiteY1" fmla="*/ 5315662 h 5364300"/>
                  <a:gd name="connsiteX2" fmla="*/ 418290 w 1099226"/>
                  <a:gd name="connsiteY2" fmla="*/ 5228113 h 5364300"/>
                  <a:gd name="connsiteX3" fmla="*/ 437745 w 1099226"/>
                  <a:gd name="connsiteY3" fmla="*/ 5121108 h 5364300"/>
                  <a:gd name="connsiteX4" fmla="*/ 447473 w 1099226"/>
                  <a:gd name="connsiteY4" fmla="*/ 3554955 h 5364300"/>
                  <a:gd name="connsiteX5" fmla="*/ 535022 w 1099226"/>
                  <a:gd name="connsiteY5" fmla="*/ 3506317 h 5364300"/>
                  <a:gd name="connsiteX6" fmla="*/ 564205 w 1099226"/>
                  <a:gd name="connsiteY6" fmla="*/ 3496589 h 5364300"/>
                  <a:gd name="connsiteX7" fmla="*/ 583660 w 1099226"/>
                  <a:gd name="connsiteY7" fmla="*/ 3467406 h 5364300"/>
                  <a:gd name="connsiteX8" fmla="*/ 632298 w 1099226"/>
                  <a:gd name="connsiteY8" fmla="*/ 3409040 h 5364300"/>
                  <a:gd name="connsiteX9" fmla="*/ 671209 w 1099226"/>
                  <a:gd name="connsiteY9" fmla="*/ 3321491 h 5364300"/>
                  <a:gd name="connsiteX10" fmla="*/ 700392 w 1099226"/>
                  <a:gd name="connsiteY10" fmla="*/ 3175577 h 5364300"/>
                  <a:gd name="connsiteX11" fmla="*/ 690664 w 1099226"/>
                  <a:gd name="connsiteY11" fmla="*/ 2776743 h 5364300"/>
                  <a:gd name="connsiteX12" fmla="*/ 680937 w 1099226"/>
                  <a:gd name="connsiteY12" fmla="*/ 2747560 h 5364300"/>
                  <a:gd name="connsiteX13" fmla="*/ 661481 w 1099226"/>
                  <a:gd name="connsiteY13" fmla="*/ 2728104 h 5364300"/>
                  <a:gd name="connsiteX14" fmla="*/ 651754 w 1099226"/>
                  <a:gd name="connsiteY14" fmla="*/ 2562734 h 5364300"/>
                  <a:gd name="connsiteX15" fmla="*/ 671209 w 1099226"/>
                  <a:gd name="connsiteY15" fmla="*/ 2533551 h 5364300"/>
                  <a:gd name="connsiteX16" fmla="*/ 729575 w 1099226"/>
                  <a:gd name="connsiteY16" fmla="*/ 2475185 h 5364300"/>
                  <a:gd name="connsiteX17" fmla="*/ 758758 w 1099226"/>
                  <a:gd name="connsiteY17" fmla="*/ 2416819 h 5364300"/>
                  <a:gd name="connsiteX18" fmla="*/ 749030 w 1099226"/>
                  <a:gd name="connsiteY18" fmla="*/ 2270904 h 5364300"/>
                  <a:gd name="connsiteX19" fmla="*/ 729575 w 1099226"/>
                  <a:gd name="connsiteY19" fmla="*/ 2241721 h 5364300"/>
                  <a:gd name="connsiteX20" fmla="*/ 719847 w 1099226"/>
                  <a:gd name="connsiteY20" fmla="*/ 2193083 h 5364300"/>
                  <a:gd name="connsiteX21" fmla="*/ 739303 w 1099226"/>
                  <a:gd name="connsiteY21" fmla="*/ 1784521 h 5364300"/>
                  <a:gd name="connsiteX22" fmla="*/ 778213 w 1099226"/>
                  <a:gd name="connsiteY22" fmla="*/ 1648334 h 5364300"/>
                  <a:gd name="connsiteX23" fmla="*/ 787941 w 1099226"/>
                  <a:gd name="connsiteY23" fmla="*/ 1619151 h 5364300"/>
                  <a:gd name="connsiteX24" fmla="*/ 817124 w 1099226"/>
                  <a:gd name="connsiteY24" fmla="*/ 1599696 h 5364300"/>
                  <a:gd name="connsiteX25" fmla="*/ 904673 w 1099226"/>
                  <a:gd name="connsiteY25" fmla="*/ 1580240 h 5364300"/>
                  <a:gd name="connsiteX26" fmla="*/ 943583 w 1099226"/>
                  <a:gd name="connsiteY26" fmla="*/ 1570513 h 5364300"/>
                  <a:gd name="connsiteX27" fmla="*/ 992222 w 1099226"/>
                  <a:gd name="connsiteY27" fmla="*/ 1521874 h 5364300"/>
                  <a:gd name="connsiteX28" fmla="*/ 1021405 w 1099226"/>
                  <a:gd name="connsiteY28" fmla="*/ 1473236 h 5364300"/>
                  <a:gd name="connsiteX29" fmla="*/ 1050588 w 1099226"/>
                  <a:gd name="connsiteY29" fmla="*/ 1385687 h 5364300"/>
                  <a:gd name="connsiteX30" fmla="*/ 1060315 w 1099226"/>
                  <a:gd name="connsiteY30" fmla="*/ 1356504 h 5364300"/>
                  <a:gd name="connsiteX31" fmla="*/ 1070043 w 1099226"/>
                  <a:gd name="connsiteY31" fmla="*/ 1327321 h 5364300"/>
                  <a:gd name="connsiteX32" fmla="*/ 1060315 w 1099226"/>
                  <a:gd name="connsiteY32" fmla="*/ 1161951 h 5364300"/>
                  <a:gd name="connsiteX33" fmla="*/ 1040860 w 1099226"/>
                  <a:gd name="connsiteY33" fmla="*/ 1093857 h 5364300"/>
                  <a:gd name="connsiteX34" fmla="*/ 982494 w 1099226"/>
                  <a:gd name="connsiteY34" fmla="*/ 1054947 h 5364300"/>
                  <a:gd name="connsiteX35" fmla="*/ 943583 w 1099226"/>
                  <a:gd name="connsiteY35" fmla="*/ 1016036 h 5364300"/>
                  <a:gd name="connsiteX36" fmla="*/ 943583 w 1099226"/>
                  <a:gd name="connsiteY36" fmla="*/ 646385 h 5364300"/>
                  <a:gd name="connsiteX37" fmla="*/ 972766 w 1099226"/>
                  <a:gd name="connsiteY37" fmla="*/ 471287 h 5364300"/>
                  <a:gd name="connsiteX38" fmla="*/ 992222 w 1099226"/>
                  <a:gd name="connsiteY38" fmla="*/ 412921 h 5364300"/>
                  <a:gd name="connsiteX39" fmla="*/ 1001949 w 1099226"/>
                  <a:gd name="connsiteY39" fmla="*/ 383738 h 5364300"/>
                  <a:gd name="connsiteX40" fmla="*/ 1021405 w 1099226"/>
                  <a:gd name="connsiteY40" fmla="*/ 354555 h 5364300"/>
                  <a:gd name="connsiteX41" fmla="*/ 1040860 w 1099226"/>
                  <a:gd name="connsiteY41" fmla="*/ 296189 h 5364300"/>
                  <a:gd name="connsiteX42" fmla="*/ 1070043 w 1099226"/>
                  <a:gd name="connsiteY42" fmla="*/ 189185 h 5364300"/>
                  <a:gd name="connsiteX43" fmla="*/ 1079771 w 1099226"/>
                  <a:gd name="connsiteY43" fmla="*/ 160002 h 5364300"/>
                  <a:gd name="connsiteX44" fmla="*/ 1089498 w 1099226"/>
                  <a:gd name="connsiteY44" fmla="*/ 130819 h 5364300"/>
                  <a:gd name="connsiteX45" fmla="*/ 1099226 w 1099226"/>
                  <a:gd name="connsiteY45" fmla="*/ 43270 h 5364300"/>
                  <a:gd name="connsiteX46" fmla="*/ 924128 w 1099226"/>
                  <a:gd name="connsiteY46" fmla="*/ 23815 h 5364300"/>
                  <a:gd name="connsiteX47" fmla="*/ 933856 w 1099226"/>
                  <a:gd name="connsiteY47" fmla="*/ 208640 h 5364300"/>
                  <a:gd name="connsiteX48" fmla="*/ 914400 w 1099226"/>
                  <a:gd name="connsiteY48" fmla="*/ 549108 h 5364300"/>
                  <a:gd name="connsiteX49" fmla="*/ 904673 w 1099226"/>
                  <a:gd name="connsiteY49" fmla="*/ 607474 h 5364300"/>
                  <a:gd name="connsiteX50" fmla="*/ 885217 w 1099226"/>
                  <a:gd name="connsiteY50" fmla="*/ 626930 h 5364300"/>
                  <a:gd name="connsiteX51" fmla="*/ 865762 w 1099226"/>
                  <a:gd name="connsiteY51" fmla="*/ 685296 h 5364300"/>
                  <a:gd name="connsiteX52" fmla="*/ 846307 w 1099226"/>
                  <a:gd name="connsiteY52" fmla="*/ 743662 h 5364300"/>
                  <a:gd name="connsiteX53" fmla="*/ 826851 w 1099226"/>
                  <a:gd name="connsiteY53" fmla="*/ 811755 h 5364300"/>
                  <a:gd name="connsiteX54" fmla="*/ 807396 w 1099226"/>
                  <a:gd name="connsiteY54" fmla="*/ 831211 h 5364300"/>
                  <a:gd name="connsiteX55" fmla="*/ 787941 w 1099226"/>
                  <a:gd name="connsiteY55" fmla="*/ 938215 h 5364300"/>
                  <a:gd name="connsiteX56" fmla="*/ 778213 w 1099226"/>
                  <a:gd name="connsiteY56" fmla="*/ 977125 h 5364300"/>
                  <a:gd name="connsiteX57" fmla="*/ 729575 w 1099226"/>
                  <a:gd name="connsiteY57" fmla="*/ 1006308 h 5364300"/>
                  <a:gd name="connsiteX58" fmla="*/ 710120 w 1099226"/>
                  <a:gd name="connsiteY58" fmla="*/ 1025764 h 5364300"/>
                  <a:gd name="connsiteX59" fmla="*/ 651754 w 1099226"/>
                  <a:gd name="connsiteY59" fmla="*/ 1064674 h 5364300"/>
                  <a:gd name="connsiteX60" fmla="*/ 603115 w 1099226"/>
                  <a:gd name="connsiteY60" fmla="*/ 1103585 h 5364300"/>
                  <a:gd name="connsiteX61" fmla="*/ 573932 w 1099226"/>
                  <a:gd name="connsiteY61" fmla="*/ 1132768 h 5364300"/>
                  <a:gd name="connsiteX62" fmla="*/ 544749 w 1099226"/>
                  <a:gd name="connsiteY62" fmla="*/ 1152223 h 5364300"/>
                  <a:gd name="connsiteX63" fmla="*/ 505839 w 1099226"/>
                  <a:gd name="connsiteY63" fmla="*/ 1200862 h 5364300"/>
                  <a:gd name="connsiteX64" fmla="*/ 486383 w 1099226"/>
                  <a:gd name="connsiteY64" fmla="*/ 1259228 h 5364300"/>
                  <a:gd name="connsiteX65" fmla="*/ 496111 w 1099226"/>
                  <a:gd name="connsiteY65" fmla="*/ 1482964 h 5364300"/>
                  <a:gd name="connsiteX66" fmla="*/ 525294 w 1099226"/>
                  <a:gd name="connsiteY66" fmla="*/ 1502419 h 5364300"/>
                  <a:gd name="connsiteX67" fmla="*/ 593388 w 1099226"/>
                  <a:gd name="connsiteY67" fmla="*/ 1521874 h 5364300"/>
                  <a:gd name="connsiteX68" fmla="*/ 642026 w 1099226"/>
                  <a:gd name="connsiteY68" fmla="*/ 1570513 h 5364300"/>
                  <a:gd name="connsiteX69" fmla="*/ 632298 w 1099226"/>
                  <a:gd name="connsiteY69" fmla="*/ 1794249 h 5364300"/>
                  <a:gd name="connsiteX70" fmla="*/ 612843 w 1099226"/>
                  <a:gd name="connsiteY70" fmla="*/ 1852615 h 5364300"/>
                  <a:gd name="connsiteX71" fmla="*/ 583660 w 1099226"/>
                  <a:gd name="connsiteY71" fmla="*/ 1881798 h 5364300"/>
                  <a:gd name="connsiteX72" fmla="*/ 573932 w 1099226"/>
                  <a:gd name="connsiteY72" fmla="*/ 1910981 h 5364300"/>
                  <a:gd name="connsiteX73" fmla="*/ 554477 w 1099226"/>
                  <a:gd name="connsiteY73" fmla="*/ 1940164 h 5364300"/>
                  <a:gd name="connsiteX74" fmla="*/ 535022 w 1099226"/>
                  <a:gd name="connsiteY74" fmla="*/ 2202811 h 5364300"/>
                  <a:gd name="connsiteX75" fmla="*/ 525294 w 1099226"/>
                  <a:gd name="connsiteY75" fmla="*/ 2231994 h 5364300"/>
                  <a:gd name="connsiteX76" fmla="*/ 496111 w 1099226"/>
                  <a:gd name="connsiteY76" fmla="*/ 2261177 h 5364300"/>
                  <a:gd name="connsiteX77" fmla="*/ 476656 w 1099226"/>
                  <a:gd name="connsiteY77" fmla="*/ 2290360 h 5364300"/>
                  <a:gd name="connsiteX78" fmla="*/ 428017 w 1099226"/>
                  <a:gd name="connsiteY78" fmla="*/ 2329270 h 5364300"/>
                  <a:gd name="connsiteX79" fmla="*/ 428017 w 1099226"/>
                  <a:gd name="connsiteY79" fmla="*/ 2523823 h 5364300"/>
                  <a:gd name="connsiteX80" fmla="*/ 437745 w 1099226"/>
                  <a:gd name="connsiteY80" fmla="*/ 2553006 h 5364300"/>
                  <a:gd name="connsiteX81" fmla="*/ 457200 w 1099226"/>
                  <a:gd name="connsiteY81" fmla="*/ 2630828 h 5364300"/>
                  <a:gd name="connsiteX82" fmla="*/ 476656 w 1099226"/>
                  <a:gd name="connsiteY82" fmla="*/ 2689194 h 5364300"/>
                  <a:gd name="connsiteX83" fmla="*/ 466928 w 1099226"/>
                  <a:gd name="connsiteY83" fmla="*/ 2757287 h 5364300"/>
                  <a:gd name="connsiteX84" fmla="*/ 437745 w 1099226"/>
                  <a:gd name="connsiteY84" fmla="*/ 2767015 h 5364300"/>
                  <a:gd name="connsiteX85" fmla="*/ 282103 w 1099226"/>
                  <a:gd name="connsiteY85" fmla="*/ 2786470 h 5364300"/>
                  <a:gd name="connsiteX86" fmla="*/ 214009 w 1099226"/>
                  <a:gd name="connsiteY86" fmla="*/ 2805925 h 5364300"/>
                  <a:gd name="connsiteX87" fmla="*/ 194554 w 1099226"/>
                  <a:gd name="connsiteY87" fmla="*/ 2825381 h 5364300"/>
                  <a:gd name="connsiteX88" fmla="*/ 155643 w 1099226"/>
                  <a:gd name="connsiteY88" fmla="*/ 2874019 h 5364300"/>
                  <a:gd name="connsiteX89" fmla="*/ 136188 w 1099226"/>
                  <a:gd name="connsiteY89" fmla="*/ 2903202 h 5364300"/>
                  <a:gd name="connsiteX90" fmla="*/ 87549 w 1099226"/>
                  <a:gd name="connsiteY90" fmla="*/ 2951840 h 5364300"/>
                  <a:gd name="connsiteX91" fmla="*/ 68094 w 1099226"/>
                  <a:gd name="connsiteY91" fmla="*/ 2981023 h 5364300"/>
                  <a:gd name="connsiteX92" fmla="*/ 58366 w 1099226"/>
                  <a:gd name="connsiteY92" fmla="*/ 3010206 h 5364300"/>
                  <a:gd name="connsiteX93" fmla="*/ 38911 w 1099226"/>
                  <a:gd name="connsiteY93" fmla="*/ 3029662 h 5364300"/>
                  <a:gd name="connsiteX94" fmla="*/ 29183 w 1099226"/>
                  <a:gd name="connsiteY94" fmla="*/ 3058845 h 5364300"/>
                  <a:gd name="connsiteX95" fmla="*/ 0 w 1099226"/>
                  <a:gd name="connsiteY95" fmla="*/ 3097755 h 536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1099226" h="5364300">
                    <a:moveTo>
                      <a:pt x="389107" y="5364300"/>
                    </a:moveTo>
                    <a:cubicBezTo>
                      <a:pt x="395592" y="5348087"/>
                      <a:pt x="404903" y="5332736"/>
                      <a:pt x="408562" y="5315662"/>
                    </a:cubicBezTo>
                    <a:cubicBezTo>
                      <a:pt x="414714" y="5286951"/>
                      <a:pt x="414409" y="5257218"/>
                      <a:pt x="418290" y="5228113"/>
                    </a:cubicBezTo>
                    <a:cubicBezTo>
                      <a:pt x="423270" y="5190762"/>
                      <a:pt x="430407" y="5157800"/>
                      <a:pt x="437745" y="5121108"/>
                    </a:cubicBezTo>
                    <a:cubicBezTo>
                      <a:pt x="440988" y="4599057"/>
                      <a:pt x="434743" y="4076861"/>
                      <a:pt x="447473" y="3554955"/>
                    </a:cubicBezTo>
                    <a:cubicBezTo>
                      <a:pt x="448189" y="3525593"/>
                      <a:pt x="527658" y="3508772"/>
                      <a:pt x="535022" y="3506317"/>
                    </a:cubicBezTo>
                    <a:lnTo>
                      <a:pt x="564205" y="3496589"/>
                    </a:lnTo>
                    <a:cubicBezTo>
                      <a:pt x="570690" y="3486861"/>
                      <a:pt x="576176" y="3476387"/>
                      <a:pt x="583660" y="3467406"/>
                    </a:cubicBezTo>
                    <a:cubicBezTo>
                      <a:pt x="605479" y="3441223"/>
                      <a:pt x="618496" y="3440094"/>
                      <a:pt x="632298" y="3409040"/>
                    </a:cubicBezTo>
                    <a:cubicBezTo>
                      <a:pt x="678603" y="3304854"/>
                      <a:pt x="627180" y="3387536"/>
                      <a:pt x="671209" y="3321491"/>
                    </a:cubicBezTo>
                    <a:cubicBezTo>
                      <a:pt x="692350" y="3194646"/>
                      <a:pt x="678189" y="3242183"/>
                      <a:pt x="700392" y="3175577"/>
                    </a:cubicBezTo>
                    <a:cubicBezTo>
                      <a:pt x="697149" y="3042632"/>
                      <a:pt x="696702" y="2909590"/>
                      <a:pt x="690664" y="2776743"/>
                    </a:cubicBezTo>
                    <a:cubicBezTo>
                      <a:pt x="690198" y="2766500"/>
                      <a:pt x="686212" y="2756353"/>
                      <a:pt x="680937" y="2747560"/>
                    </a:cubicBezTo>
                    <a:cubicBezTo>
                      <a:pt x="676218" y="2739695"/>
                      <a:pt x="667966" y="2734589"/>
                      <a:pt x="661481" y="2728104"/>
                    </a:cubicBezTo>
                    <a:cubicBezTo>
                      <a:pt x="636180" y="2652199"/>
                      <a:pt x="630600" y="2661453"/>
                      <a:pt x="651754" y="2562734"/>
                    </a:cubicBezTo>
                    <a:cubicBezTo>
                      <a:pt x="654204" y="2551302"/>
                      <a:pt x="663442" y="2542289"/>
                      <a:pt x="671209" y="2533551"/>
                    </a:cubicBezTo>
                    <a:cubicBezTo>
                      <a:pt x="689488" y="2512987"/>
                      <a:pt x="714313" y="2498078"/>
                      <a:pt x="729575" y="2475185"/>
                    </a:cubicBezTo>
                    <a:cubicBezTo>
                      <a:pt x="754718" y="2437470"/>
                      <a:pt x="745333" y="2457093"/>
                      <a:pt x="758758" y="2416819"/>
                    </a:cubicBezTo>
                    <a:cubicBezTo>
                      <a:pt x="755515" y="2368181"/>
                      <a:pt x="757044" y="2318987"/>
                      <a:pt x="749030" y="2270904"/>
                    </a:cubicBezTo>
                    <a:cubicBezTo>
                      <a:pt x="747108" y="2259372"/>
                      <a:pt x="733680" y="2252668"/>
                      <a:pt x="729575" y="2241721"/>
                    </a:cubicBezTo>
                    <a:cubicBezTo>
                      <a:pt x="723770" y="2226240"/>
                      <a:pt x="723090" y="2209296"/>
                      <a:pt x="719847" y="2193083"/>
                    </a:cubicBezTo>
                    <a:cubicBezTo>
                      <a:pt x="725094" y="1998938"/>
                      <a:pt x="706716" y="1925732"/>
                      <a:pt x="739303" y="1784521"/>
                    </a:cubicBezTo>
                    <a:cubicBezTo>
                      <a:pt x="757624" y="1705130"/>
                      <a:pt x="754987" y="1718012"/>
                      <a:pt x="778213" y="1648334"/>
                    </a:cubicBezTo>
                    <a:cubicBezTo>
                      <a:pt x="781456" y="1638606"/>
                      <a:pt x="779409" y="1624839"/>
                      <a:pt x="787941" y="1619151"/>
                    </a:cubicBezTo>
                    <a:cubicBezTo>
                      <a:pt x="797669" y="1612666"/>
                      <a:pt x="806667" y="1604924"/>
                      <a:pt x="817124" y="1599696"/>
                    </a:cubicBezTo>
                    <a:cubicBezTo>
                      <a:pt x="842367" y="1587074"/>
                      <a:pt x="879763" y="1585222"/>
                      <a:pt x="904673" y="1580240"/>
                    </a:cubicBezTo>
                    <a:cubicBezTo>
                      <a:pt x="917783" y="1577618"/>
                      <a:pt x="930613" y="1573755"/>
                      <a:pt x="943583" y="1570513"/>
                    </a:cubicBezTo>
                    <a:cubicBezTo>
                      <a:pt x="959796" y="1554300"/>
                      <a:pt x="984972" y="1543626"/>
                      <a:pt x="992222" y="1521874"/>
                    </a:cubicBezTo>
                    <a:cubicBezTo>
                      <a:pt x="1004849" y="1483990"/>
                      <a:pt x="994698" y="1499941"/>
                      <a:pt x="1021405" y="1473236"/>
                    </a:cubicBezTo>
                    <a:lnTo>
                      <a:pt x="1050588" y="1385687"/>
                    </a:lnTo>
                    <a:lnTo>
                      <a:pt x="1060315" y="1356504"/>
                    </a:lnTo>
                    <a:lnTo>
                      <a:pt x="1070043" y="1327321"/>
                    </a:lnTo>
                    <a:cubicBezTo>
                      <a:pt x="1066800" y="1272198"/>
                      <a:pt x="1065550" y="1216921"/>
                      <a:pt x="1060315" y="1161951"/>
                    </a:cubicBezTo>
                    <a:cubicBezTo>
                      <a:pt x="1060288" y="1161670"/>
                      <a:pt x="1045469" y="1098466"/>
                      <a:pt x="1040860" y="1093857"/>
                    </a:cubicBezTo>
                    <a:cubicBezTo>
                      <a:pt x="1024326" y="1077323"/>
                      <a:pt x="999028" y="1071481"/>
                      <a:pt x="982494" y="1054947"/>
                    </a:cubicBezTo>
                    <a:lnTo>
                      <a:pt x="943583" y="1016036"/>
                    </a:lnTo>
                    <a:cubicBezTo>
                      <a:pt x="898829" y="881765"/>
                      <a:pt x="923888" y="968074"/>
                      <a:pt x="943583" y="646385"/>
                    </a:cubicBezTo>
                    <a:cubicBezTo>
                      <a:pt x="945935" y="607973"/>
                      <a:pt x="957456" y="522321"/>
                      <a:pt x="972766" y="471287"/>
                    </a:cubicBezTo>
                    <a:cubicBezTo>
                      <a:pt x="978659" y="451644"/>
                      <a:pt x="985737" y="432376"/>
                      <a:pt x="992222" y="412921"/>
                    </a:cubicBezTo>
                    <a:cubicBezTo>
                      <a:pt x="995465" y="403193"/>
                      <a:pt x="996261" y="392270"/>
                      <a:pt x="1001949" y="383738"/>
                    </a:cubicBezTo>
                    <a:lnTo>
                      <a:pt x="1021405" y="354555"/>
                    </a:lnTo>
                    <a:cubicBezTo>
                      <a:pt x="1027890" y="335100"/>
                      <a:pt x="1036838" y="316298"/>
                      <a:pt x="1040860" y="296189"/>
                    </a:cubicBezTo>
                    <a:cubicBezTo>
                      <a:pt x="1054610" y="227444"/>
                      <a:pt x="1045360" y="263233"/>
                      <a:pt x="1070043" y="189185"/>
                    </a:cubicBezTo>
                    <a:lnTo>
                      <a:pt x="1079771" y="160002"/>
                    </a:lnTo>
                    <a:lnTo>
                      <a:pt x="1089498" y="130819"/>
                    </a:lnTo>
                    <a:cubicBezTo>
                      <a:pt x="1092741" y="101636"/>
                      <a:pt x="1099226" y="72633"/>
                      <a:pt x="1099226" y="43270"/>
                    </a:cubicBezTo>
                    <a:cubicBezTo>
                      <a:pt x="1099226" y="-39897"/>
                      <a:pt x="953311" y="22098"/>
                      <a:pt x="924128" y="23815"/>
                    </a:cubicBezTo>
                    <a:cubicBezTo>
                      <a:pt x="927371" y="85423"/>
                      <a:pt x="933856" y="146946"/>
                      <a:pt x="933856" y="208640"/>
                    </a:cubicBezTo>
                    <a:cubicBezTo>
                      <a:pt x="933856" y="500030"/>
                      <a:pt x="955965" y="424418"/>
                      <a:pt x="914400" y="549108"/>
                    </a:cubicBezTo>
                    <a:cubicBezTo>
                      <a:pt x="911158" y="568563"/>
                      <a:pt x="911598" y="589006"/>
                      <a:pt x="904673" y="607474"/>
                    </a:cubicBezTo>
                    <a:cubicBezTo>
                      <a:pt x="901453" y="616062"/>
                      <a:pt x="889319" y="618727"/>
                      <a:pt x="885217" y="626930"/>
                    </a:cubicBezTo>
                    <a:cubicBezTo>
                      <a:pt x="876046" y="645273"/>
                      <a:pt x="872247" y="665841"/>
                      <a:pt x="865762" y="685296"/>
                    </a:cubicBezTo>
                    <a:lnTo>
                      <a:pt x="846307" y="743662"/>
                    </a:lnTo>
                    <a:cubicBezTo>
                      <a:pt x="844490" y="750931"/>
                      <a:pt x="832832" y="801786"/>
                      <a:pt x="826851" y="811755"/>
                    </a:cubicBezTo>
                    <a:cubicBezTo>
                      <a:pt x="822132" y="819619"/>
                      <a:pt x="813881" y="824726"/>
                      <a:pt x="807396" y="831211"/>
                    </a:cubicBezTo>
                    <a:cubicBezTo>
                      <a:pt x="791300" y="959971"/>
                      <a:pt x="807933" y="868242"/>
                      <a:pt x="787941" y="938215"/>
                    </a:cubicBezTo>
                    <a:cubicBezTo>
                      <a:pt x="784268" y="951070"/>
                      <a:pt x="784192" y="965167"/>
                      <a:pt x="778213" y="977125"/>
                    </a:cubicBezTo>
                    <a:cubicBezTo>
                      <a:pt x="767530" y="998491"/>
                      <a:pt x="749546" y="999652"/>
                      <a:pt x="729575" y="1006308"/>
                    </a:cubicBezTo>
                    <a:cubicBezTo>
                      <a:pt x="723090" y="1012793"/>
                      <a:pt x="717457" y="1020261"/>
                      <a:pt x="710120" y="1025764"/>
                    </a:cubicBezTo>
                    <a:cubicBezTo>
                      <a:pt x="691414" y="1039793"/>
                      <a:pt x="668288" y="1048140"/>
                      <a:pt x="651754" y="1064674"/>
                    </a:cubicBezTo>
                    <a:cubicBezTo>
                      <a:pt x="595150" y="1121278"/>
                      <a:pt x="676744" y="1042228"/>
                      <a:pt x="603115" y="1103585"/>
                    </a:cubicBezTo>
                    <a:cubicBezTo>
                      <a:pt x="592547" y="1112392"/>
                      <a:pt x="584500" y="1123961"/>
                      <a:pt x="573932" y="1132768"/>
                    </a:cubicBezTo>
                    <a:cubicBezTo>
                      <a:pt x="564951" y="1140252"/>
                      <a:pt x="553878" y="1144920"/>
                      <a:pt x="544749" y="1152223"/>
                    </a:cubicBezTo>
                    <a:cubicBezTo>
                      <a:pt x="530810" y="1163375"/>
                      <a:pt x="512812" y="1185172"/>
                      <a:pt x="505839" y="1200862"/>
                    </a:cubicBezTo>
                    <a:cubicBezTo>
                      <a:pt x="497510" y="1219602"/>
                      <a:pt x="486383" y="1259228"/>
                      <a:pt x="486383" y="1259228"/>
                    </a:cubicBezTo>
                    <a:cubicBezTo>
                      <a:pt x="489626" y="1333807"/>
                      <a:pt x="484317" y="1409252"/>
                      <a:pt x="496111" y="1482964"/>
                    </a:cubicBezTo>
                    <a:cubicBezTo>
                      <a:pt x="497958" y="1494508"/>
                      <a:pt x="514837" y="1497191"/>
                      <a:pt x="525294" y="1502419"/>
                    </a:cubicBezTo>
                    <a:cubicBezTo>
                      <a:pt x="539254" y="1509399"/>
                      <a:pt x="580915" y="1518756"/>
                      <a:pt x="593388" y="1521874"/>
                    </a:cubicBezTo>
                    <a:cubicBezTo>
                      <a:pt x="609601" y="1538087"/>
                      <a:pt x="643022" y="1547606"/>
                      <a:pt x="642026" y="1570513"/>
                    </a:cubicBezTo>
                    <a:cubicBezTo>
                      <a:pt x="638783" y="1645092"/>
                      <a:pt x="639979" y="1719996"/>
                      <a:pt x="632298" y="1794249"/>
                    </a:cubicBezTo>
                    <a:cubicBezTo>
                      <a:pt x="630188" y="1814648"/>
                      <a:pt x="627344" y="1838114"/>
                      <a:pt x="612843" y="1852615"/>
                    </a:cubicBezTo>
                    <a:lnTo>
                      <a:pt x="583660" y="1881798"/>
                    </a:lnTo>
                    <a:cubicBezTo>
                      <a:pt x="580417" y="1891526"/>
                      <a:pt x="578518" y="1901810"/>
                      <a:pt x="573932" y="1910981"/>
                    </a:cubicBezTo>
                    <a:cubicBezTo>
                      <a:pt x="568704" y="1921438"/>
                      <a:pt x="555870" y="1928556"/>
                      <a:pt x="554477" y="1940164"/>
                    </a:cubicBezTo>
                    <a:cubicBezTo>
                      <a:pt x="534610" y="2105719"/>
                      <a:pt x="560926" y="2099192"/>
                      <a:pt x="535022" y="2202811"/>
                    </a:cubicBezTo>
                    <a:cubicBezTo>
                      <a:pt x="532535" y="2212759"/>
                      <a:pt x="530982" y="2223462"/>
                      <a:pt x="525294" y="2231994"/>
                    </a:cubicBezTo>
                    <a:cubicBezTo>
                      <a:pt x="517663" y="2243440"/>
                      <a:pt x="504918" y="2250609"/>
                      <a:pt x="496111" y="2261177"/>
                    </a:cubicBezTo>
                    <a:cubicBezTo>
                      <a:pt x="488627" y="2270158"/>
                      <a:pt x="483959" y="2281231"/>
                      <a:pt x="476656" y="2290360"/>
                    </a:cubicBezTo>
                    <a:cubicBezTo>
                      <a:pt x="460816" y="2310160"/>
                      <a:pt x="449683" y="2314826"/>
                      <a:pt x="428017" y="2329270"/>
                    </a:cubicBezTo>
                    <a:cubicBezTo>
                      <a:pt x="401862" y="2407739"/>
                      <a:pt x="412125" y="2364905"/>
                      <a:pt x="428017" y="2523823"/>
                    </a:cubicBezTo>
                    <a:cubicBezTo>
                      <a:pt x="429037" y="2534026"/>
                      <a:pt x="435047" y="2543113"/>
                      <a:pt x="437745" y="2553006"/>
                    </a:cubicBezTo>
                    <a:cubicBezTo>
                      <a:pt x="444780" y="2578803"/>
                      <a:pt x="448744" y="2605461"/>
                      <a:pt x="457200" y="2630828"/>
                    </a:cubicBezTo>
                    <a:lnTo>
                      <a:pt x="476656" y="2689194"/>
                    </a:lnTo>
                    <a:cubicBezTo>
                      <a:pt x="473413" y="2711892"/>
                      <a:pt x="477182" y="2736780"/>
                      <a:pt x="466928" y="2757287"/>
                    </a:cubicBezTo>
                    <a:cubicBezTo>
                      <a:pt x="462342" y="2766458"/>
                      <a:pt x="447800" y="2765004"/>
                      <a:pt x="437745" y="2767015"/>
                    </a:cubicBezTo>
                    <a:cubicBezTo>
                      <a:pt x="403038" y="2773957"/>
                      <a:pt x="312460" y="2783097"/>
                      <a:pt x="282103" y="2786470"/>
                    </a:cubicBezTo>
                    <a:cubicBezTo>
                      <a:pt x="274840" y="2788286"/>
                      <a:pt x="223974" y="2799946"/>
                      <a:pt x="214009" y="2805925"/>
                    </a:cubicBezTo>
                    <a:cubicBezTo>
                      <a:pt x="206145" y="2810644"/>
                      <a:pt x="201039" y="2818896"/>
                      <a:pt x="194554" y="2825381"/>
                    </a:cubicBezTo>
                    <a:cubicBezTo>
                      <a:pt x="175615" y="2882195"/>
                      <a:pt x="199644" y="2830018"/>
                      <a:pt x="155643" y="2874019"/>
                    </a:cubicBezTo>
                    <a:cubicBezTo>
                      <a:pt x="147376" y="2882286"/>
                      <a:pt x="143887" y="2894404"/>
                      <a:pt x="136188" y="2903202"/>
                    </a:cubicBezTo>
                    <a:cubicBezTo>
                      <a:pt x="121089" y="2920457"/>
                      <a:pt x="100267" y="2932762"/>
                      <a:pt x="87549" y="2951840"/>
                    </a:cubicBezTo>
                    <a:cubicBezTo>
                      <a:pt x="81064" y="2961568"/>
                      <a:pt x="73322" y="2970566"/>
                      <a:pt x="68094" y="2981023"/>
                    </a:cubicBezTo>
                    <a:cubicBezTo>
                      <a:pt x="63508" y="2990194"/>
                      <a:pt x="63642" y="3001413"/>
                      <a:pt x="58366" y="3010206"/>
                    </a:cubicBezTo>
                    <a:cubicBezTo>
                      <a:pt x="53647" y="3018070"/>
                      <a:pt x="45396" y="3023177"/>
                      <a:pt x="38911" y="3029662"/>
                    </a:cubicBezTo>
                    <a:cubicBezTo>
                      <a:pt x="35668" y="3039390"/>
                      <a:pt x="33769" y="3049674"/>
                      <a:pt x="29183" y="3058845"/>
                    </a:cubicBezTo>
                    <a:cubicBezTo>
                      <a:pt x="18182" y="3080847"/>
                      <a:pt x="13682" y="3084075"/>
                      <a:pt x="0" y="3097755"/>
                    </a:cubicBezTo>
                  </a:path>
                </a:pathLst>
              </a:custGeom>
              <a:noFill/>
              <a:ln w="22225" cap="rnd" cmpd="sng" algn="ctr">
                <a:gradFill flip="none" rotWithShape="1">
                  <a:gsLst>
                    <a:gs pos="0">
                      <a:srgbClr val="ED7D31"/>
                    </a:gs>
                    <a:gs pos="68000">
                      <a:srgbClr val="70AD47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62" name="Group 461"/>
            <p:cNvGrpSpPr/>
            <p:nvPr/>
          </p:nvGrpSpPr>
          <p:grpSpPr>
            <a:xfrm rot="6633823">
              <a:off x="9947358" y="2958869"/>
              <a:ext cx="297938" cy="771862"/>
              <a:chOff x="8919386" y="1557688"/>
              <a:chExt cx="410389" cy="849735"/>
            </a:xfrm>
          </p:grpSpPr>
          <p:sp>
            <p:nvSpPr>
              <p:cNvPr id="476" name="Oval 475"/>
              <p:cNvSpPr/>
              <p:nvPr/>
            </p:nvSpPr>
            <p:spPr>
              <a:xfrm rot="19967334">
                <a:off x="8919386" y="1557688"/>
                <a:ext cx="410389" cy="849735"/>
              </a:xfrm>
              <a:prstGeom prst="ellipse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 476"/>
              <p:cNvSpPr>
                <a:spLocks noChangeAspect="1"/>
              </p:cNvSpPr>
              <p:nvPr/>
            </p:nvSpPr>
            <p:spPr>
              <a:xfrm rot="19727334">
                <a:off x="9052833" y="1770531"/>
                <a:ext cx="180335" cy="554542"/>
              </a:xfrm>
              <a:custGeom>
                <a:avLst/>
                <a:gdLst>
                  <a:gd name="connsiteX0" fmla="*/ 389107 w 1099226"/>
                  <a:gd name="connsiteY0" fmla="*/ 5364300 h 5364300"/>
                  <a:gd name="connsiteX1" fmla="*/ 408562 w 1099226"/>
                  <a:gd name="connsiteY1" fmla="*/ 5315662 h 5364300"/>
                  <a:gd name="connsiteX2" fmla="*/ 418290 w 1099226"/>
                  <a:gd name="connsiteY2" fmla="*/ 5228113 h 5364300"/>
                  <a:gd name="connsiteX3" fmla="*/ 437745 w 1099226"/>
                  <a:gd name="connsiteY3" fmla="*/ 5121108 h 5364300"/>
                  <a:gd name="connsiteX4" fmla="*/ 447473 w 1099226"/>
                  <a:gd name="connsiteY4" fmla="*/ 3554955 h 5364300"/>
                  <a:gd name="connsiteX5" fmla="*/ 535022 w 1099226"/>
                  <a:gd name="connsiteY5" fmla="*/ 3506317 h 5364300"/>
                  <a:gd name="connsiteX6" fmla="*/ 564205 w 1099226"/>
                  <a:gd name="connsiteY6" fmla="*/ 3496589 h 5364300"/>
                  <a:gd name="connsiteX7" fmla="*/ 583660 w 1099226"/>
                  <a:gd name="connsiteY7" fmla="*/ 3467406 h 5364300"/>
                  <a:gd name="connsiteX8" fmla="*/ 632298 w 1099226"/>
                  <a:gd name="connsiteY8" fmla="*/ 3409040 h 5364300"/>
                  <a:gd name="connsiteX9" fmla="*/ 671209 w 1099226"/>
                  <a:gd name="connsiteY9" fmla="*/ 3321491 h 5364300"/>
                  <a:gd name="connsiteX10" fmla="*/ 700392 w 1099226"/>
                  <a:gd name="connsiteY10" fmla="*/ 3175577 h 5364300"/>
                  <a:gd name="connsiteX11" fmla="*/ 690664 w 1099226"/>
                  <a:gd name="connsiteY11" fmla="*/ 2776743 h 5364300"/>
                  <a:gd name="connsiteX12" fmla="*/ 680937 w 1099226"/>
                  <a:gd name="connsiteY12" fmla="*/ 2747560 h 5364300"/>
                  <a:gd name="connsiteX13" fmla="*/ 661481 w 1099226"/>
                  <a:gd name="connsiteY13" fmla="*/ 2728104 h 5364300"/>
                  <a:gd name="connsiteX14" fmla="*/ 651754 w 1099226"/>
                  <a:gd name="connsiteY14" fmla="*/ 2562734 h 5364300"/>
                  <a:gd name="connsiteX15" fmla="*/ 671209 w 1099226"/>
                  <a:gd name="connsiteY15" fmla="*/ 2533551 h 5364300"/>
                  <a:gd name="connsiteX16" fmla="*/ 729575 w 1099226"/>
                  <a:gd name="connsiteY16" fmla="*/ 2475185 h 5364300"/>
                  <a:gd name="connsiteX17" fmla="*/ 758758 w 1099226"/>
                  <a:gd name="connsiteY17" fmla="*/ 2416819 h 5364300"/>
                  <a:gd name="connsiteX18" fmla="*/ 749030 w 1099226"/>
                  <a:gd name="connsiteY18" fmla="*/ 2270904 h 5364300"/>
                  <a:gd name="connsiteX19" fmla="*/ 729575 w 1099226"/>
                  <a:gd name="connsiteY19" fmla="*/ 2241721 h 5364300"/>
                  <a:gd name="connsiteX20" fmla="*/ 719847 w 1099226"/>
                  <a:gd name="connsiteY20" fmla="*/ 2193083 h 5364300"/>
                  <a:gd name="connsiteX21" fmla="*/ 739303 w 1099226"/>
                  <a:gd name="connsiteY21" fmla="*/ 1784521 h 5364300"/>
                  <a:gd name="connsiteX22" fmla="*/ 778213 w 1099226"/>
                  <a:gd name="connsiteY22" fmla="*/ 1648334 h 5364300"/>
                  <a:gd name="connsiteX23" fmla="*/ 787941 w 1099226"/>
                  <a:gd name="connsiteY23" fmla="*/ 1619151 h 5364300"/>
                  <a:gd name="connsiteX24" fmla="*/ 817124 w 1099226"/>
                  <a:gd name="connsiteY24" fmla="*/ 1599696 h 5364300"/>
                  <a:gd name="connsiteX25" fmla="*/ 904673 w 1099226"/>
                  <a:gd name="connsiteY25" fmla="*/ 1580240 h 5364300"/>
                  <a:gd name="connsiteX26" fmla="*/ 943583 w 1099226"/>
                  <a:gd name="connsiteY26" fmla="*/ 1570513 h 5364300"/>
                  <a:gd name="connsiteX27" fmla="*/ 992222 w 1099226"/>
                  <a:gd name="connsiteY27" fmla="*/ 1521874 h 5364300"/>
                  <a:gd name="connsiteX28" fmla="*/ 1021405 w 1099226"/>
                  <a:gd name="connsiteY28" fmla="*/ 1473236 h 5364300"/>
                  <a:gd name="connsiteX29" fmla="*/ 1050588 w 1099226"/>
                  <a:gd name="connsiteY29" fmla="*/ 1385687 h 5364300"/>
                  <a:gd name="connsiteX30" fmla="*/ 1060315 w 1099226"/>
                  <a:gd name="connsiteY30" fmla="*/ 1356504 h 5364300"/>
                  <a:gd name="connsiteX31" fmla="*/ 1070043 w 1099226"/>
                  <a:gd name="connsiteY31" fmla="*/ 1327321 h 5364300"/>
                  <a:gd name="connsiteX32" fmla="*/ 1060315 w 1099226"/>
                  <a:gd name="connsiteY32" fmla="*/ 1161951 h 5364300"/>
                  <a:gd name="connsiteX33" fmla="*/ 1040860 w 1099226"/>
                  <a:gd name="connsiteY33" fmla="*/ 1093857 h 5364300"/>
                  <a:gd name="connsiteX34" fmla="*/ 982494 w 1099226"/>
                  <a:gd name="connsiteY34" fmla="*/ 1054947 h 5364300"/>
                  <a:gd name="connsiteX35" fmla="*/ 943583 w 1099226"/>
                  <a:gd name="connsiteY35" fmla="*/ 1016036 h 5364300"/>
                  <a:gd name="connsiteX36" fmla="*/ 943583 w 1099226"/>
                  <a:gd name="connsiteY36" fmla="*/ 646385 h 5364300"/>
                  <a:gd name="connsiteX37" fmla="*/ 972766 w 1099226"/>
                  <a:gd name="connsiteY37" fmla="*/ 471287 h 5364300"/>
                  <a:gd name="connsiteX38" fmla="*/ 992222 w 1099226"/>
                  <a:gd name="connsiteY38" fmla="*/ 412921 h 5364300"/>
                  <a:gd name="connsiteX39" fmla="*/ 1001949 w 1099226"/>
                  <a:gd name="connsiteY39" fmla="*/ 383738 h 5364300"/>
                  <a:gd name="connsiteX40" fmla="*/ 1021405 w 1099226"/>
                  <a:gd name="connsiteY40" fmla="*/ 354555 h 5364300"/>
                  <a:gd name="connsiteX41" fmla="*/ 1040860 w 1099226"/>
                  <a:gd name="connsiteY41" fmla="*/ 296189 h 5364300"/>
                  <a:gd name="connsiteX42" fmla="*/ 1070043 w 1099226"/>
                  <a:gd name="connsiteY42" fmla="*/ 189185 h 5364300"/>
                  <a:gd name="connsiteX43" fmla="*/ 1079771 w 1099226"/>
                  <a:gd name="connsiteY43" fmla="*/ 160002 h 5364300"/>
                  <a:gd name="connsiteX44" fmla="*/ 1089498 w 1099226"/>
                  <a:gd name="connsiteY44" fmla="*/ 130819 h 5364300"/>
                  <a:gd name="connsiteX45" fmla="*/ 1099226 w 1099226"/>
                  <a:gd name="connsiteY45" fmla="*/ 43270 h 5364300"/>
                  <a:gd name="connsiteX46" fmla="*/ 924128 w 1099226"/>
                  <a:gd name="connsiteY46" fmla="*/ 23815 h 5364300"/>
                  <a:gd name="connsiteX47" fmla="*/ 933856 w 1099226"/>
                  <a:gd name="connsiteY47" fmla="*/ 208640 h 5364300"/>
                  <a:gd name="connsiteX48" fmla="*/ 914400 w 1099226"/>
                  <a:gd name="connsiteY48" fmla="*/ 549108 h 5364300"/>
                  <a:gd name="connsiteX49" fmla="*/ 904673 w 1099226"/>
                  <a:gd name="connsiteY49" fmla="*/ 607474 h 5364300"/>
                  <a:gd name="connsiteX50" fmla="*/ 885217 w 1099226"/>
                  <a:gd name="connsiteY50" fmla="*/ 626930 h 5364300"/>
                  <a:gd name="connsiteX51" fmla="*/ 865762 w 1099226"/>
                  <a:gd name="connsiteY51" fmla="*/ 685296 h 5364300"/>
                  <a:gd name="connsiteX52" fmla="*/ 846307 w 1099226"/>
                  <a:gd name="connsiteY52" fmla="*/ 743662 h 5364300"/>
                  <a:gd name="connsiteX53" fmla="*/ 826851 w 1099226"/>
                  <a:gd name="connsiteY53" fmla="*/ 811755 h 5364300"/>
                  <a:gd name="connsiteX54" fmla="*/ 807396 w 1099226"/>
                  <a:gd name="connsiteY54" fmla="*/ 831211 h 5364300"/>
                  <a:gd name="connsiteX55" fmla="*/ 787941 w 1099226"/>
                  <a:gd name="connsiteY55" fmla="*/ 938215 h 5364300"/>
                  <a:gd name="connsiteX56" fmla="*/ 778213 w 1099226"/>
                  <a:gd name="connsiteY56" fmla="*/ 977125 h 5364300"/>
                  <a:gd name="connsiteX57" fmla="*/ 729575 w 1099226"/>
                  <a:gd name="connsiteY57" fmla="*/ 1006308 h 5364300"/>
                  <a:gd name="connsiteX58" fmla="*/ 710120 w 1099226"/>
                  <a:gd name="connsiteY58" fmla="*/ 1025764 h 5364300"/>
                  <a:gd name="connsiteX59" fmla="*/ 651754 w 1099226"/>
                  <a:gd name="connsiteY59" fmla="*/ 1064674 h 5364300"/>
                  <a:gd name="connsiteX60" fmla="*/ 603115 w 1099226"/>
                  <a:gd name="connsiteY60" fmla="*/ 1103585 h 5364300"/>
                  <a:gd name="connsiteX61" fmla="*/ 573932 w 1099226"/>
                  <a:gd name="connsiteY61" fmla="*/ 1132768 h 5364300"/>
                  <a:gd name="connsiteX62" fmla="*/ 544749 w 1099226"/>
                  <a:gd name="connsiteY62" fmla="*/ 1152223 h 5364300"/>
                  <a:gd name="connsiteX63" fmla="*/ 505839 w 1099226"/>
                  <a:gd name="connsiteY63" fmla="*/ 1200862 h 5364300"/>
                  <a:gd name="connsiteX64" fmla="*/ 486383 w 1099226"/>
                  <a:gd name="connsiteY64" fmla="*/ 1259228 h 5364300"/>
                  <a:gd name="connsiteX65" fmla="*/ 496111 w 1099226"/>
                  <a:gd name="connsiteY65" fmla="*/ 1482964 h 5364300"/>
                  <a:gd name="connsiteX66" fmla="*/ 525294 w 1099226"/>
                  <a:gd name="connsiteY66" fmla="*/ 1502419 h 5364300"/>
                  <a:gd name="connsiteX67" fmla="*/ 593388 w 1099226"/>
                  <a:gd name="connsiteY67" fmla="*/ 1521874 h 5364300"/>
                  <a:gd name="connsiteX68" fmla="*/ 642026 w 1099226"/>
                  <a:gd name="connsiteY68" fmla="*/ 1570513 h 5364300"/>
                  <a:gd name="connsiteX69" fmla="*/ 632298 w 1099226"/>
                  <a:gd name="connsiteY69" fmla="*/ 1794249 h 5364300"/>
                  <a:gd name="connsiteX70" fmla="*/ 612843 w 1099226"/>
                  <a:gd name="connsiteY70" fmla="*/ 1852615 h 5364300"/>
                  <a:gd name="connsiteX71" fmla="*/ 583660 w 1099226"/>
                  <a:gd name="connsiteY71" fmla="*/ 1881798 h 5364300"/>
                  <a:gd name="connsiteX72" fmla="*/ 573932 w 1099226"/>
                  <a:gd name="connsiteY72" fmla="*/ 1910981 h 5364300"/>
                  <a:gd name="connsiteX73" fmla="*/ 554477 w 1099226"/>
                  <a:gd name="connsiteY73" fmla="*/ 1940164 h 5364300"/>
                  <a:gd name="connsiteX74" fmla="*/ 535022 w 1099226"/>
                  <a:gd name="connsiteY74" fmla="*/ 2202811 h 5364300"/>
                  <a:gd name="connsiteX75" fmla="*/ 525294 w 1099226"/>
                  <a:gd name="connsiteY75" fmla="*/ 2231994 h 5364300"/>
                  <a:gd name="connsiteX76" fmla="*/ 496111 w 1099226"/>
                  <a:gd name="connsiteY76" fmla="*/ 2261177 h 5364300"/>
                  <a:gd name="connsiteX77" fmla="*/ 476656 w 1099226"/>
                  <a:gd name="connsiteY77" fmla="*/ 2290360 h 5364300"/>
                  <a:gd name="connsiteX78" fmla="*/ 428017 w 1099226"/>
                  <a:gd name="connsiteY78" fmla="*/ 2329270 h 5364300"/>
                  <a:gd name="connsiteX79" fmla="*/ 428017 w 1099226"/>
                  <a:gd name="connsiteY79" fmla="*/ 2523823 h 5364300"/>
                  <a:gd name="connsiteX80" fmla="*/ 437745 w 1099226"/>
                  <a:gd name="connsiteY80" fmla="*/ 2553006 h 5364300"/>
                  <a:gd name="connsiteX81" fmla="*/ 457200 w 1099226"/>
                  <a:gd name="connsiteY81" fmla="*/ 2630828 h 5364300"/>
                  <a:gd name="connsiteX82" fmla="*/ 476656 w 1099226"/>
                  <a:gd name="connsiteY82" fmla="*/ 2689194 h 5364300"/>
                  <a:gd name="connsiteX83" fmla="*/ 466928 w 1099226"/>
                  <a:gd name="connsiteY83" fmla="*/ 2757287 h 5364300"/>
                  <a:gd name="connsiteX84" fmla="*/ 437745 w 1099226"/>
                  <a:gd name="connsiteY84" fmla="*/ 2767015 h 5364300"/>
                  <a:gd name="connsiteX85" fmla="*/ 282103 w 1099226"/>
                  <a:gd name="connsiteY85" fmla="*/ 2786470 h 5364300"/>
                  <a:gd name="connsiteX86" fmla="*/ 214009 w 1099226"/>
                  <a:gd name="connsiteY86" fmla="*/ 2805925 h 5364300"/>
                  <a:gd name="connsiteX87" fmla="*/ 194554 w 1099226"/>
                  <a:gd name="connsiteY87" fmla="*/ 2825381 h 5364300"/>
                  <a:gd name="connsiteX88" fmla="*/ 155643 w 1099226"/>
                  <a:gd name="connsiteY88" fmla="*/ 2874019 h 5364300"/>
                  <a:gd name="connsiteX89" fmla="*/ 136188 w 1099226"/>
                  <a:gd name="connsiteY89" fmla="*/ 2903202 h 5364300"/>
                  <a:gd name="connsiteX90" fmla="*/ 87549 w 1099226"/>
                  <a:gd name="connsiteY90" fmla="*/ 2951840 h 5364300"/>
                  <a:gd name="connsiteX91" fmla="*/ 68094 w 1099226"/>
                  <a:gd name="connsiteY91" fmla="*/ 2981023 h 5364300"/>
                  <a:gd name="connsiteX92" fmla="*/ 58366 w 1099226"/>
                  <a:gd name="connsiteY92" fmla="*/ 3010206 h 5364300"/>
                  <a:gd name="connsiteX93" fmla="*/ 38911 w 1099226"/>
                  <a:gd name="connsiteY93" fmla="*/ 3029662 h 5364300"/>
                  <a:gd name="connsiteX94" fmla="*/ 29183 w 1099226"/>
                  <a:gd name="connsiteY94" fmla="*/ 3058845 h 5364300"/>
                  <a:gd name="connsiteX95" fmla="*/ 0 w 1099226"/>
                  <a:gd name="connsiteY95" fmla="*/ 3097755 h 536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1099226" h="5364300">
                    <a:moveTo>
                      <a:pt x="389107" y="5364300"/>
                    </a:moveTo>
                    <a:cubicBezTo>
                      <a:pt x="395592" y="5348087"/>
                      <a:pt x="404903" y="5332736"/>
                      <a:pt x="408562" y="5315662"/>
                    </a:cubicBezTo>
                    <a:cubicBezTo>
                      <a:pt x="414714" y="5286951"/>
                      <a:pt x="414409" y="5257218"/>
                      <a:pt x="418290" y="5228113"/>
                    </a:cubicBezTo>
                    <a:cubicBezTo>
                      <a:pt x="423270" y="5190762"/>
                      <a:pt x="430407" y="5157800"/>
                      <a:pt x="437745" y="5121108"/>
                    </a:cubicBezTo>
                    <a:cubicBezTo>
                      <a:pt x="440988" y="4599057"/>
                      <a:pt x="434743" y="4076861"/>
                      <a:pt x="447473" y="3554955"/>
                    </a:cubicBezTo>
                    <a:cubicBezTo>
                      <a:pt x="448189" y="3525593"/>
                      <a:pt x="527658" y="3508772"/>
                      <a:pt x="535022" y="3506317"/>
                    </a:cubicBezTo>
                    <a:lnTo>
                      <a:pt x="564205" y="3496589"/>
                    </a:lnTo>
                    <a:cubicBezTo>
                      <a:pt x="570690" y="3486861"/>
                      <a:pt x="576176" y="3476387"/>
                      <a:pt x="583660" y="3467406"/>
                    </a:cubicBezTo>
                    <a:cubicBezTo>
                      <a:pt x="605479" y="3441223"/>
                      <a:pt x="618496" y="3440094"/>
                      <a:pt x="632298" y="3409040"/>
                    </a:cubicBezTo>
                    <a:cubicBezTo>
                      <a:pt x="678603" y="3304854"/>
                      <a:pt x="627180" y="3387536"/>
                      <a:pt x="671209" y="3321491"/>
                    </a:cubicBezTo>
                    <a:cubicBezTo>
                      <a:pt x="692350" y="3194646"/>
                      <a:pt x="678189" y="3242183"/>
                      <a:pt x="700392" y="3175577"/>
                    </a:cubicBezTo>
                    <a:cubicBezTo>
                      <a:pt x="697149" y="3042632"/>
                      <a:pt x="696702" y="2909590"/>
                      <a:pt x="690664" y="2776743"/>
                    </a:cubicBezTo>
                    <a:cubicBezTo>
                      <a:pt x="690198" y="2766500"/>
                      <a:pt x="686212" y="2756353"/>
                      <a:pt x="680937" y="2747560"/>
                    </a:cubicBezTo>
                    <a:cubicBezTo>
                      <a:pt x="676218" y="2739695"/>
                      <a:pt x="667966" y="2734589"/>
                      <a:pt x="661481" y="2728104"/>
                    </a:cubicBezTo>
                    <a:cubicBezTo>
                      <a:pt x="636180" y="2652199"/>
                      <a:pt x="630600" y="2661453"/>
                      <a:pt x="651754" y="2562734"/>
                    </a:cubicBezTo>
                    <a:cubicBezTo>
                      <a:pt x="654204" y="2551302"/>
                      <a:pt x="663442" y="2542289"/>
                      <a:pt x="671209" y="2533551"/>
                    </a:cubicBezTo>
                    <a:cubicBezTo>
                      <a:pt x="689488" y="2512987"/>
                      <a:pt x="714313" y="2498078"/>
                      <a:pt x="729575" y="2475185"/>
                    </a:cubicBezTo>
                    <a:cubicBezTo>
                      <a:pt x="754718" y="2437470"/>
                      <a:pt x="745333" y="2457093"/>
                      <a:pt x="758758" y="2416819"/>
                    </a:cubicBezTo>
                    <a:cubicBezTo>
                      <a:pt x="755515" y="2368181"/>
                      <a:pt x="757044" y="2318987"/>
                      <a:pt x="749030" y="2270904"/>
                    </a:cubicBezTo>
                    <a:cubicBezTo>
                      <a:pt x="747108" y="2259372"/>
                      <a:pt x="733680" y="2252668"/>
                      <a:pt x="729575" y="2241721"/>
                    </a:cubicBezTo>
                    <a:cubicBezTo>
                      <a:pt x="723770" y="2226240"/>
                      <a:pt x="723090" y="2209296"/>
                      <a:pt x="719847" y="2193083"/>
                    </a:cubicBezTo>
                    <a:cubicBezTo>
                      <a:pt x="725094" y="1998938"/>
                      <a:pt x="706716" y="1925732"/>
                      <a:pt x="739303" y="1784521"/>
                    </a:cubicBezTo>
                    <a:cubicBezTo>
                      <a:pt x="757624" y="1705130"/>
                      <a:pt x="754987" y="1718012"/>
                      <a:pt x="778213" y="1648334"/>
                    </a:cubicBezTo>
                    <a:cubicBezTo>
                      <a:pt x="781456" y="1638606"/>
                      <a:pt x="779409" y="1624839"/>
                      <a:pt x="787941" y="1619151"/>
                    </a:cubicBezTo>
                    <a:cubicBezTo>
                      <a:pt x="797669" y="1612666"/>
                      <a:pt x="806667" y="1604924"/>
                      <a:pt x="817124" y="1599696"/>
                    </a:cubicBezTo>
                    <a:cubicBezTo>
                      <a:pt x="842367" y="1587074"/>
                      <a:pt x="879763" y="1585222"/>
                      <a:pt x="904673" y="1580240"/>
                    </a:cubicBezTo>
                    <a:cubicBezTo>
                      <a:pt x="917783" y="1577618"/>
                      <a:pt x="930613" y="1573755"/>
                      <a:pt x="943583" y="1570513"/>
                    </a:cubicBezTo>
                    <a:cubicBezTo>
                      <a:pt x="959796" y="1554300"/>
                      <a:pt x="984972" y="1543626"/>
                      <a:pt x="992222" y="1521874"/>
                    </a:cubicBezTo>
                    <a:cubicBezTo>
                      <a:pt x="1004849" y="1483990"/>
                      <a:pt x="994698" y="1499941"/>
                      <a:pt x="1021405" y="1473236"/>
                    </a:cubicBezTo>
                    <a:lnTo>
                      <a:pt x="1050588" y="1385687"/>
                    </a:lnTo>
                    <a:lnTo>
                      <a:pt x="1060315" y="1356504"/>
                    </a:lnTo>
                    <a:lnTo>
                      <a:pt x="1070043" y="1327321"/>
                    </a:lnTo>
                    <a:cubicBezTo>
                      <a:pt x="1066800" y="1272198"/>
                      <a:pt x="1065550" y="1216921"/>
                      <a:pt x="1060315" y="1161951"/>
                    </a:cubicBezTo>
                    <a:cubicBezTo>
                      <a:pt x="1060288" y="1161670"/>
                      <a:pt x="1045469" y="1098466"/>
                      <a:pt x="1040860" y="1093857"/>
                    </a:cubicBezTo>
                    <a:cubicBezTo>
                      <a:pt x="1024326" y="1077323"/>
                      <a:pt x="999028" y="1071481"/>
                      <a:pt x="982494" y="1054947"/>
                    </a:cubicBezTo>
                    <a:lnTo>
                      <a:pt x="943583" y="1016036"/>
                    </a:lnTo>
                    <a:cubicBezTo>
                      <a:pt x="898829" y="881765"/>
                      <a:pt x="923888" y="968074"/>
                      <a:pt x="943583" y="646385"/>
                    </a:cubicBezTo>
                    <a:cubicBezTo>
                      <a:pt x="945935" y="607973"/>
                      <a:pt x="957456" y="522321"/>
                      <a:pt x="972766" y="471287"/>
                    </a:cubicBezTo>
                    <a:cubicBezTo>
                      <a:pt x="978659" y="451644"/>
                      <a:pt x="985737" y="432376"/>
                      <a:pt x="992222" y="412921"/>
                    </a:cubicBezTo>
                    <a:cubicBezTo>
                      <a:pt x="995465" y="403193"/>
                      <a:pt x="996261" y="392270"/>
                      <a:pt x="1001949" y="383738"/>
                    </a:cubicBezTo>
                    <a:lnTo>
                      <a:pt x="1021405" y="354555"/>
                    </a:lnTo>
                    <a:cubicBezTo>
                      <a:pt x="1027890" y="335100"/>
                      <a:pt x="1036838" y="316298"/>
                      <a:pt x="1040860" y="296189"/>
                    </a:cubicBezTo>
                    <a:cubicBezTo>
                      <a:pt x="1054610" y="227444"/>
                      <a:pt x="1045360" y="263233"/>
                      <a:pt x="1070043" y="189185"/>
                    </a:cubicBezTo>
                    <a:lnTo>
                      <a:pt x="1079771" y="160002"/>
                    </a:lnTo>
                    <a:lnTo>
                      <a:pt x="1089498" y="130819"/>
                    </a:lnTo>
                    <a:cubicBezTo>
                      <a:pt x="1092741" y="101636"/>
                      <a:pt x="1099226" y="72633"/>
                      <a:pt x="1099226" y="43270"/>
                    </a:cubicBezTo>
                    <a:cubicBezTo>
                      <a:pt x="1099226" y="-39897"/>
                      <a:pt x="953311" y="22098"/>
                      <a:pt x="924128" y="23815"/>
                    </a:cubicBezTo>
                    <a:cubicBezTo>
                      <a:pt x="927371" y="85423"/>
                      <a:pt x="933856" y="146946"/>
                      <a:pt x="933856" y="208640"/>
                    </a:cubicBezTo>
                    <a:cubicBezTo>
                      <a:pt x="933856" y="500030"/>
                      <a:pt x="955965" y="424418"/>
                      <a:pt x="914400" y="549108"/>
                    </a:cubicBezTo>
                    <a:cubicBezTo>
                      <a:pt x="911158" y="568563"/>
                      <a:pt x="911598" y="589006"/>
                      <a:pt x="904673" y="607474"/>
                    </a:cubicBezTo>
                    <a:cubicBezTo>
                      <a:pt x="901453" y="616062"/>
                      <a:pt x="889319" y="618727"/>
                      <a:pt x="885217" y="626930"/>
                    </a:cubicBezTo>
                    <a:cubicBezTo>
                      <a:pt x="876046" y="645273"/>
                      <a:pt x="872247" y="665841"/>
                      <a:pt x="865762" y="685296"/>
                    </a:cubicBezTo>
                    <a:lnTo>
                      <a:pt x="846307" y="743662"/>
                    </a:lnTo>
                    <a:cubicBezTo>
                      <a:pt x="844490" y="750931"/>
                      <a:pt x="832832" y="801786"/>
                      <a:pt x="826851" y="811755"/>
                    </a:cubicBezTo>
                    <a:cubicBezTo>
                      <a:pt x="822132" y="819619"/>
                      <a:pt x="813881" y="824726"/>
                      <a:pt x="807396" y="831211"/>
                    </a:cubicBezTo>
                    <a:cubicBezTo>
                      <a:pt x="791300" y="959971"/>
                      <a:pt x="807933" y="868242"/>
                      <a:pt x="787941" y="938215"/>
                    </a:cubicBezTo>
                    <a:cubicBezTo>
                      <a:pt x="784268" y="951070"/>
                      <a:pt x="784192" y="965167"/>
                      <a:pt x="778213" y="977125"/>
                    </a:cubicBezTo>
                    <a:cubicBezTo>
                      <a:pt x="767530" y="998491"/>
                      <a:pt x="749546" y="999652"/>
                      <a:pt x="729575" y="1006308"/>
                    </a:cubicBezTo>
                    <a:cubicBezTo>
                      <a:pt x="723090" y="1012793"/>
                      <a:pt x="717457" y="1020261"/>
                      <a:pt x="710120" y="1025764"/>
                    </a:cubicBezTo>
                    <a:cubicBezTo>
                      <a:pt x="691414" y="1039793"/>
                      <a:pt x="668288" y="1048140"/>
                      <a:pt x="651754" y="1064674"/>
                    </a:cubicBezTo>
                    <a:cubicBezTo>
                      <a:pt x="595150" y="1121278"/>
                      <a:pt x="676744" y="1042228"/>
                      <a:pt x="603115" y="1103585"/>
                    </a:cubicBezTo>
                    <a:cubicBezTo>
                      <a:pt x="592547" y="1112392"/>
                      <a:pt x="584500" y="1123961"/>
                      <a:pt x="573932" y="1132768"/>
                    </a:cubicBezTo>
                    <a:cubicBezTo>
                      <a:pt x="564951" y="1140252"/>
                      <a:pt x="553878" y="1144920"/>
                      <a:pt x="544749" y="1152223"/>
                    </a:cubicBezTo>
                    <a:cubicBezTo>
                      <a:pt x="530810" y="1163375"/>
                      <a:pt x="512812" y="1185172"/>
                      <a:pt x="505839" y="1200862"/>
                    </a:cubicBezTo>
                    <a:cubicBezTo>
                      <a:pt x="497510" y="1219602"/>
                      <a:pt x="486383" y="1259228"/>
                      <a:pt x="486383" y="1259228"/>
                    </a:cubicBezTo>
                    <a:cubicBezTo>
                      <a:pt x="489626" y="1333807"/>
                      <a:pt x="484317" y="1409252"/>
                      <a:pt x="496111" y="1482964"/>
                    </a:cubicBezTo>
                    <a:cubicBezTo>
                      <a:pt x="497958" y="1494508"/>
                      <a:pt x="514837" y="1497191"/>
                      <a:pt x="525294" y="1502419"/>
                    </a:cubicBezTo>
                    <a:cubicBezTo>
                      <a:pt x="539254" y="1509399"/>
                      <a:pt x="580915" y="1518756"/>
                      <a:pt x="593388" y="1521874"/>
                    </a:cubicBezTo>
                    <a:cubicBezTo>
                      <a:pt x="609601" y="1538087"/>
                      <a:pt x="643022" y="1547606"/>
                      <a:pt x="642026" y="1570513"/>
                    </a:cubicBezTo>
                    <a:cubicBezTo>
                      <a:pt x="638783" y="1645092"/>
                      <a:pt x="639979" y="1719996"/>
                      <a:pt x="632298" y="1794249"/>
                    </a:cubicBezTo>
                    <a:cubicBezTo>
                      <a:pt x="630188" y="1814648"/>
                      <a:pt x="627344" y="1838114"/>
                      <a:pt x="612843" y="1852615"/>
                    </a:cubicBezTo>
                    <a:lnTo>
                      <a:pt x="583660" y="1881798"/>
                    </a:lnTo>
                    <a:cubicBezTo>
                      <a:pt x="580417" y="1891526"/>
                      <a:pt x="578518" y="1901810"/>
                      <a:pt x="573932" y="1910981"/>
                    </a:cubicBezTo>
                    <a:cubicBezTo>
                      <a:pt x="568704" y="1921438"/>
                      <a:pt x="555870" y="1928556"/>
                      <a:pt x="554477" y="1940164"/>
                    </a:cubicBezTo>
                    <a:cubicBezTo>
                      <a:pt x="534610" y="2105719"/>
                      <a:pt x="560926" y="2099192"/>
                      <a:pt x="535022" y="2202811"/>
                    </a:cubicBezTo>
                    <a:cubicBezTo>
                      <a:pt x="532535" y="2212759"/>
                      <a:pt x="530982" y="2223462"/>
                      <a:pt x="525294" y="2231994"/>
                    </a:cubicBezTo>
                    <a:cubicBezTo>
                      <a:pt x="517663" y="2243440"/>
                      <a:pt x="504918" y="2250609"/>
                      <a:pt x="496111" y="2261177"/>
                    </a:cubicBezTo>
                    <a:cubicBezTo>
                      <a:pt x="488627" y="2270158"/>
                      <a:pt x="483959" y="2281231"/>
                      <a:pt x="476656" y="2290360"/>
                    </a:cubicBezTo>
                    <a:cubicBezTo>
                      <a:pt x="460816" y="2310160"/>
                      <a:pt x="449683" y="2314826"/>
                      <a:pt x="428017" y="2329270"/>
                    </a:cubicBezTo>
                    <a:cubicBezTo>
                      <a:pt x="401862" y="2407739"/>
                      <a:pt x="412125" y="2364905"/>
                      <a:pt x="428017" y="2523823"/>
                    </a:cubicBezTo>
                    <a:cubicBezTo>
                      <a:pt x="429037" y="2534026"/>
                      <a:pt x="435047" y="2543113"/>
                      <a:pt x="437745" y="2553006"/>
                    </a:cubicBezTo>
                    <a:cubicBezTo>
                      <a:pt x="444780" y="2578803"/>
                      <a:pt x="448744" y="2605461"/>
                      <a:pt x="457200" y="2630828"/>
                    </a:cubicBezTo>
                    <a:lnTo>
                      <a:pt x="476656" y="2689194"/>
                    </a:lnTo>
                    <a:cubicBezTo>
                      <a:pt x="473413" y="2711892"/>
                      <a:pt x="477182" y="2736780"/>
                      <a:pt x="466928" y="2757287"/>
                    </a:cubicBezTo>
                    <a:cubicBezTo>
                      <a:pt x="462342" y="2766458"/>
                      <a:pt x="447800" y="2765004"/>
                      <a:pt x="437745" y="2767015"/>
                    </a:cubicBezTo>
                    <a:cubicBezTo>
                      <a:pt x="403038" y="2773957"/>
                      <a:pt x="312460" y="2783097"/>
                      <a:pt x="282103" y="2786470"/>
                    </a:cubicBezTo>
                    <a:cubicBezTo>
                      <a:pt x="274840" y="2788286"/>
                      <a:pt x="223974" y="2799946"/>
                      <a:pt x="214009" y="2805925"/>
                    </a:cubicBezTo>
                    <a:cubicBezTo>
                      <a:pt x="206145" y="2810644"/>
                      <a:pt x="201039" y="2818896"/>
                      <a:pt x="194554" y="2825381"/>
                    </a:cubicBezTo>
                    <a:cubicBezTo>
                      <a:pt x="175615" y="2882195"/>
                      <a:pt x="199644" y="2830018"/>
                      <a:pt x="155643" y="2874019"/>
                    </a:cubicBezTo>
                    <a:cubicBezTo>
                      <a:pt x="147376" y="2882286"/>
                      <a:pt x="143887" y="2894404"/>
                      <a:pt x="136188" y="2903202"/>
                    </a:cubicBezTo>
                    <a:cubicBezTo>
                      <a:pt x="121089" y="2920457"/>
                      <a:pt x="100267" y="2932762"/>
                      <a:pt x="87549" y="2951840"/>
                    </a:cubicBezTo>
                    <a:cubicBezTo>
                      <a:pt x="81064" y="2961568"/>
                      <a:pt x="73322" y="2970566"/>
                      <a:pt x="68094" y="2981023"/>
                    </a:cubicBezTo>
                    <a:cubicBezTo>
                      <a:pt x="63508" y="2990194"/>
                      <a:pt x="63642" y="3001413"/>
                      <a:pt x="58366" y="3010206"/>
                    </a:cubicBezTo>
                    <a:cubicBezTo>
                      <a:pt x="53647" y="3018070"/>
                      <a:pt x="45396" y="3023177"/>
                      <a:pt x="38911" y="3029662"/>
                    </a:cubicBezTo>
                    <a:cubicBezTo>
                      <a:pt x="35668" y="3039390"/>
                      <a:pt x="33769" y="3049674"/>
                      <a:pt x="29183" y="3058845"/>
                    </a:cubicBezTo>
                    <a:cubicBezTo>
                      <a:pt x="18182" y="3080847"/>
                      <a:pt x="13682" y="3084075"/>
                      <a:pt x="0" y="3097755"/>
                    </a:cubicBezTo>
                  </a:path>
                </a:pathLst>
              </a:custGeom>
              <a:noFill/>
              <a:ln w="22225" cap="rnd" cmpd="sng" algn="ctr">
                <a:gradFill flip="none" rotWithShape="1">
                  <a:gsLst>
                    <a:gs pos="0">
                      <a:srgbClr val="ED7D31"/>
                    </a:gs>
                    <a:gs pos="68000">
                      <a:srgbClr val="70AD47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63" name="Group 462"/>
            <p:cNvGrpSpPr/>
            <p:nvPr/>
          </p:nvGrpSpPr>
          <p:grpSpPr>
            <a:xfrm rot="20693218">
              <a:off x="8030735" y="3257760"/>
              <a:ext cx="372779" cy="616899"/>
              <a:chOff x="8947640" y="1617878"/>
              <a:chExt cx="410389" cy="849735"/>
            </a:xfrm>
          </p:grpSpPr>
          <p:sp>
            <p:nvSpPr>
              <p:cNvPr id="474" name="Oval 473"/>
              <p:cNvSpPr/>
              <p:nvPr/>
            </p:nvSpPr>
            <p:spPr>
              <a:xfrm rot="19967334">
                <a:off x="8947640" y="1617878"/>
                <a:ext cx="410389" cy="849735"/>
              </a:xfrm>
              <a:prstGeom prst="ellipse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 474"/>
              <p:cNvSpPr>
                <a:spLocks noChangeAspect="1"/>
              </p:cNvSpPr>
              <p:nvPr/>
            </p:nvSpPr>
            <p:spPr>
              <a:xfrm rot="19727334">
                <a:off x="9052833" y="1770531"/>
                <a:ext cx="180335" cy="554542"/>
              </a:xfrm>
              <a:custGeom>
                <a:avLst/>
                <a:gdLst>
                  <a:gd name="connsiteX0" fmla="*/ 389107 w 1099226"/>
                  <a:gd name="connsiteY0" fmla="*/ 5364300 h 5364300"/>
                  <a:gd name="connsiteX1" fmla="*/ 408562 w 1099226"/>
                  <a:gd name="connsiteY1" fmla="*/ 5315662 h 5364300"/>
                  <a:gd name="connsiteX2" fmla="*/ 418290 w 1099226"/>
                  <a:gd name="connsiteY2" fmla="*/ 5228113 h 5364300"/>
                  <a:gd name="connsiteX3" fmla="*/ 437745 w 1099226"/>
                  <a:gd name="connsiteY3" fmla="*/ 5121108 h 5364300"/>
                  <a:gd name="connsiteX4" fmla="*/ 447473 w 1099226"/>
                  <a:gd name="connsiteY4" fmla="*/ 3554955 h 5364300"/>
                  <a:gd name="connsiteX5" fmla="*/ 535022 w 1099226"/>
                  <a:gd name="connsiteY5" fmla="*/ 3506317 h 5364300"/>
                  <a:gd name="connsiteX6" fmla="*/ 564205 w 1099226"/>
                  <a:gd name="connsiteY6" fmla="*/ 3496589 h 5364300"/>
                  <a:gd name="connsiteX7" fmla="*/ 583660 w 1099226"/>
                  <a:gd name="connsiteY7" fmla="*/ 3467406 h 5364300"/>
                  <a:gd name="connsiteX8" fmla="*/ 632298 w 1099226"/>
                  <a:gd name="connsiteY8" fmla="*/ 3409040 h 5364300"/>
                  <a:gd name="connsiteX9" fmla="*/ 671209 w 1099226"/>
                  <a:gd name="connsiteY9" fmla="*/ 3321491 h 5364300"/>
                  <a:gd name="connsiteX10" fmla="*/ 700392 w 1099226"/>
                  <a:gd name="connsiteY10" fmla="*/ 3175577 h 5364300"/>
                  <a:gd name="connsiteX11" fmla="*/ 690664 w 1099226"/>
                  <a:gd name="connsiteY11" fmla="*/ 2776743 h 5364300"/>
                  <a:gd name="connsiteX12" fmla="*/ 680937 w 1099226"/>
                  <a:gd name="connsiteY12" fmla="*/ 2747560 h 5364300"/>
                  <a:gd name="connsiteX13" fmla="*/ 661481 w 1099226"/>
                  <a:gd name="connsiteY13" fmla="*/ 2728104 h 5364300"/>
                  <a:gd name="connsiteX14" fmla="*/ 651754 w 1099226"/>
                  <a:gd name="connsiteY14" fmla="*/ 2562734 h 5364300"/>
                  <a:gd name="connsiteX15" fmla="*/ 671209 w 1099226"/>
                  <a:gd name="connsiteY15" fmla="*/ 2533551 h 5364300"/>
                  <a:gd name="connsiteX16" fmla="*/ 729575 w 1099226"/>
                  <a:gd name="connsiteY16" fmla="*/ 2475185 h 5364300"/>
                  <a:gd name="connsiteX17" fmla="*/ 758758 w 1099226"/>
                  <a:gd name="connsiteY17" fmla="*/ 2416819 h 5364300"/>
                  <a:gd name="connsiteX18" fmla="*/ 749030 w 1099226"/>
                  <a:gd name="connsiteY18" fmla="*/ 2270904 h 5364300"/>
                  <a:gd name="connsiteX19" fmla="*/ 729575 w 1099226"/>
                  <a:gd name="connsiteY19" fmla="*/ 2241721 h 5364300"/>
                  <a:gd name="connsiteX20" fmla="*/ 719847 w 1099226"/>
                  <a:gd name="connsiteY20" fmla="*/ 2193083 h 5364300"/>
                  <a:gd name="connsiteX21" fmla="*/ 739303 w 1099226"/>
                  <a:gd name="connsiteY21" fmla="*/ 1784521 h 5364300"/>
                  <a:gd name="connsiteX22" fmla="*/ 778213 w 1099226"/>
                  <a:gd name="connsiteY22" fmla="*/ 1648334 h 5364300"/>
                  <a:gd name="connsiteX23" fmla="*/ 787941 w 1099226"/>
                  <a:gd name="connsiteY23" fmla="*/ 1619151 h 5364300"/>
                  <a:gd name="connsiteX24" fmla="*/ 817124 w 1099226"/>
                  <a:gd name="connsiteY24" fmla="*/ 1599696 h 5364300"/>
                  <a:gd name="connsiteX25" fmla="*/ 904673 w 1099226"/>
                  <a:gd name="connsiteY25" fmla="*/ 1580240 h 5364300"/>
                  <a:gd name="connsiteX26" fmla="*/ 943583 w 1099226"/>
                  <a:gd name="connsiteY26" fmla="*/ 1570513 h 5364300"/>
                  <a:gd name="connsiteX27" fmla="*/ 992222 w 1099226"/>
                  <a:gd name="connsiteY27" fmla="*/ 1521874 h 5364300"/>
                  <a:gd name="connsiteX28" fmla="*/ 1021405 w 1099226"/>
                  <a:gd name="connsiteY28" fmla="*/ 1473236 h 5364300"/>
                  <a:gd name="connsiteX29" fmla="*/ 1050588 w 1099226"/>
                  <a:gd name="connsiteY29" fmla="*/ 1385687 h 5364300"/>
                  <a:gd name="connsiteX30" fmla="*/ 1060315 w 1099226"/>
                  <a:gd name="connsiteY30" fmla="*/ 1356504 h 5364300"/>
                  <a:gd name="connsiteX31" fmla="*/ 1070043 w 1099226"/>
                  <a:gd name="connsiteY31" fmla="*/ 1327321 h 5364300"/>
                  <a:gd name="connsiteX32" fmla="*/ 1060315 w 1099226"/>
                  <a:gd name="connsiteY32" fmla="*/ 1161951 h 5364300"/>
                  <a:gd name="connsiteX33" fmla="*/ 1040860 w 1099226"/>
                  <a:gd name="connsiteY33" fmla="*/ 1093857 h 5364300"/>
                  <a:gd name="connsiteX34" fmla="*/ 982494 w 1099226"/>
                  <a:gd name="connsiteY34" fmla="*/ 1054947 h 5364300"/>
                  <a:gd name="connsiteX35" fmla="*/ 943583 w 1099226"/>
                  <a:gd name="connsiteY35" fmla="*/ 1016036 h 5364300"/>
                  <a:gd name="connsiteX36" fmla="*/ 943583 w 1099226"/>
                  <a:gd name="connsiteY36" fmla="*/ 646385 h 5364300"/>
                  <a:gd name="connsiteX37" fmla="*/ 972766 w 1099226"/>
                  <a:gd name="connsiteY37" fmla="*/ 471287 h 5364300"/>
                  <a:gd name="connsiteX38" fmla="*/ 992222 w 1099226"/>
                  <a:gd name="connsiteY38" fmla="*/ 412921 h 5364300"/>
                  <a:gd name="connsiteX39" fmla="*/ 1001949 w 1099226"/>
                  <a:gd name="connsiteY39" fmla="*/ 383738 h 5364300"/>
                  <a:gd name="connsiteX40" fmla="*/ 1021405 w 1099226"/>
                  <a:gd name="connsiteY40" fmla="*/ 354555 h 5364300"/>
                  <a:gd name="connsiteX41" fmla="*/ 1040860 w 1099226"/>
                  <a:gd name="connsiteY41" fmla="*/ 296189 h 5364300"/>
                  <a:gd name="connsiteX42" fmla="*/ 1070043 w 1099226"/>
                  <a:gd name="connsiteY42" fmla="*/ 189185 h 5364300"/>
                  <a:gd name="connsiteX43" fmla="*/ 1079771 w 1099226"/>
                  <a:gd name="connsiteY43" fmla="*/ 160002 h 5364300"/>
                  <a:gd name="connsiteX44" fmla="*/ 1089498 w 1099226"/>
                  <a:gd name="connsiteY44" fmla="*/ 130819 h 5364300"/>
                  <a:gd name="connsiteX45" fmla="*/ 1099226 w 1099226"/>
                  <a:gd name="connsiteY45" fmla="*/ 43270 h 5364300"/>
                  <a:gd name="connsiteX46" fmla="*/ 924128 w 1099226"/>
                  <a:gd name="connsiteY46" fmla="*/ 23815 h 5364300"/>
                  <a:gd name="connsiteX47" fmla="*/ 933856 w 1099226"/>
                  <a:gd name="connsiteY47" fmla="*/ 208640 h 5364300"/>
                  <a:gd name="connsiteX48" fmla="*/ 914400 w 1099226"/>
                  <a:gd name="connsiteY48" fmla="*/ 549108 h 5364300"/>
                  <a:gd name="connsiteX49" fmla="*/ 904673 w 1099226"/>
                  <a:gd name="connsiteY49" fmla="*/ 607474 h 5364300"/>
                  <a:gd name="connsiteX50" fmla="*/ 885217 w 1099226"/>
                  <a:gd name="connsiteY50" fmla="*/ 626930 h 5364300"/>
                  <a:gd name="connsiteX51" fmla="*/ 865762 w 1099226"/>
                  <a:gd name="connsiteY51" fmla="*/ 685296 h 5364300"/>
                  <a:gd name="connsiteX52" fmla="*/ 846307 w 1099226"/>
                  <a:gd name="connsiteY52" fmla="*/ 743662 h 5364300"/>
                  <a:gd name="connsiteX53" fmla="*/ 826851 w 1099226"/>
                  <a:gd name="connsiteY53" fmla="*/ 811755 h 5364300"/>
                  <a:gd name="connsiteX54" fmla="*/ 807396 w 1099226"/>
                  <a:gd name="connsiteY54" fmla="*/ 831211 h 5364300"/>
                  <a:gd name="connsiteX55" fmla="*/ 787941 w 1099226"/>
                  <a:gd name="connsiteY55" fmla="*/ 938215 h 5364300"/>
                  <a:gd name="connsiteX56" fmla="*/ 778213 w 1099226"/>
                  <a:gd name="connsiteY56" fmla="*/ 977125 h 5364300"/>
                  <a:gd name="connsiteX57" fmla="*/ 729575 w 1099226"/>
                  <a:gd name="connsiteY57" fmla="*/ 1006308 h 5364300"/>
                  <a:gd name="connsiteX58" fmla="*/ 710120 w 1099226"/>
                  <a:gd name="connsiteY58" fmla="*/ 1025764 h 5364300"/>
                  <a:gd name="connsiteX59" fmla="*/ 651754 w 1099226"/>
                  <a:gd name="connsiteY59" fmla="*/ 1064674 h 5364300"/>
                  <a:gd name="connsiteX60" fmla="*/ 603115 w 1099226"/>
                  <a:gd name="connsiteY60" fmla="*/ 1103585 h 5364300"/>
                  <a:gd name="connsiteX61" fmla="*/ 573932 w 1099226"/>
                  <a:gd name="connsiteY61" fmla="*/ 1132768 h 5364300"/>
                  <a:gd name="connsiteX62" fmla="*/ 544749 w 1099226"/>
                  <a:gd name="connsiteY62" fmla="*/ 1152223 h 5364300"/>
                  <a:gd name="connsiteX63" fmla="*/ 505839 w 1099226"/>
                  <a:gd name="connsiteY63" fmla="*/ 1200862 h 5364300"/>
                  <a:gd name="connsiteX64" fmla="*/ 486383 w 1099226"/>
                  <a:gd name="connsiteY64" fmla="*/ 1259228 h 5364300"/>
                  <a:gd name="connsiteX65" fmla="*/ 496111 w 1099226"/>
                  <a:gd name="connsiteY65" fmla="*/ 1482964 h 5364300"/>
                  <a:gd name="connsiteX66" fmla="*/ 525294 w 1099226"/>
                  <a:gd name="connsiteY66" fmla="*/ 1502419 h 5364300"/>
                  <a:gd name="connsiteX67" fmla="*/ 593388 w 1099226"/>
                  <a:gd name="connsiteY67" fmla="*/ 1521874 h 5364300"/>
                  <a:gd name="connsiteX68" fmla="*/ 642026 w 1099226"/>
                  <a:gd name="connsiteY68" fmla="*/ 1570513 h 5364300"/>
                  <a:gd name="connsiteX69" fmla="*/ 632298 w 1099226"/>
                  <a:gd name="connsiteY69" fmla="*/ 1794249 h 5364300"/>
                  <a:gd name="connsiteX70" fmla="*/ 612843 w 1099226"/>
                  <a:gd name="connsiteY70" fmla="*/ 1852615 h 5364300"/>
                  <a:gd name="connsiteX71" fmla="*/ 583660 w 1099226"/>
                  <a:gd name="connsiteY71" fmla="*/ 1881798 h 5364300"/>
                  <a:gd name="connsiteX72" fmla="*/ 573932 w 1099226"/>
                  <a:gd name="connsiteY72" fmla="*/ 1910981 h 5364300"/>
                  <a:gd name="connsiteX73" fmla="*/ 554477 w 1099226"/>
                  <a:gd name="connsiteY73" fmla="*/ 1940164 h 5364300"/>
                  <a:gd name="connsiteX74" fmla="*/ 535022 w 1099226"/>
                  <a:gd name="connsiteY74" fmla="*/ 2202811 h 5364300"/>
                  <a:gd name="connsiteX75" fmla="*/ 525294 w 1099226"/>
                  <a:gd name="connsiteY75" fmla="*/ 2231994 h 5364300"/>
                  <a:gd name="connsiteX76" fmla="*/ 496111 w 1099226"/>
                  <a:gd name="connsiteY76" fmla="*/ 2261177 h 5364300"/>
                  <a:gd name="connsiteX77" fmla="*/ 476656 w 1099226"/>
                  <a:gd name="connsiteY77" fmla="*/ 2290360 h 5364300"/>
                  <a:gd name="connsiteX78" fmla="*/ 428017 w 1099226"/>
                  <a:gd name="connsiteY78" fmla="*/ 2329270 h 5364300"/>
                  <a:gd name="connsiteX79" fmla="*/ 428017 w 1099226"/>
                  <a:gd name="connsiteY79" fmla="*/ 2523823 h 5364300"/>
                  <a:gd name="connsiteX80" fmla="*/ 437745 w 1099226"/>
                  <a:gd name="connsiteY80" fmla="*/ 2553006 h 5364300"/>
                  <a:gd name="connsiteX81" fmla="*/ 457200 w 1099226"/>
                  <a:gd name="connsiteY81" fmla="*/ 2630828 h 5364300"/>
                  <a:gd name="connsiteX82" fmla="*/ 476656 w 1099226"/>
                  <a:gd name="connsiteY82" fmla="*/ 2689194 h 5364300"/>
                  <a:gd name="connsiteX83" fmla="*/ 466928 w 1099226"/>
                  <a:gd name="connsiteY83" fmla="*/ 2757287 h 5364300"/>
                  <a:gd name="connsiteX84" fmla="*/ 437745 w 1099226"/>
                  <a:gd name="connsiteY84" fmla="*/ 2767015 h 5364300"/>
                  <a:gd name="connsiteX85" fmla="*/ 282103 w 1099226"/>
                  <a:gd name="connsiteY85" fmla="*/ 2786470 h 5364300"/>
                  <a:gd name="connsiteX86" fmla="*/ 214009 w 1099226"/>
                  <a:gd name="connsiteY86" fmla="*/ 2805925 h 5364300"/>
                  <a:gd name="connsiteX87" fmla="*/ 194554 w 1099226"/>
                  <a:gd name="connsiteY87" fmla="*/ 2825381 h 5364300"/>
                  <a:gd name="connsiteX88" fmla="*/ 155643 w 1099226"/>
                  <a:gd name="connsiteY88" fmla="*/ 2874019 h 5364300"/>
                  <a:gd name="connsiteX89" fmla="*/ 136188 w 1099226"/>
                  <a:gd name="connsiteY89" fmla="*/ 2903202 h 5364300"/>
                  <a:gd name="connsiteX90" fmla="*/ 87549 w 1099226"/>
                  <a:gd name="connsiteY90" fmla="*/ 2951840 h 5364300"/>
                  <a:gd name="connsiteX91" fmla="*/ 68094 w 1099226"/>
                  <a:gd name="connsiteY91" fmla="*/ 2981023 h 5364300"/>
                  <a:gd name="connsiteX92" fmla="*/ 58366 w 1099226"/>
                  <a:gd name="connsiteY92" fmla="*/ 3010206 h 5364300"/>
                  <a:gd name="connsiteX93" fmla="*/ 38911 w 1099226"/>
                  <a:gd name="connsiteY93" fmla="*/ 3029662 h 5364300"/>
                  <a:gd name="connsiteX94" fmla="*/ 29183 w 1099226"/>
                  <a:gd name="connsiteY94" fmla="*/ 3058845 h 5364300"/>
                  <a:gd name="connsiteX95" fmla="*/ 0 w 1099226"/>
                  <a:gd name="connsiteY95" fmla="*/ 3097755 h 536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1099226" h="5364300">
                    <a:moveTo>
                      <a:pt x="389107" y="5364300"/>
                    </a:moveTo>
                    <a:cubicBezTo>
                      <a:pt x="395592" y="5348087"/>
                      <a:pt x="404903" y="5332736"/>
                      <a:pt x="408562" y="5315662"/>
                    </a:cubicBezTo>
                    <a:cubicBezTo>
                      <a:pt x="414714" y="5286951"/>
                      <a:pt x="414409" y="5257218"/>
                      <a:pt x="418290" y="5228113"/>
                    </a:cubicBezTo>
                    <a:cubicBezTo>
                      <a:pt x="423270" y="5190762"/>
                      <a:pt x="430407" y="5157800"/>
                      <a:pt x="437745" y="5121108"/>
                    </a:cubicBezTo>
                    <a:cubicBezTo>
                      <a:pt x="440988" y="4599057"/>
                      <a:pt x="434743" y="4076861"/>
                      <a:pt x="447473" y="3554955"/>
                    </a:cubicBezTo>
                    <a:cubicBezTo>
                      <a:pt x="448189" y="3525593"/>
                      <a:pt x="527658" y="3508772"/>
                      <a:pt x="535022" y="3506317"/>
                    </a:cubicBezTo>
                    <a:lnTo>
                      <a:pt x="564205" y="3496589"/>
                    </a:lnTo>
                    <a:cubicBezTo>
                      <a:pt x="570690" y="3486861"/>
                      <a:pt x="576176" y="3476387"/>
                      <a:pt x="583660" y="3467406"/>
                    </a:cubicBezTo>
                    <a:cubicBezTo>
                      <a:pt x="605479" y="3441223"/>
                      <a:pt x="618496" y="3440094"/>
                      <a:pt x="632298" y="3409040"/>
                    </a:cubicBezTo>
                    <a:cubicBezTo>
                      <a:pt x="678603" y="3304854"/>
                      <a:pt x="627180" y="3387536"/>
                      <a:pt x="671209" y="3321491"/>
                    </a:cubicBezTo>
                    <a:cubicBezTo>
                      <a:pt x="692350" y="3194646"/>
                      <a:pt x="678189" y="3242183"/>
                      <a:pt x="700392" y="3175577"/>
                    </a:cubicBezTo>
                    <a:cubicBezTo>
                      <a:pt x="697149" y="3042632"/>
                      <a:pt x="696702" y="2909590"/>
                      <a:pt x="690664" y="2776743"/>
                    </a:cubicBezTo>
                    <a:cubicBezTo>
                      <a:pt x="690198" y="2766500"/>
                      <a:pt x="686212" y="2756353"/>
                      <a:pt x="680937" y="2747560"/>
                    </a:cubicBezTo>
                    <a:cubicBezTo>
                      <a:pt x="676218" y="2739695"/>
                      <a:pt x="667966" y="2734589"/>
                      <a:pt x="661481" y="2728104"/>
                    </a:cubicBezTo>
                    <a:cubicBezTo>
                      <a:pt x="636180" y="2652199"/>
                      <a:pt x="630600" y="2661453"/>
                      <a:pt x="651754" y="2562734"/>
                    </a:cubicBezTo>
                    <a:cubicBezTo>
                      <a:pt x="654204" y="2551302"/>
                      <a:pt x="663442" y="2542289"/>
                      <a:pt x="671209" y="2533551"/>
                    </a:cubicBezTo>
                    <a:cubicBezTo>
                      <a:pt x="689488" y="2512987"/>
                      <a:pt x="714313" y="2498078"/>
                      <a:pt x="729575" y="2475185"/>
                    </a:cubicBezTo>
                    <a:cubicBezTo>
                      <a:pt x="754718" y="2437470"/>
                      <a:pt x="745333" y="2457093"/>
                      <a:pt x="758758" y="2416819"/>
                    </a:cubicBezTo>
                    <a:cubicBezTo>
                      <a:pt x="755515" y="2368181"/>
                      <a:pt x="757044" y="2318987"/>
                      <a:pt x="749030" y="2270904"/>
                    </a:cubicBezTo>
                    <a:cubicBezTo>
                      <a:pt x="747108" y="2259372"/>
                      <a:pt x="733680" y="2252668"/>
                      <a:pt x="729575" y="2241721"/>
                    </a:cubicBezTo>
                    <a:cubicBezTo>
                      <a:pt x="723770" y="2226240"/>
                      <a:pt x="723090" y="2209296"/>
                      <a:pt x="719847" y="2193083"/>
                    </a:cubicBezTo>
                    <a:cubicBezTo>
                      <a:pt x="725094" y="1998938"/>
                      <a:pt x="706716" y="1925732"/>
                      <a:pt x="739303" y="1784521"/>
                    </a:cubicBezTo>
                    <a:cubicBezTo>
                      <a:pt x="757624" y="1705130"/>
                      <a:pt x="754987" y="1718012"/>
                      <a:pt x="778213" y="1648334"/>
                    </a:cubicBezTo>
                    <a:cubicBezTo>
                      <a:pt x="781456" y="1638606"/>
                      <a:pt x="779409" y="1624839"/>
                      <a:pt x="787941" y="1619151"/>
                    </a:cubicBezTo>
                    <a:cubicBezTo>
                      <a:pt x="797669" y="1612666"/>
                      <a:pt x="806667" y="1604924"/>
                      <a:pt x="817124" y="1599696"/>
                    </a:cubicBezTo>
                    <a:cubicBezTo>
                      <a:pt x="842367" y="1587074"/>
                      <a:pt x="879763" y="1585222"/>
                      <a:pt x="904673" y="1580240"/>
                    </a:cubicBezTo>
                    <a:cubicBezTo>
                      <a:pt x="917783" y="1577618"/>
                      <a:pt x="930613" y="1573755"/>
                      <a:pt x="943583" y="1570513"/>
                    </a:cubicBezTo>
                    <a:cubicBezTo>
                      <a:pt x="959796" y="1554300"/>
                      <a:pt x="984972" y="1543626"/>
                      <a:pt x="992222" y="1521874"/>
                    </a:cubicBezTo>
                    <a:cubicBezTo>
                      <a:pt x="1004849" y="1483990"/>
                      <a:pt x="994698" y="1499941"/>
                      <a:pt x="1021405" y="1473236"/>
                    </a:cubicBezTo>
                    <a:lnTo>
                      <a:pt x="1050588" y="1385687"/>
                    </a:lnTo>
                    <a:lnTo>
                      <a:pt x="1060315" y="1356504"/>
                    </a:lnTo>
                    <a:lnTo>
                      <a:pt x="1070043" y="1327321"/>
                    </a:lnTo>
                    <a:cubicBezTo>
                      <a:pt x="1066800" y="1272198"/>
                      <a:pt x="1065550" y="1216921"/>
                      <a:pt x="1060315" y="1161951"/>
                    </a:cubicBezTo>
                    <a:cubicBezTo>
                      <a:pt x="1060288" y="1161670"/>
                      <a:pt x="1045469" y="1098466"/>
                      <a:pt x="1040860" y="1093857"/>
                    </a:cubicBezTo>
                    <a:cubicBezTo>
                      <a:pt x="1024326" y="1077323"/>
                      <a:pt x="999028" y="1071481"/>
                      <a:pt x="982494" y="1054947"/>
                    </a:cubicBezTo>
                    <a:lnTo>
                      <a:pt x="943583" y="1016036"/>
                    </a:lnTo>
                    <a:cubicBezTo>
                      <a:pt x="898829" y="881765"/>
                      <a:pt x="923888" y="968074"/>
                      <a:pt x="943583" y="646385"/>
                    </a:cubicBezTo>
                    <a:cubicBezTo>
                      <a:pt x="945935" y="607973"/>
                      <a:pt x="957456" y="522321"/>
                      <a:pt x="972766" y="471287"/>
                    </a:cubicBezTo>
                    <a:cubicBezTo>
                      <a:pt x="978659" y="451644"/>
                      <a:pt x="985737" y="432376"/>
                      <a:pt x="992222" y="412921"/>
                    </a:cubicBezTo>
                    <a:cubicBezTo>
                      <a:pt x="995465" y="403193"/>
                      <a:pt x="996261" y="392270"/>
                      <a:pt x="1001949" y="383738"/>
                    </a:cubicBezTo>
                    <a:lnTo>
                      <a:pt x="1021405" y="354555"/>
                    </a:lnTo>
                    <a:cubicBezTo>
                      <a:pt x="1027890" y="335100"/>
                      <a:pt x="1036838" y="316298"/>
                      <a:pt x="1040860" y="296189"/>
                    </a:cubicBezTo>
                    <a:cubicBezTo>
                      <a:pt x="1054610" y="227444"/>
                      <a:pt x="1045360" y="263233"/>
                      <a:pt x="1070043" y="189185"/>
                    </a:cubicBezTo>
                    <a:lnTo>
                      <a:pt x="1079771" y="160002"/>
                    </a:lnTo>
                    <a:lnTo>
                      <a:pt x="1089498" y="130819"/>
                    </a:lnTo>
                    <a:cubicBezTo>
                      <a:pt x="1092741" y="101636"/>
                      <a:pt x="1099226" y="72633"/>
                      <a:pt x="1099226" y="43270"/>
                    </a:cubicBezTo>
                    <a:cubicBezTo>
                      <a:pt x="1099226" y="-39897"/>
                      <a:pt x="953311" y="22098"/>
                      <a:pt x="924128" y="23815"/>
                    </a:cubicBezTo>
                    <a:cubicBezTo>
                      <a:pt x="927371" y="85423"/>
                      <a:pt x="933856" y="146946"/>
                      <a:pt x="933856" y="208640"/>
                    </a:cubicBezTo>
                    <a:cubicBezTo>
                      <a:pt x="933856" y="500030"/>
                      <a:pt x="955965" y="424418"/>
                      <a:pt x="914400" y="549108"/>
                    </a:cubicBezTo>
                    <a:cubicBezTo>
                      <a:pt x="911158" y="568563"/>
                      <a:pt x="911598" y="589006"/>
                      <a:pt x="904673" y="607474"/>
                    </a:cubicBezTo>
                    <a:cubicBezTo>
                      <a:pt x="901453" y="616062"/>
                      <a:pt x="889319" y="618727"/>
                      <a:pt x="885217" y="626930"/>
                    </a:cubicBezTo>
                    <a:cubicBezTo>
                      <a:pt x="876046" y="645273"/>
                      <a:pt x="872247" y="665841"/>
                      <a:pt x="865762" y="685296"/>
                    </a:cubicBezTo>
                    <a:lnTo>
                      <a:pt x="846307" y="743662"/>
                    </a:lnTo>
                    <a:cubicBezTo>
                      <a:pt x="844490" y="750931"/>
                      <a:pt x="832832" y="801786"/>
                      <a:pt x="826851" y="811755"/>
                    </a:cubicBezTo>
                    <a:cubicBezTo>
                      <a:pt x="822132" y="819619"/>
                      <a:pt x="813881" y="824726"/>
                      <a:pt x="807396" y="831211"/>
                    </a:cubicBezTo>
                    <a:cubicBezTo>
                      <a:pt x="791300" y="959971"/>
                      <a:pt x="807933" y="868242"/>
                      <a:pt x="787941" y="938215"/>
                    </a:cubicBezTo>
                    <a:cubicBezTo>
                      <a:pt x="784268" y="951070"/>
                      <a:pt x="784192" y="965167"/>
                      <a:pt x="778213" y="977125"/>
                    </a:cubicBezTo>
                    <a:cubicBezTo>
                      <a:pt x="767530" y="998491"/>
                      <a:pt x="749546" y="999652"/>
                      <a:pt x="729575" y="1006308"/>
                    </a:cubicBezTo>
                    <a:cubicBezTo>
                      <a:pt x="723090" y="1012793"/>
                      <a:pt x="717457" y="1020261"/>
                      <a:pt x="710120" y="1025764"/>
                    </a:cubicBezTo>
                    <a:cubicBezTo>
                      <a:pt x="691414" y="1039793"/>
                      <a:pt x="668288" y="1048140"/>
                      <a:pt x="651754" y="1064674"/>
                    </a:cubicBezTo>
                    <a:cubicBezTo>
                      <a:pt x="595150" y="1121278"/>
                      <a:pt x="676744" y="1042228"/>
                      <a:pt x="603115" y="1103585"/>
                    </a:cubicBezTo>
                    <a:cubicBezTo>
                      <a:pt x="592547" y="1112392"/>
                      <a:pt x="584500" y="1123961"/>
                      <a:pt x="573932" y="1132768"/>
                    </a:cubicBezTo>
                    <a:cubicBezTo>
                      <a:pt x="564951" y="1140252"/>
                      <a:pt x="553878" y="1144920"/>
                      <a:pt x="544749" y="1152223"/>
                    </a:cubicBezTo>
                    <a:cubicBezTo>
                      <a:pt x="530810" y="1163375"/>
                      <a:pt x="512812" y="1185172"/>
                      <a:pt x="505839" y="1200862"/>
                    </a:cubicBezTo>
                    <a:cubicBezTo>
                      <a:pt x="497510" y="1219602"/>
                      <a:pt x="486383" y="1259228"/>
                      <a:pt x="486383" y="1259228"/>
                    </a:cubicBezTo>
                    <a:cubicBezTo>
                      <a:pt x="489626" y="1333807"/>
                      <a:pt x="484317" y="1409252"/>
                      <a:pt x="496111" y="1482964"/>
                    </a:cubicBezTo>
                    <a:cubicBezTo>
                      <a:pt x="497958" y="1494508"/>
                      <a:pt x="514837" y="1497191"/>
                      <a:pt x="525294" y="1502419"/>
                    </a:cubicBezTo>
                    <a:cubicBezTo>
                      <a:pt x="539254" y="1509399"/>
                      <a:pt x="580915" y="1518756"/>
                      <a:pt x="593388" y="1521874"/>
                    </a:cubicBezTo>
                    <a:cubicBezTo>
                      <a:pt x="609601" y="1538087"/>
                      <a:pt x="643022" y="1547606"/>
                      <a:pt x="642026" y="1570513"/>
                    </a:cubicBezTo>
                    <a:cubicBezTo>
                      <a:pt x="638783" y="1645092"/>
                      <a:pt x="639979" y="1719996"/>
                      <a:pt x="632298" y="1794249"/>
                    </a:cubicBezTo>
                    <a:cubicBezTo>
                      <a:pt x="630188" y="1814648"/>
                      <a:pt x="627344" y="1838114"/>
                      <a:pt x="612843" y="1852615"/>
                    </a:cubicBezTo>
                    <a:lnTo>
                      <a:pt x="583660" y="1881798"/>
                    </a:lnTo>
                    <a:cubicBezTo>
                      <a:pt x="580417" y="1891526"/>
                      <a:pt x="578518" y="1901810"/>
                      <a:pt x="573932" y="1910981"/>
                    </a:cubicBezTo>
                    <a:cubicBezTo>
                      <a:pt x="568704" y="1921438"/>
                      <a:pt x="555870" y="1928556"/>
                      <a:pt x="554477" y="1940164"/>
                    </a:cubicBezTo>
                    <a:cubicBezTo>
                      <a:pt x="534610" y="2105719"/>
                      <a:pt x="560926" y="2099192"/>
                      <a:pt x="535022" y="2202811"/>
                    </a:cubicBezTo>
                    <a:cubicBezTo>
                      <a:pt x="532535" y="2212759"/>
                      <a:pt x="530982" y="2223462"/>
                      <a:pt x="525294" y="2231994"/>
                    </a:cubicBezTo>
                    <a:cubicBezTo>
                      <a:pt x="517663" y="2243440"/>
                      <a:pt x="504918" y="2250609"/>
                      <a:pt x="496111" y="2261177"/>
                    </a:cubicBezTo>
                    <a:cubicBezTo>
                      <a:pt x="488627" y="2270158"/>
                      <a:pt x="483959" y="2281231"/>
                      <a:pt x="476656" y="2290360"/>
                    </a:cubicBezTo>
                    <a:cubicBezTo>
                      <a:pt x="460816" y="2310160"/>
                      <a:pt x="449683" y="2314826"/>
                      <a:pt x="428017" y="2329270"/>
                    </a:cubicBezTo>
                    <a:cubicBezTo>
                      <a:pt x="401862" y="2407739"/>
                      <a:pt x="412125" y="2364905"/>
                      <a:pt x="428017" y="2523823"/>
                    </a:cubicBezTo>
                    <a:cubicBezTo>
                      <a:pt x="429037" y="2534026"/>
                      <a:pt x="435047" y="2543113"/>
                      <a:pt x="437745" y="2553006"/>
                    </a:cubicBezTo>
                    <a:cubicBezTo>
                      <a:pt x="444780" y="2578803"/>
                      <a:pt x="448744" y="2605461"/>
                      <a:pt x="457200" y="2630828"/>
                    </a:cubicBezTo>
                    <a:lnTo>
                      <a:pt x="476656" y="2689194"/>
                    </a:lnTo>
                    <a:cubicBezTo>
                      <a:pt x="473413" y="2711892"/>
                      <a:pt x="477182" y="2736780"/>
                      <a:pt x="466928" y="2757287"/>
                    </a:cubicBezTo>
                    <a:cubicBezTo>
                      <a:pt x="462342" y="2766458"/>
                      <a:pt x="447800" y="2765004"/>
                      <a:pt x="437745" y="2767015"/>
                    </a:cubicBezTo>
                    <a:cubicBezTo>
                      <a:pt x="403038" y="2773957"/>
                      <a:pt x="312460" y="2783097"/>
                      <a:pt x="282103" y="2786470"/>
                    </a:cubicBezTo>
                    <a:cubicBezTo>
                      <a:pt x="274840" y="2788286"/>
                      <a:pt x="223974" y="2799946"/>
                      <a:pt x="214009" y="2805925"/>
                    </a:cubicBezTo>
                    <a:cubicBezTo>
                      <a:pt x="206145" y="2810644"/>
                      <a:pt x="201039" y="2818896"/>
                      <a:pt x="194554" y="2825381"/>
                    </a:cubicBezTo>
                    <a:cubicBezTo>
                      <a:pt x="175615" y="2882195"/>
                      <a:pt x="199644" y="2830018"/>
                      <a:pt x="155643" y="2874019"/>
                    </a:cubicBezTo>
                    <a:cubicBezTo>
                      <a:pt x="147376" y="2882286"/>
                      <a:pt x="143887" y="2894404"/>
                      <a:pt x="136188" y="2903202"/>
                    </a:cubicBezTo>
                    <a:cubicBezTo>
                      <a:pt x="121089" y="2920457"/>
                      <a:pt x="100267" y="2932762"/>
                      <a:pt x="87549" y="2951840"/>
                    </a:cubicBezTo>
                    <a:cubicBezTo>
                      <a:pt x="81064" y="2961568"/>
                      <a:pt x="73322" y="2970566"/>
                      <a:pt x="68094" y="2981023"/>
                    </a:cubicBezTo>
                    <a:cubicBezTo>
                      <a:pt x="63508" y="2990194"/>
                      <a:pt x="63642" y="3001413"/>
                      <a:pt x="58366" y="3010206"/>
                    </a:cubicBezTo>
                    <a:cubicBezTo>
                      <a:pt x="53647" y="3018070"/>
                      <a:pt x="45396" y="3023177"/>
                      <a:pt x="38911" y="3029662"/>
                    </a:cubicBezTo>
                    <a:cubicBezTo>
                      <a:pt x="35668" y="3039390"/>
                      <a:pt x="33769" y="3049674"/>
                      <a:pt x="29183" y="3058845"/>
                    </a:cubicBezTo>
                    <a:cubicBezTo>
                      <a:pt x="18182" y="3080847"/>
                      <a:pt x="13682" y="3084075"/>
                      <a:pt x="0" y="3097755"/>
                    </a:cubicBezTo>
                  </a:path>
                </a:pathLst>
              </a:custGeom>
              <a:noFill/>
              <a:ln w="22225" cap="rnd" cmpd="sng" algn="ctr">
                <a:gradFill flip="none" rotWithShape="1">
                  <a:gsLst>
                    <a:gs pos="0">
                      <a:srgbClr val="ED7D31"/>
                    </a:gs>
                    <a:gs pos="68000">
                      <a:srgbClr val="70AD47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64" name="Group 463"/>
            <p:cNvGrpSpPr/>
            <p:nvPr/>
          </p:nvGrpSpPr>
          <p:grpSpPr>
            <a:xfrm rot="19142780">
              <a:off x="5676632" y="4336668"/>
              <a:ext cx="372779" cy="616899"/>
              <a:chOff x="8947640" y="1617878"/>
              <a:chExt cx="410389" cy="849735"/>
            </a:xfrm>
          </p:grpSpPr>
          <p:sp>
            <p:nvSpPr>
              <p:cNvPr id="472" name="Oval 471"/>
              <p:cNvSpPr/>
              <p:nvPr/>
            </p:nvSpPr>
            <p:spPr>
              <a:xfrm rot="19967334">
                <a:off x="8947640" y="1617878"/>
                <a:ext cx="410389" cy="849735"/>
              </a:xfrm>
              <a:prstGeom prst="ellipse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 472"/>
              <p:cNvSpPr>
                <a:spLocks noChangeAspect="1"/>
              </p:cNvSpPr>
              <p:nvPr/>
            </p:nvSpPr>
            <p:spPr>
              <a:xfrm rot="19727334">
                <a:off x="9052833" y="1770531"/>
                <a:ext cx="180335" cy="554542"/>
              </a:xfrm>
              <a:custGeom>
                <a:avLst/>
                <a:gdLst>
                  <a:gd name="connsiteX0" fmla="*/ 389107 w 1099226"/>
                  <a:gd name="connsiteY0" fmla="*/ 5364300 h 5364300"/>
                  <a:gd name="connsiteX1" fmla="*/ 408562 w 1099226"/>
                  <a:gd name="connsiteY1" fmla="*/ 5315662 h 5364300"/>
                  <a:gd name="connsiteX2" fmla="*/ 418290 w 1099226"/>
                  <a:gd name="connsiteY2" fmla="*/ 5228113 h 5364300"/>
                  <a:gd name="connsiteX3" fmla="*/ 437745 w 1099226"/>
                  <a:gd name="connsiteY3" fmla="*/ 5121108 h 5364300"/>
                  <a:gd name="connsiteX4" fmla="*/ 447473 w 1099226"/>
                  <a:gd name="connsiteY4" fmla="*/ 3554955 h 5364300"/>
                  <a:gd name="connsiteX5" fmla="*/ 535022 w 1099226"/>
                  <a:gd name="connsiteY5" fmla="*/ 3506317 h 5364300"/>
                  <a:gd name="connsiteX6" fmla="*/ 564205 w 1099226"/>
                  <a:gd name="connsiteY6" fmla="*/ 3496589 h 5364300"/>
                  <a:gd name="connsiteX7" fmla="*/ 583660 w 1099226"/>
                  <a:gd name="connsiteY7" fmla="*/ 3467406 h 5364300"/>
                  <a:gd name="connsiteX8" fmla="*/ 632298 w 1099226"/>
                  <a:gd name="connsiteY8" fmla="*/ 3409040 h 5364300"/>
                  <a:gd name="connsiteX9" fmla="*/ 671209 w 1099226"/>
                  <a:gd name="connsiteY9" fmla="*/ 3321491 h 5364300"/>
                  <a:gd name="connsiteX10" fmla="*/ 700392 w 1099226"/>
                  <a:gd name="connsiteY10" fmla="*/ 3175577 h 5364300"/>
                  <a:gd name="connsiteX11" fmla="*/ 690664 w 1099226"/>
                  <a:gd name="connsiteY11" fmla="*/ 2776743 h 5364300"/>
                  <a:gd name="connsiteX12" fmla="*/ 680937 w 1099226"/>
                  <a:gd name="connsiteY12" fmla="*/ 2747560 h 5364300"/>
                  <a:gd name="connsiteX13" fmla="*/ 661481 w 1099226"/>
                  <a:gd name="connsiteY13" fmla="*/ 2728104 h 5364300"/>
                  <a:gd name="connsiteX14" fmla="*/ 651754 w 1099226"/>
                  <a:gd name="connsiteY14" fmla="*/ 2562734 h 5364300"/>
                  <a:gd name="connsiteX15" fmla="*/ 671209 w 1099226"/>
                  <a:gd name="connsiteY15" fmla="*/ 2533551 h 5364300"/>
                  <a:gd name="connsiteX16" fmla="*/ 729575 w 1099226"/>
                  <a:gd name="connsiteY16" fmla="*/ 2475185 h 5364300"/>
                  <a:gd name="connsiteX17" fmla="*/ 758758 w 1099226"/>
                  <a:gd name="connsiteY17" fmla="*/ 2416819 h 5364300"/>
                  <a:gd name="connsiteX18" fmla="*/ 749030 w 1099226"/>
                  <a:gd name="connsiteY18" fmla="*/ 2270904 h 5364300"/>
                  <a:gd name="connsiteX19" fmla="*/ 729575 w 1099226"/>
                  <a:gd name="connsiteY19" fmla="*/ 2241721 h 5364300"/>
                  <a:gd name="connsiteX20" fmla="*/ 719847 w 1099226"/>
                  <a:gd name="connsiteY20" fmla="*/ 2193083 h 5364300"/>
                  <a:gd name="connsiteX21" fmla="*/ 739303 w 1099226"/>
                  <a:gd name="connsiteY21" fmla="*/ 1784521 h 5364300"/>
                  <a:gd name="connsiteX22" fmla="*/ 778213 w 1099226"/>
                  <a:gd name="connsiteY22" fmla="*/ 1648334 h 5364300"/>
                  <a:gd name="connsiteX23" fmla="*/ 787941 w 1099226"/>
                  <a:gd name="connsiteY23" fmla="*/ 1619151 h 5364300"/>
                  <a:gd name="connsiteX24" fmla="*/ 817124 w 1099226"/>
                  <a:gd name="connsiteY24" fmla="*/ 1599696 h 5364300"/>
                  <a:gd name="connsiteX25" fmla="*/ 904673 w 1099226"/>
                  <a:gd name="connsiteY25" fmla="*/ 1580240 h 5364300"/>
                  <a:gd name="connsiteX26" fmla="*/ 943583 w 1099226"/>
                  <a:gd name="connsiteY26" fmla="*/ 1570513 h 5364300"/>
                  <a:gd name="connsiteX27" fmla="*/ 992222 w 1099226"/>
                  <a:gd name="connsiteY27" fmla="*/ 1521874 h 5364300"/>
                  <a:gd name="connsiteX28" fmla="*/ 1021405 w 1099226"/>
                  <a:gd name="connsiteY28" fmla="*/ 1473236 h 5364300"/>
                  <a:gd name="connsiteX29" fmla="*/ 1050588 w 1099226"/>
                  <a:gd name="connsiteY29" fmla="*/ 1385687 h 5364300"/>
                  <a:gd name="connsiteX30" fmla="*/ 1060315 w 1099226"/>
                  <a:gd name="connsiteY30" fmla="*/ 1356504 h 5364300"/>
                  <a:gd name="connsiteX31" fmla="*/ 1070043 w 1099226"/>
                  <a:gd name="connsiteY31" fmla="*/ 1327321 h 5364300"/>
                  <a:gd name="connsiteX32" fmla="*/ 1060315 w 1099226"/>
                  <a:gd name="connsiteY32" fmla="*/ 1161951 h 5364300"/>
                  <a:gd name="connsiteX33" fmla="*/ 1040860 w 1099226"/>
                  <a:gd name="connsiteY33" fmla="*/ 1093857 h 5364300"/>
                  <a:gd name="connsiteX34" fmla="*/ 982494 w 1099226"/>
                  <a:gd name="connsiteY34" fmla="*/ 1054947 h 5364300"/>
                  <a:gd name="connsiteX35" fmla="*/ 943583 w 1099226"/>
                  <a:gd name="connsiteY35" fmla="*/ 1016036 h 5364300"/>
                  <a:gd name="connsiteX36" fmla="*/ 943583 w 1099226"/>
                  <a:gd name="connsiteY36" fmla="*/ 646385 h 5364300"/>
                  <a:gd name="connsiteX37" fmla="*/ 972766 w 1099226"/>
                  <a:gd name="connsiteY37" fmla="*/ 471287 h 5364300"/>
                  <a:gd name="connsiteX38" fmla="*/ 992222 w 1099226"/>
                  <a:gd name="connsiteY38" fmla="*/ 412921 h 5364300"/>
                  <a:gd name="connsiteX39" fmla="*/ 1001949 w 1099226"/>
                  <a:gd name="connsiteY39" fmla="*/ 383738 h 5364300"/>
                  <a:gd name="connsiteX40" fmla="*/ 1021405 w 1099226"/>
                  <a:gd name="connsiteY40" fmla="*/ 354555 h 5364300"/>
                  <a:gd name="connsiteX41" fmla="*/ 1040860 w 1099226"/>
                  <a:gd name="connsiteY41" fmla="*/ 296189 h 5364300"/>
                  <a:gd name="connsiteX42" fmla="*/ 1070043 w 1099226"/>
                  <a:gd name="connsiteY42" fmla="*/ 189185 h 5364300"/>
                  <a:gd name="connsiteX43" fmla="*/ 1079771 w 1099226"/>
                  <a:gd name="connsiteY43" fmla="*/ 160002 h 5364300"/>
                  <a:gd name="connsiteX44" fmla="*/ 1089498 w 1099226"/>
                  <a:gd name="connsiteY44" fmla="*/ 130819 h 5364300"/>
                  <a:gd name="connsiteX45" fmla="*/ 1099226 w 1099226"/>
                  <a:gd name="connsiteY45" fmla="*/ 43270 h 5364300"/>
                  <a:gd name="connsiteX46" fmla="*/ 924128 w 1099226"/>
                  <a:gd name="connsiteY46" fmla="*/ 23815 h 5364300"/>
                  <a:gd name="connsiteX47" fmla="*/ 933856 w 1099226"/>
                  <a:gd name="connsiteY47" fmla="*/ 208640 h 5364300"/>
                  <a:gd name="connsiteX48" fmla="*/ 914400 w 1099226"/>
                  <a:gd name="connsiteY48" fmla="*/ 549108 h 5364300"/>
                  <a:gd name="connsiteX49" fmla="*/ 904673 w 1099226"/>
                  <a:gd name="connsiteY49" fmla="*/ 607474 h 5364300"/>
                  <a:gd name="connsiteX50" fmla="*/ 885217 w 1099226"/>
                  <a:gd name="connsiteY50" fmla="*/ 626930 h 5364300"/>
                  <a:gd name="connsiteX51" fmla="*/ 865762 w 1099226"/>
                  <a:gd name="connsiteY51" fmla="*/ 685296 h 5364300"/>
                  <a:gd name="connsiteX52" fmla="*/ 846307 w 1099226"/>
                  <a:gd name="connsiteY52" fmla="*/ 743662 h 5364300"/>
                  <a:gd name="connsiteX53" fmla="*/ 826851 w 1099226"/>
                  <a:gd name="connsiteY53" fmla="*/ 811755 h 5364300"/>
                  <a:gd name="connsiteX54" fmla="*/ 807396 w 1099226"/>
                  <a:gd name="connsiteY54" fmla="*/ 831211 h 5364300"/>
                  <a:gd name="connsiteX55" fmla="*/ 787941 w 1099226"/>
                  <a:gd name="connsiteY55" fmla="*/ 938215 h 5364300"/>
                  <a:gd name="connsiteX56" fmla="*/ 778213 w 1099226"/>
                  <a:gd name="connsiteY56" fmla="*/ 977125 h 5364300"/>
                  <a:gd name="connsiteX57" fmla="*/ 729575 w 1099226"/>
                  <a:gd name="connsiteY57" fmla="*/ 1006308 h 5364300"/>
                  <a:gd name="connsiteX58" fmla="*/ 710120 w 1099226"/>
                  <a:gd name="connsiteY58" fmla="*/ 1025764 h 5364300"/>
                  <a:gd name="connsiteX59" fmla="*/ 651754 w 1099226"/>
                  <a:gd name="connsiteY59" fmla="*/ 1064674 h 5364300"/>
                  <a:gd name="connsiteX60" fmla="*/ 603115 w 1099226"/>
                  <a:gd name="connsiteY60" fmla="*/ 1103585 h 5364300"/>
                  <a:gd name="connsiteX61" fmla="*/ 573932 w 1099226"/>
                  <a:gd name="connsiteY61" fmla="*/ 1132768 h 5364300"/>
                  <a:gd name="connsiteX62" fmla="*/ 544749 w 1099226"/>
                  <a:gd name="connsiteY62" fmla="*/ 1152223 h 5364300"/>
                  <a:gd name="connsiteX63" fmla="*/ 505839 w 1099226"/>
                  <a:gd name="connsiteY63" fmla="*/ 1200862 h 5364300"/>
                  <a:gd name="connsiteX64" fmla="*/ 486383 w 1099226"/>
                  <a:gd name="connsiteY64" fmla="*/ 1259228 h 5364300"/>
                  <a:gd name="connsiteX65" fmla="*/ 496111 w 1099226"/>
                  <a:gd name="connsiteY65" fmla="*/ 1482964 h 5364300"/>
                  <a:gd name="connsiteX66" fmla="*/ 525294 w 1099226"/>
                  <a:gd name="connsiteY66" fmla="*/ 1502419 h 5364300"/>
                  <a:gd name="connsiteX67" fmla="*/ 593388 w 1099226"/>
                  <a:gd name="connsiteY67" fmla="*/ 1521874 h 5364300"/>
                  <a:gd name="connsiteX68" fmla="*/ 642026 w 1099226"/>
                  <a:gd name="connsiteY68" fmla="*/ 1570513 h 5364300"/>
                  <a:gd name="connsiteX69" fmla="*/ 632298 w 1099226"/>
                  <a:gd name="connsiteY69" fmla="*/ 1794249 h 5364300"/>
                  <a:gd name="connsiteX70" fmla="*/ 612843 w 1099226"/>
                  <a:gd name="connsiteY70" fmla="*/ 1852615 h 5364300"/>
                  <a:gd name="connsiteX71" fmla="*/ 583660 w 1099226"/>
                  <a:gd name="connsiteY71" fmla="*/ 1881798 h 5364300"/>
                  <a:gd name="connsiteX72" fmla="*/ 573932 w 1099226"/>
                  <a:gd name="connsiteY72" fmla="*/ 1910981 h 5364300"/>
                  <a:gd name="connsiteX73" fmla="*/ 554477 w 1099226"/>
                  <a:gd name="connsiteY73" fmla="*/ 1940164 h 5364300"/>
                  <a:gd name="connsiteX74" fmla="*/ 535022 w 1099226"/>
                  <a:gd name="connsiteY74" fmla="*/ 2202811 h 5364300"/>
                  <a:gd name="connsiteX75" fmla="*/ 525294 w 1099226"/>
                  <a:gd name="connsiteY75" fmla="*/ 2231994 h 5364300"/>
                  <a:gd name="connsiteX76" fmla="*/ 496111 w 1099226"/>
                  <a:gd name="connsiteY76" fmla="*/ 2261177 h 5364300"/>
                  <a:gd name="connsiteX77" fmla="*/ 476656 w 1099226"/>
                  <a:gd name="connsiteY77" fmla="*/ 2290360 h 5364300"/>
                  <a:gd name="connsiteX78" fmla="*/ 428017 w 1099226"/>
                  <a:gd name="connsiteY78" fmla="*/ 2329270 h 5364300"/>
                  <a:gd name="connsiteX79" fmla="*/ 428017 w 1099226"/>
                  <a:gd name="connsiteY79" fmla="*/ 2523823 h 5364300"/>
                  <a:gd name="connsiteX80" fmla="*/ 437745 w 1099226"/>
                  <a:gd name="connsiteY80" fmla="*/ 2553006 h 5364300"/>
                  <a:gd name="connsiteX81" fmla="*/ 457200 w 1099226"/>
                  <a:gd name="connsiteY81" fmla="*/ 2630828 h 5364300"/>
                  <a:gd name="connsiteX82" fmla="*/ 476656 w 1099226"/>
                  <a:gd name="connsiteY82" fmla="*/ 2689194 h 5364300"/>
                  <a:gd name="connsiteX83" fmla="*/ 466928 w 1099226"/>
                  <a:gd name="connsiteY83" fmla="*/ 2757287 h 5364300"/>
                  <a:gd name="connsiteX84" fmla="*/ 437745 w 1099226"/>
                  <a:gd name="connsiteY84" fmla="*/ 2767015 h 5364300"/>
                  <a:gd name="connsiteX85" fmla="*/ 282103 w 1099226"/>
                  <a:gd name="connsiteY85" fmla="*/ 2786470 h 5364300"/>
                  <a:gd name="connsiteX86" fmla="*/ 214009 w 1099226"/>
                  <a:gd name="connsiteY86" fmla="*/ 2805925 h 5364300"/>
                  <a:gd name="connsiteX87" fmla="*/ 194554 w 1099226"/>
                  <a:gd name="connsiteY87" fmla="*/ 2825381 h 5364300"/>
                  <a:gd name="connsiteX88" fmla="*/ 155643 w 1099226"/>
                  <a:gd name="connsiteY88" fmla="*/ 2874019 h 5364300"/>
                  <a:gd name="connsiteX89" fmla="*/ 136188 w 1099226"/>
                  <a:gd name="connsiteY89" fmla="*/ 2903202 h 5364300"/>
                  <a:gd name="connsiteX90" fmla="*/ 87549 w 1099226"/>
                  <a:gd name="connsiteY90" fmla="*/ 2951840 h 5364300"/>
                  <a:gd name="connsiteX91" fmla="*/ 68094 w 1099226"/>
                  <a:gd name="connsiteY91" fmla="*/ 2981023 h 5364300"/>
                  <a:gd name="connsiteX92" fmla="*/ 58366 w 1099226"/>
                  <a:gd name="connsiteY92" fmla="*/ 3010206 h 5364300"/>
                  <a:gd name="connsiteX93" fmla="*/ 38911 w 1099226"/>
                  <a:gd name="connsiteY93" fmla="*/ 3029662 h 5364300"/>
                  <a:gd name="connsiteX94" fmla="*/ 29183 w 1099226"/>
                  <a:gd name="connsiteY94" fmla="*/ 3058845 h 5364300"/>
                  <a:gd name="connsiteX95" fmla="*/ 0 w 1099226"/>
                  <a:gd name="connsiteY95" fmla="*/ 3097755 h 536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1099226" h="5364300">
                    <a:moveTo>
                      <a:pt x="389107" y="5364300"/>
                    </a:moveTo>
                    <a:cubicBezTo>
                      <a:pt x="395592" y="5348087"/>
                      <a:pt x="404903" y="5332736"/>
                      <a:pt x="408562" y="5315662"/>
                    </a:cubicBezTo>
                    <a:cubicBezTo>
                      <a:pt x="414714" y="5286951"/>
                      <a:pt x="414409" y="5257218"/>
                      <a:pt x="418290" y="5228113"/>
                    </a:cubicBezTo>
                    <a:cubicBezTo>
                      <a:pt x="423270" y="5190762"/>
                      <a:pt x="430407" y="5157800"/>
                      <a:pt x="437745" y="5121108"/>
                    </a:cubicBezTo>
                    <a:cubicBezTo>
                      <a:pt x="440988" y="4599057"/>
                      <a:pt x="434743" y="4076861"/>
                      <a:pt x="447473" y="3554955"/>
                    </a:cubicBezTo>
                    <a:cubicBezTo>
                      <a:pt x="448189" y="3525593"/>
                      <a:pt x="527658" y="3508772"/>
                      <a:pt x="535022" y="3506317"/>
                    </a:cubicBezTo>
                    <a:lnTo>
                      <a:pt x="564205" y="3496589"/>
                    </a:lnTo>
                    <a:cubicBezTo>
                      <a:pt x="570690" y="3486861"/>
                      <a:pt x="576176" y="3476387"/>
                      <a:pt x="583660" y="3467406"/>
                    </a:cubicBezTo>
                    <a:cubicBezTo>
                      <a:pt x="605479" y="3441223"/>
                      <a:pt x="618496" y="3440094"/>
                      <a:pt x="632298" y="3409040"/>
                    </a:cubicBezTo>
                    <a:cubicBezTo>
                      <a:pt x="678603" y="3304854"/>
                      <a:pt x="627180" y="3387536"/>
                      <a:pt x="671209" y="3321491"/>
                    </a:cubicBezTo>
                    <a:cubicBezTo>
                      <a:pt x="692350" y="3194646"/>
                      <a:pt x="678189" y="3242183"/>
                      <a:pt x="700392" y="3175577"/>
                    </a:cubicBezTo>
                    <a:cubicBezTo>
                      <a:pt x="697149" y="3042632"/>
                      <a:pt x="696702" y="2909590"/>
                      <a:pt x="690664" y="2776743"/>
                    </a:cubicBezTo>
                    <a:cubicBezTo>
                      <a:pt x="690198" y="2766500"/>
                      <a:pt x="686212" y="2756353"/>
                      <a:pt x="680937" y="2747560"/>
                    </a:cubicBezTo>
                    <a:cubicBezTo>
                      <a:pt x="676218" y="2739695"/>
                      <a:pt x="667966" y="2734589"/>
                      <a:pt x="661481" y="2728104"/>
                    </a:cubicBezTo>
                    <a:cubicBezTo>
                      <a:pt x="636180" y="2652199"/>
                      <a:pt x="630600" y="2661453"/>
                      <a:pt x="651754" y="2562734"/>
                    </a:cubicBezTo>
                    <a:cubicBezTo>
                      <a:pt x="654204" y="2551302"/>
                      <a:pt x="663442" y="2542289"/>
                      <a:pt x="671209" y="2533551"/>
                    </a:cubicBezTo>
                    <a:cubicBezTo>
                      <a:pt x="689488" y="2512987"/>
                      <a:pt x="714313" y="2498078"/>
                      <a:pt x="729575" y="2475185"/>
                    </a:cubicBezTo>
                    <a:cubicBezTo>
                      <a:pt x="754718" y="2437470"/>
                      <a:pt x="745333" y="2457093"/>
                      <a:pt x="758758" y="2416819"/>
                    </a:cubicBezTo>
                    <a:cubicBezTo>
                      <a:pt x="755515" y="2368181"/>
                      <a:pt x="757044" y="2318987"/>
                      <a:pt x="749030" y="2270904"/>
                    </a:cubicBezTo>
                    <a:cubicBezTo>
                      <a:pt x="747108" y="2259372"/>
                      <a:pt x="733680" y="2252668"/>
                      <a:pt x="729575" y="2241721"/>
                    </a:cubicBezTo>
                    <a:cubicBezTo>
                      <a:pt x="723770" y="2226240"/>
                      <a:pt x="723090" y="2209296"/>
                      <a:pt x="719847" y="2193083"/>
                    </a:cubicBezTo>
                    <a:cubicBezTo>
                      <a:pt x="725094" y="1998938"/>
                      <a:pt x="706716" y="1925732"/>
                      <a:pt x="739303" y="1784521"/>
                    </a:cubicBezTo>
                    <a:cubicBezTo>
                      <a:pt x="757624" y="1705130"/>
                      <a:pt x="754987" y="1718012"/>
                      <a:pt x="778213" y="1648334"/>
                    </a:cubicBezTo>
                    <a:cubicBezTo>
                      <a:pt x="781456" y="1638606"/>
                      <a:pt x="779409" y="1624839"/>
                      <a:pt x="787941" y="1619151"/>
                    </a:cubicBezTo>
                    <a:cubicBezTo>
                      <a:pt x="797669" y="1612666"/>
                      <a:pt x="806667" y="1604924"/>
                      <a:pt x="817124" y="1599696"/>
                    </a:cubicBezTo>
                    <a:cubicBezTo>
                      <a:pt x="842367" y="1587074"/>
                      <a:pt x="879763" y="1585222"/>
                      <a:pt x="904673" y="1580240"/>
                    </a:cubicBezTo>
                    <a:cubicBezTo>
                      <a:pt x="917783" y="1577618"/>
                      <a:pt x="930613" y="1573755"/>
                      <a:pt x="943583" y="1570513"/>
                    </a:cubicBezTo>
                    <a:cubicBezTo>
                      <a:pt x="959796" y="1554300"/>
                      <a:pt x="984972" y="1543626"/>
                      <a:pt x="992222" y="1521874"/>
                    </a:cubicBezTo>
                    <a:cubicBezTo>
                      <a:pt x="1004849" y="1483990"/>
                      <a:pt x="994698" y="1499941"/>
                      <a:pt x="1021405" y="1473236"/>
                    </a:cubicBezTo>
                    <a:lnTo>
                      <a:pt x="1050588" y="1385687"/>
                    </a:lnTo>
                    <a:lnTo>
                      <a:pt x="1060315" y="1356504"/>
                    </a:lnTo>
                    <a:lnTo>
                      <a:pt x="1070043" y="1327321"/>
                    </a:lnTo>
                    <a:cubicBezTo>
                      <a:pt x="1066800" y="1272198"/>
                      <a:pt x="1065550" y="1216921"/>
                      <a:pt x="1060315" y="1161951"/>
                    </a:cubicBezTo>
                    <a:cubicBezTo>
                      <a:pt x="1060288" y="1161670"/>
                      <a:pt x="1045469" y="1098466"/>
                      <a:pt x="1040860" y="1093857"/>
                    </a:cubicBezTo>
                    <a:cubicBezTo>
                      <a:pt x="1024326" y="1077323"/>
                      <a:pt x="999028" y="1071481"/>
                      <a:pt x="982494" y="1054947"/>
                    </a:cubicBezTo>
                    <a:lnTo>
                      <a:pt x="943583" y="1016036"/>
                    </a:lnTo>
                    <a:cubicBezTo>
                      <a:pt x="898829" y="881765"/>
                      <a:pt x="923888" y="968074"/>
                      <a:pt x="943583" y="646385"/>
                    </a:cubicBezTo>
                    <a:cubicBezTo>
                      <a:pt x="945935" y="607973"/>
                      <a:pt x="957456" y="522321"/>
                      <a:pt x="972766" y="471287"/>
                    </a:cubicBezTo>
                    <a:cubicBezTo>
                      <a:pt x="978659" y="451644"/>
                      <a:pt x="985737" y="432376"/>
                      <a:pt x="992222" y="412921"/>
                    </a:cubicBezTo>
                    <a:cubicBezTo>
                      <a:pt x="995465" y="403193"/>
                      <a:pt x="996261" y="392270"/>
                      <a:pt x="1001949" y="383738"/>
                    </a:cubicBezTo>
                    <a:lnTo>
                      <a:pt x="1021405" y="354555"/>
                    </a:lnTo>
                    <a:cubicBezTo>
                      <a:pt x="1027890" y="335100"/>
                      <a:pt x="1036838" y="316298"/>
                      <a:pt x="1040860" y="296189"/>
                    </a:cubicBezTo>
                    <a:cubicBezTo>
                      <a:pt x="1054610" y="227444"/>
                      <a:pt x="1045360" y="263233"/>
                      <a:pt x="1070043" y="189185"/>
                    </a:cubicBezTo>
                    <a:lnTo>
                      <a:pt x="1079771" y="160002"/>
                    </a:lnTo>
                    <a:lnTo>
                      <a:pt x="1089498" y="130819"/>
                    </a:lnTo>
                    <a:cubicBezTo>
                      <a:pt x="1092741" y="101636"/>
                      <a:pt x="1099226" y="72633"/>
                      <a:pt x="1099226" y="43270"/>
                    </a:cubicBezTo>
                    <a:cubicBezTo>
                      <a:pt x="1099226" y="-39897"/>
                      <a:pt x="953311" y="22098"/>
                      <a:pt x="924128" y="23815"/>
                    </a:cubicBezTo>
                    <a:cubicBezTo>
                      <a:pt x="927371" y="85423"/>
                      <a:pt x="933856" y="146946"/>
                      <a:pt x="933856" y="208640"/>
                    </a:cubicBezTo>
                    <a:cubicBezTo>
                      <a:pt x="933856" y="500030"/>
                      <a:pt x="955965" y="424418"/>
                      <a:pt x="914400" y="549108"/>
                    </a:cubicBezTo>
                    <a:cubicBezTo>
                      <a:pt x="911158" y="568563"/>
                      <a:pt x="911598" y="589006"/>
                      <a:pt x="904673" y="607474"/>
                    </a:cubicBezTo>
                    <a:cubicBezTo>
                      <a:pt x="901453" y="616062"/>
                      <a:pt x="889319" y="618727"/>
                      <a:pt x="885217" y="626930"/>
                    </a:cubicBezTo>
                    <a:cubicBezTo>
                      <a:pt x="876046" y="645273"/>
                      <a:pt x="872247" y="665841"/>
                      <a:pt x="865762" y="685296"/>
                    </a:cubicBezTo>
                    <a:lnTo>
                      <a:pt x="846307" y="743662"/>
                    </a:lnTo>
                    <a:cubicBezTo>
                      <a:pt x="844490" y="750931"/>
                      <a:pt x="832832" y="801786"/>
                      <a:pt x="826851" y="811755"/>
                    </a:cubicBezTo>
                    <a:cubicBezTo>
                      <a:pt x="822132" y="819619"/>
                      <a:pt x="813881" y="824726"/>
                      <a:pt x="807396" y="831211"/>
                    </a:cubicBezTo>
                    <a:cubicBezTo>
                      <a:pt x="791300" y="959971"/>
                      <a:pt x="807933" y="868242"/>
                      <a:pt x="787941" y="938215"/>
                    </a:cubicBezTo>
                    <a:cubicBezTo>
                      <a:pt x="784268" y="951070"/>
                      <a:pt x="784192" y="965167"/>
                      <a:pt x="778213" y="977125"/>
                    </a:cubicBezTo>
                    <a:cubicBezTo>
                      <a:pt x="767530" y="998491"/>
                      <a:pt x="749546" y="999652"/>
                      <a:pt x="729575" y="1006308"/>
                    </a:cubicBezTo>
                    <a:cubicBezTo>
                      <a:pt x="723090" y="1012793"/>
                      <a:pt x="717457" y="1020261"/>
                      <a:pt x="710120" y="1025764"/>
                    </a:cubicBezTo>
                    <a:cubicBezTo>
                      <a:pt x="691414" y="1039793"/>
                      <a:pt x="668288" y="1048140"/>
                      <a:pt x="651754" y="1064674"/>
                    </a:cubicBezTo>
                    <a:cubicBezTo>
                      <a:pt x="595150" y="1121278"/>
                      <a:pt x="676744" y="1042228"/>
                      <a:pt x="603115" y="1103585"/>
                    </a:cubicBezTo>
                    <a:cubicBezTo>
                      <a:pt x="592547" y="1112392"/>
                      <a:pt x="584500" y="1123961"/>
                      <a:pt x="573932" y="1132768"/>
                    </a:cubicBezTo>
                    <a:cubicBezTo>
                      <a:pt x="564951" y="1140252"/>
                      <a:pt x="553878" y="1144920"/>
                      <a:pt x="544749" y="1152223"/>
                    </a:cubicBezTo>
                    <a:cubicBezTo>
                      <a:pt x="530810" y="1163375"/>
                      <a:pt x="512812" y="1185172"/>
                      <a:pt x="505839" y="1200862"/>
                    </a:cubicBezTo>
                    <a:cubicBezTo>
                      <a:pt x="497510" y="1219602"/>
                      <a:pt x="486383" y="1259228"/>
                      <a:pt x="486383" y="1259228"/>
                    </a:cubicBezTo>
                    <a:cubicBezTo>
                      <a:pt x="489626" y="1333807"/>
                      <a:pt x="484317" y="1409252"/>
                      <a:pt x="496111" y="1482964"/>
                    </a:cubicBezTo>
                    <a:cubicBezTo>
                      <a:pt x="497958" y="1494508"/>
                      <a:pt x="514837" y="1497191"/>
                      <a:pt x="525294" y="1502419"/>
                    </a:cubicBezTo>
                    <a:cubicBezTo>
                      <a:pt x="539254" y="1509399"/>
                      <a:pt x="580915" y="1518756"/>
                      <a:pt x="593388" y="1521874"/>
                    </a:cubicBezTo>
                    <a:cubicBezTo>
                      <a:pt x="609601" y="1538087"/>
                      <a:pt x="643022" y="1547606"/>
                      <a:pt x="642026" y="1570513"/>
                    </a:cubicBezTo>
                    <a:cubicBezTo>
                      <a:pt x="638783" y="1645092"/>
                      <a:pt x="639979" y="1719996"/>
                      <a:pt x="632298" y="1794249"/>
                    </a:cubicBezTo>
                    <a:cubicBezTo>
                      <a:pt x="630188" y="1814648"/>
                      <a:pt x="627344" y="1838114"/>
                      <a:pt x="612843" y="1852615"/>
                    </a:cubicBezTo>
                    <a:lnTo>
                      <a:pt x="583660" y="1881798"/>
                    </a:lnTo>
                    <a:cubicBezTo>
                      <a:pt x="580417" y="1891526"/>
                      <a:pt x="578518" y="1901810"/>
                      <a:pt x="573932" y="1910981"/>
                    </a:cubicBezTo>
                    <a:cubicBezTo>
                      <a:pt x="568704" y="1921438"/>
                      <a:pt x="555870" y="1928556"/>
                      <a:pt x="554477" y="1940164"/>
                    </a:cubicBezTo>
                    <a:cubicBezTo>
                      <a:pt x="534610" y="2105719"/>
                      <a:pt x="560926" y="2099192"/>
                      <a:pt x="535022" y="2202811"/>
                    </a:cubicBezTo>
                    <a:cubicBezTo>
                      <a:pt x="532535" y="2212759"/>
                      <a:pt x="530982" y="2223462"/>
                      <a:pt x="525294" y="2231994"/>
                    </a:cubicBezTo>
                    <a:cubicBezTo>
                      <a:pt x="517663" y="2243440"/>
                      <a:pt x="504918" y="2250609"/>
                      <a:pt x="496111" y="2261177"/>
                    </a:cubicBezTo>
                    <a:cubicBezTo>
                      <a:pt x="488627" y="2270158"/>
                      <a:pt x="483959" y="2281231"/>
                      <a:pt x="476656" y="2290360"/>
                    </a:cubicBezTo>
                    <a:cubicBezTo>
                      <a:pt x="460816" y="2310160"/>
                      <a:pt x="449683" y="2314826"/>
                      <a:pt x="428017" y="2329270"/>
                    </a:cubicBezTo>
                    <a:cubicBezTo>
                      <a:pt x="401862" y="2407739"/>
                      <a:pt x="412125" y="2364905"/>
                      <a:pt x="428017" y="2523823"/>
                    </a:cubicBezTo>
                    <a:cubicBezTo>
                      <a:pt x="429037" y="2534026"/>
                      <a:pt x="435047" y="2543113"/>
                      <a:pt x="437745" y="2553006"/>
                    </a:cubicBezTo>
                    <a:cubicBezTo>
                      <a:pt x="444780" y="2578803"/>
                      <a:pt x="448744" y="2605461"/>
                      <a:pt x="457200" y="2630828"/>
                    </a:cubicBezTo>
                    <a:lnTo>
                      <a:pt x="476656" y="2689194"/>
                    </a:lnTo>
                    <a:cubicBezTo>
                      <a:pt x="473413" y="2711892"/>
                      <a:pt x="477182" y="2736780"/>
                      <a:pt x="466928" y="2757287"/>
                    </a:cubicBezTo>
                    <a:cubicBezTo>
                      <a:pt x="462342" y="2766458"/>
                      <a:pt x="447800" y="2765004"/>
                      <a:pt x="437745" y="2767015"/>
                    </a:cubicBezTo>
                    <a:cubicBezTo>
                      <a:pt x="403038" y="2773957"/>
                      <a:pt x="312460" y="2783097"/>
                      <a:pt x="282103" y="2786470"/>
                    </a:cubicBezTo>
                    <a:cubicBezTo>
                      <a:pt x="274840" y="2788286"/>
                      <a:pt x="223974" y="2799946"/>
                      <a:pt x="214009" y="2805925"/>
                    </a:cubicBezTo>
                    <a:cubicBezTo>
                      <a:pt x="206145" y="2810644"/>
                      <a:pt x="201039" y="2818896"/>
                      <a:pt x="194554" y="2825381"/>
                    </a:cubicBezTo>
                    <a:cubicBezTo>
                      <a:pt x="175615" y="2882195"/>
                      <a:pt x="199644" y="2830018"/>
                      <a:pt x="155643" y="2874019"/>
                    </a:cubicBezTo>
                    <a:cubicBezTo>
                      <a:pt x="147376" y="2882286"/>
                      <a:pt x="143887" y="2894404"/>
                      <a:pt x="136188" y="2903202"/>
                    </a:cubicBezTo>
                    <a:cubicBezTo>
                      <a:pt x="121089" y="2920457"/>
                      <a:pt x="100267" y="2932762"/>
                      <a:pt x="87549" y="2951840"/>
                    </a:cubicBezTo>
                    <a:cubicBezTo>
                      <a:pt x="81064" y="2961568"/>
                      <a:pt x="73322" y="2970566"/>
                      <a:pt x="68094" y="2981023"/>
                    </a:cubicBezTo>
                    <a:cubicBezTo>
                      <a:pt x="63508" y="2990194"/>
                      <a:pt x="63642" y="3001413"/>
                      <a:pt x="58366" y="3010206"/>
                    </a:cubicBezTo>
                    <a:cubicBezTo>
                      <a:pt x="53647" y="3018070"/>
                      <a:pt x="45396" y="3023177"/>
                      <a:pt x="38911" y="3029662"/>
                    </a:cubicBezTo>
                    <a:cubicBezTo>
                      <a:pt x="35668" y="3039390"/>
                      <a:pt x="33769" y="3049674"/>
                      <a:pt x="29183" y="3058845"/>
                    </a:cubicBezTo>
                    <a:cubicBezTo>
                      <a:pt x="18182" y="3080847"/>
                      <a:pt x="13682" y="3084075"/>
                      <a:pt x="0" y="3097755"/>
                    </a:cubicBezTo>
                  </a:path>
                </a:pathLst>
              </a:custGeom>
              <a:noFill/>
              <a:ln w="22225" cap="rnd" cmpd="sng" algn="ctr">
                <a:gradFill flip="none" rotWithShape="1">
                  <a:gsLst>
                    <a:gs pos="0">
                      <a:srgbClr val="ED7D31"/>
                    </a:gs>
                    <a:gs pos="68000">
                      <a:srgbClr val="70AD47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5" name="Rectangle 464"/>
            <p:cNvSpPr/>
            <p:nvPr/>
          </p:nvSpPr>
          <p:spPr>
            <a:xfrm>
              <a:off x="6536584" y="5806264"/>
              <a:ext cx="5524236" cy="330010"/>
            </a:xfrm>
            <a:prstGeom prst="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softEdge rad="3175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6" name="Straight Arrow Connector 465"/>
            <p:cNvCxnSpPr/>
            <p:nvPr/>
          </p:nvCxnSpPr>
          <p:spPr>
            <a:xfrm>
              <a:off x="7099660" y="5741697"/>
              <a:ext cx="545145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headEnd type="triangle" w="lg" len="lg"/>
              <a:tailEnd type="triangle" w="lg" len="lg"/>
            </a:ln>
            <a:effectLst/>
          </p:spPr>
        </p:cxnSp>
        <p:cxnSp>
          <p:nvCxnSpPr>
            <p:cNvPr id="467" name="Straight Arrow Connector 466"/>
            <p:cNvCxnSpPr/>
            <p:nvPr/>
          </p:nvCxnSpPr>
          <p:spPr>
            <a:xfrm>
              <a:off x="7644805" y="5741155"/>
              <a:ext cx="1501707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headEnd type="triangle" w="lg" len="lg"/>
              <a:tailEnd type="triangle" w="lg" len="lg"/>
            </a:ln>
            <a:effectLst/>
          </p:spPr>
        </p:cxnSp>
        <p:sp>
          <p:nvSpPr>
            <p:cNvPr id="468" name="TextBox 467"/>
            <p:cNvSpPr txBox="1"/>
            <p:nvPr/>
          </p:nvSpPr>
          <p:spPr>
            <a:xfrm>
              <a:off x="7005488" y="5395245"/>
              <a:ext cx="658447" cy="268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17nm</a:t>
              </a:r>
            </a:p>
          </p:txBody>
        </p:sp>
        <p:sp>
          <p:nvSpPr>
            <p:cNvPr id="469" name="TextBox 468"/>
            <p:cNvSpPr txBox="1"/>
            <p:nvPr/>
          </p:nvSpPr>
          <p:spPr>
            <a:xfrm>
              <a:off x="8132266" y="5406766"/>
              <a:ext cx="658447" cy="268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46nm</a:t>
              </a:r>
            </a:p>
          </p:txBody>
        </p:sp>
        <p:cxnSp>
          <p:nvCxnSpPr>
            <p:cNvPr id="470" name="Straight Arrow Connector 469"/>
            <p:cNvCxnSpPr/>
            <p:nvPr/>
          </p:nvCxnSpPr>
          <p:spPr>
            <a:xfrm>
              <a:off x="9672999" y="3524339"/>
              <a:ext cx="545145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471" name="TextBox 470"/>
            <p:cNvSpPr txBox="1"/>
            <p:nvPr/>
          </p:nvSpPr>
          <p:spPr>
            <a:xfrm>
              <a:off x="9642323" y="3544198"/>
              <a:ext cx="658447" cy="268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17nm</a:t>
              </a:r>
            </a:p>
          </p:txBody>
        </p:sp>
        <p:sp>
          <p:nvSpPr>
            <p:cNvPr id="484" name="Oval 483"/>
            <p:cNvSpPr>
              <a:spLocks noChangeAspect="1"/>
            </p:cNvSpPr>
            <p:nvPr/>
          </p:nvSpPr>
          <p:spPr>
            <a:xfrm rot="19040384">
              <a:off x="10656344" y="3492085"/>
              <a:ext cx="1861321" cy="1701061"/>
            </a:xfrm>
            <a:prstGeom prst="ellipse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ysDash"/>
              <a:miter lim="800000"/>
            </a:ln>
            <a:effectLst/>
            <a:scene3d>
              <a:camera prst="orthographicFront"/>
              <a:lightRig rig="threePt" dir="t"/>
            </a:scene3d>
            <a:sp3d prstMaterial="plastic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5" name="Freeform 484"/>
            <p:cNvSpPr/>
            <p:nvPr/>
          </p:nvSpPr>
          <p:spPr>
            <a:xfrm>
              <a:off x="11324243" y="3782712"/>
              <a:ext cx="163504" cy="4434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6" name="Freeform 485"/>
            <p:cNvSpPr/>
            <p:nvPr/>
          </p:nvSpPr>
          <p:spPr>
            <a:xfrm>
              <a:off x="11575310" y="3856086"/>
              <a:ext cx="163504" cy="4434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7" name="Freeform 486"/>
            <p:cNvSpPr/>
            <p:nvPr/>
          </p:nvSpPr>
          <p:spPr>
            <a:xfrm>
              <a:off x="11699347" y="3782892"/>
              <a:ext cx="300612" cy="4434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8" name="Freeform 487"/>
            <p:cNvSpPr/>
            <p:nvPr/>
          </p:nvSpPr>
          <p:spPr>
            <a:xfrm rot="2700000">
              <a:off x="12051714" y="3820075"/>
              <a:ext cx="130678" cy="5548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9" name="Freeform 488"/>
            <p:cNvSpPr/>
            <p:nvPr/>
          </p:nvSpPr>
          <p:spPr>
            <a:xfrm rot="16200000">
              <a:off x="11012552" y="4054779"/>
              <a:ext cx="130678" cy="5548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 rot="5400000">
              <a:off x="12096421" y="4123453"/>
              <a:ext cx="130678" cy="5548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 rot="18060000">
              <a:off x="11066007" y="3840277"/>
              <a:ext cx="130678" cy="554880"/>
            </a:xfrm>
            <a:custGeom>
              <a:avLst/>
              <a:gdLst>
                <a:gd name="connsiteX0" fmla="*/ 389107 w 1099226"/>
                <a:gd name="connsiteY0" fmla="*/ 5364300 h 5364300"/>
                <a:gd name="connsiteX1" fmla="*/ 408562 w 1099226"/>
                <a:gd name="connsiteY1" fmla="*/ 5315662 h 5364300"/>
                <a:gd name="connsiteX2" fmla="*/ 418290 w 1099226"/>
                <a:gd name="connsiteY2" fmla="*/ 5228113 h 5364300"/>
                <a:gd name="connsiteX3" fmla="*/ 437745 w 1099226"/>
                <a:gd name="connsiteY3" fmla="*/ 5121108 h 5364300"/>
                <a:gd name="connsiteX4" fmla="*/ 447473 w 1099226"/>
                <a:gd name="connsiteY4" fmla="*/ 3554955 h 5364300"/>
                <a:gd name="connsiteX5" fmla="*/ 535022 w 1099226"/>
                <a:gd name="connsiteY5" fmla="*/ 3506317 h 5364300"/>
                <a:gd name="connsiteX6" fmla="*/ 564205 w 1099226"/>
                <a:gd name="connsiteY6" fmla="*/ 3496589 h 5364300"/>
                <a:gd name="connsiteX7" fmla="*/ 583660 w 1099226"/>
                <a:gd name="connsiteY7" fmla="*/ 3467406 h 5364300"/>
                <a:gd name="connsiteX8" fmla="*/ 632298 w 1099226"/>
                <a:gd name="connsiteY8" fmla="*/ 3409040 h 5364300"/>
                <a:gd name="connsiteX9" fmla="*/ 671209 w 1099226"/>
                <a:gd name="connsiteY9" fmla="*/ 3321491 h 5364300"/>
                <a:gd name="connsiteX10" fmla="*/ 700392 w 1099226"/>
                <a:gd name="connsiteY10" fmla="*/ 3175577 h 5364300"/>
                <a:gd name="connsiteX11" fmla="*/ 690664 w 1099226"/>
                <a:gd name="connsiteY11" fmla="*/ 2776743 h 5364300"/>
                <a:gd name="connsiteX12" fmla="*/ 680937 w 1099226"/>
                <a:gd name="connsiteY12" fmla="*/ 2747560 h 5364300"/>
                <a:gd name="connsiteX13" fmla="*/ 661481 w 1099226"/>
                <a:gd name="connsiteY13" fmla="*/ 2728104 h 5364300"/>
                <a:gd name="connsiteX14" fmla="*/ 651754 w 1099226"/>
                <a:gd name="connsiteY14" fmla="*/ 2562734 h 5364300"/>
                <a:gd name="connsiteX15" fmla="*/ 671209 w 1099226"/>
                <a:gd name="connsiteY15" fmla="*/ 2533551 h 5364300"/>
                <a:gd name="connsiteX16" fmla="*/ 729575 w 1099226"/>
                <a:gd name="connsiteY16" fmla="*/ 2475185 h 5364300"/>
                <a:gd name="connsiteX17" fmla="*/ 758758 w 1099226"/>
                <a:gd name="connsiteY17" fmla="*/ 2416819 h 5364300"/>
                <a:gd name="connsiteX18" fmla="*/ 749030 w 1099226"/>
                <a:gd name="connsiteY18" fmla="*/ 2270904 h 5364300"/>
                <a:gd name="connsiteX19" fmla="*/ 729575 w 1099226"/>
                <a:gd name="connsiteY19" fmla="*/ 2241721 h 5364300"/>
                <a:gd name="connsiteX20" fmla="*/ 719847 w 1099226"/>
                <a:gd name="connsiteY20" fmla="*/ 2193083 h 5364300"/>
                <a:gd name="connsiteX21" fmla="*/ 739303 w 1099226"/>
                <a:gd name="connsiteY21" fmla="*/ 1784521 h 5364300"/>
                <a:gd name="connsiteX22" fmla="*/ 778213 w 1099226"/>
                <a:gd name="connsiteY22" fmla="*/ 1648334 h 5364300"/>
                <a:gd name="connsiteX23" fmla="*/ 787941 w 1099226"/>
                <a:gd name="connsiteY23" fmla="*/ 1619151 h 5364300"/>
                <a:gd name="connsiteX24" fmla="*/ 817124 w 1099226"/>
                <a:gd name="connsiteY24" fmla="*/ 1599696 h 5364300"/>
                <a:gd name="connsiteX25" fmla="*/ 904673 w 1099226"/>
                <a:gd name="connsiteY25" fmla="*/ 1580240 h 5364300"/>
                <a:gd name="connsiteX26" fmla="*/ 943583 w 1099226"/>
                <a:gd name="connsiteY26" fmla="*/ 1570513 h 5364300"/>
                <a:gd name="connsiteX27" fmla="*/ 992222 w 1099226"/>
                <a:gd name="connsiteY27" fmla="*/ 1521874 h 5364300"/>
                <a:gd name="connsiteX28" fmla="*/ 1021405 w 1099226"/>
                <a:gd name="connsiteY28" fmla="*/ 1473236 h 5364300"/>
                <a:gd name="connsiteX29" fmla="*/ 1050588 w 1099226"/>
                <a:gd name="connsiteY29" fmla="*/ 1385687 h 5364300"/>
                <a:gd name="connsiteX30" fmla="*/ 1060315 w 1099226"/>
                <a:gd name="connsiteY30" fmla="*/ 1356504 h 5364300"/>
                <a:gd name="connsiteX31" fmla="*/ 1070043 w 1099226"/>
                <a:gd name="connsiteY31" fmla="*/ 1327321 h 5364300"/>
                <a:gd name="connsiteX32" fmla="*/ 1060315 w 1099226"/>
                <a:gd name="connsiteY32" fmla="*/ 1161951 h 5364300"/>
                <a:gd name="connsiteX33" fmla="*/ 1040860 w 1099226"/>
                <a:gd name="connsiteY33" fmla="*/ 1093857 h 5364300"/>
                <a:gd name="connsiteX34" fmla="*/ 982494 w 1099226"/>
                <a:gd name="connsiteY34" fmla="*/ 1054947 h 5364300"/>
                <a:gd name="connsiteX35" fmla="*/ 943583 w 1099226"/>
                <a:gd name="connsiteY35" fmla="*/ 1016036 h 5364300"/>
                <a:gd name="connsiteX36" fmla="*/ 943583 w 1099226"/>
                <a:gd name="connsiteY36" fmla="*/ 646385 h 5364300"/>
                <a:gd name="connsiteX37" fmla="*/ 972766 w 1099226"/>
                <a:gd name="connsiteY37" fmla="*/ 471287 h 5364300"/>
                <a:gd name="connsiteX38" fmla="*/ 992222 w 1099226"/>
                <a:gd name="connsiteY38" fmla="*/ 412921 h 5364300"/>
                <a:gd name="connsiteX39" fmla="*/ 1001949 w 1099226"/>
                <a:gd name="connsiteY39" fmla="*/ 383738 h 5364300"/>
                <a:gd name="connsiteX40" fmla="*/ 1021405 w 1099226"/>
                <a:gd name="connsiteY40" fmla="*/ 354555 h 5364300"/>
                <a:gd name="connsiteX41" fmla="*/ 1040860 w 1099226"/>
                <a:gd name="connsiteY41" fmla="*/ 296189 h 5364300"/>
                <a:gd name="connsiteX42" fmla="*/ 1070043 w 1099226"/>
                <a:gd name="connsiteY42" fmla="*/ 189185 h 5364300"/>
                <a:gd name="connsiteX43" fmla="*/ 1079771 w 1099226"/>
                <a:gd name="connsiteY43" fmla="*/ 160002 h 5364300"/>
                <a:gd name="connsiteX44" fmla="*/ 1089498 w 1099226"/>
                <a:gd name="connsiteY44" fmla="*/ 130819 h 5364300"/>
                <a:gd name="connsiteX45" fmla="*/ 1099226 w 1099226"/>
                <a:gd name="connsiteY45" fmla="*/ 43270 h 5364300"/>
                <a:gd name="connsiteX46" fmla="*/ 924128 w 1099226"/>
                <a:gd name="connsiteY46" fmla="*/ 23815 h 5364300"/>
                <a:gd name="connsiteX47" fmla="*/ 933856 w 1099226"/>
                <a:gd name="connsiteY47" fmla="*/ 208640 h 5364300"/>
                <a:gd name="connsiteX48" fmla="*/ 914400 w 1099226"/>
                <a:gd name="connsiteY48" fmla="*/ 549108 h 5364300"/>
                <a:gd name="connsiteX49" fmla="*/ 904673 w 1099226"/>
                <a:gd name="connsiteY49" fmla="*/ 607474 h 5364300"/>
                <a:gd name="connsiteX50" fmla="*/ 885217 w 1099226"/>
                <a:gd name="connsiteY50" fmla="*/ 626930 h 5364300"/>
                <a:gd name="connsiteX51" fmla="*/ 865762 w 1099226"/>
                <a:gd name="connsiteY51" fmla="*/ 685296 h 5364300"/>
                <a:gd name="connsiteX52" fmla="*/ 846307 w 1099226"/>
                <a:gd name="connsiteY52" fmla="*/ 743662 h 5364300"/>
                <a:gd name="connsiteX53" fmla="*/ 826851 w 1099226"/>
                <a:gd name="connsiteY53" fmla="*/ 811755 h 5364300"/>
                <a:gd name="connsiteX54" fmla="*/ 807396 w 1099226"/>
                <a:gd name="connsiteY54" fmla="*/ 831211 h 5364300"/>
                <a:gd name="connsiteX55" fmla="*/ 787941 w 1099226"/>
                <a:gd name="connsiteY55" fmla="*/ 938215 h 5364300"/>
                <a:gd name="connsiteX56" fmla="*/ 778213 w 1099226"/>
                <a:gd name="connsiteY56" fmla="*/ 977125 h 5364300"/>
                <a:gd name="connsiteX57" fmla="*/ 729575 w 1099226"/>
                <a:gd name="connsiteY57" fmla="*/ 1006308 h 5364300"/>
                <a:gd name="connsiteX58" fmla="*/ 710120 w 1099226"/>
                <a:gd name="connsiteY58" fmla="*/ 1025764 h 5364300"/>
                <a:gd name="connsiteX59" fmla="*/ 651754 w 1099226"/>
                <a:gd name="connsiteY59" fmla="*/ 1064674 h 5364300"/>
                <a:gd name="connsiteX60" fmla="*/ 603115 w 1099226"/>
                <a:gd name="connsiteY60" fmla="*/ 1103585 h 5364300"/>
                <a:gd name="connsiteX61" fmla="*/ 573932 w 1099226"/>
                <a:gd name="connsiteY61" fmla="*/ 1132768 h 5364300"/>
                <a:gd name="connsiteX62" fmla="*/ 544749 w 1099226"/>
                <a:gd name="connsiteY62" fmla="*/ 1152223 h 5364300"/>
                <a:gd name="connsiteX63" fmla="*/ 505839 w 1099226"/>
                <a:gd name="connsiteY63" fmla="*/ 1200862 h 5364300"/>
                <a:gd name="connsiteX64" fmla="*/ 486383 w 1099226"/>
                <a:gd name="connsiteY64" fmla="*/ 1259228 h 5364300"/>
                <a:gd name="connsiteX65" fmla="*/ 496111 w 1099226"/>
                <a:gd name="connsiteY65" fmla="*/ 1482964 h 5364300"/>
                <a:gd name="connsiteX66" fmla="*/ 525294 w 1099226"/>
                <a:gd name="connsiteY66" fmla="*/ 1502419 h 5364300"/>
                <a:gd name="connsiteX67" fmla="*/ 593388 w 1099226"/>
                <a:gd name="connsiteY67" fmla="*/ 1521874 h 5364300"/>
                <a:gd name="connsiteX68" fmla="*/ 642026 w 1099226"/>
                <a:gd name="connsiteY68" fmla="*/ 1570513 h 5364300"/>
                <a:gd name="connsiteX69" fmla="*/ 632298 w 1099226"/>
                <a:gd name="connsiteY69" fmla="*/ 1794249 h 5364300"/>
                <a:gd name="connsiteX70" fmla="*/ 612843 w 1099226"/>
                <a:gd name="connsiteY70" fmla="*/ 1852615 h 5364300"/>
                <a:gd name="connsiteX71" fmla="*/ 583660 w 1099226"/>
                <a:gd name="connsiteY71" fmla="*/ 1881798 h 5364300"/>
                <a:gd name="connsiteX72" fmla="*/ 573932 w 1099226"/>
                <a:gd name="connsiteY72" fmla="*/ 1910981 h 5364300"/>
                <a:gd name="connsiteX73" fmla="*/ 554477 w 1099226"/>
                <a:gd name="connsiteY73" fmla="*/ 1940164 h 5364300"/>
                <a:gd name="connsiteX74" fmla="*/ 535022 w 1099226"/>
                <a:gd name="connsiteY74" fmla="*/ 2202811 h 5364300"/>
                <a:gd name="connsiteX75" fmla="*/ 525294 w 1099226"/>
                <a:gd name="connsiteY75" fmla="*/ 2231994 h 5364300"/>
                <a:gd name="connsiteX76" fmla="*/ 496111 w 1099226"/>
                <a:gd name="connsiteY76" fmla="*/ 2261177 h 5364300"/>
                <a:gd name="connsiteX77" fmla="*/ 476656 w 1099226"/>
                <a:gd name="connsiteY77" fmla="*/ 2290360 h 5364300"/>
                <a:gd name="connsiteX78" fmla="*/ 428017 w 1099226"/>
                <a:gd name="connsiteY78" fmla="*/ 2329270 h 5364300"/>
                <a:gd name="connsiteX79" fmla="*/ 428017 w 1099226"/>
                <a:gd name="connsiteY79" fmla="*/ 2523823 h 5364300"/>
                <a:gd name="connsiteX80" fmla="*/ 437745 w 1099226"/>
                <a:gd name="connsiteY80" fmla="*/ 2553006 h 5364300"/>
                <a:gd name="connsiteX81" fmla="*/ 457200 w 1099226"/>
                <a:gd name="connsiteY81" fmla="*/ 2630828 h 5364300"/>
                <a:gd name="connsiteX82" fmla="*/ 476656 w 1099226"/>
                <a:gd name="connsiteY82" fmla="*/ 2689194 h 5364300"/>
                <a:gd name="connsiteX83" fmla="*/ 466928 w 1099226"/>
                <a:gd name="connsiteY83" fmla="*/ 2757287 h 5364300"/>
                <a:gd name="connsiteX84" fmla="*/ 437745 w 1099226"/>
                <a:gd name="connsiteY84" fmla="*/ 2767015 h 5364300"/>
                <a:gd name="connsiteX85" fmla="*/ 282103 w 1099226"/>
                <a:gd name="connsiteY85" fmla="*/ 2786470 h 5364300"/>
                <a:gd name="connsiteX86" fmla="*/ 214009 w 1099226"/>
                <a:gd name="connsiteY86" fmla="*/ 2805925 h 5364300"/>
                <a:gd name="connsiteX87" fmla="*/ 194554 w 1099226"/>
                <a:gd name="connsiteY87" fmla="*/ 2825381 h 5364300"/>
                <a:gd name="connsiteX88" fmla="*/ 155643 w 1099226"/>
                <a:gd name="connsiteY88" fmla="*/ 2874019 h 5364300"/>
                <a:gd name="connsiteX89" fmla="*/ 136188 w 1099226"/>
                <a:gd name="connsiteY89" fmla="*/ 2903202 h 5364300"/>
                <a:gd name="connsiteX90" fmla="*/ 87549 w 1099226"/>
                <a:gd name="connsiteY90" fmla="*/ 2951840 h 5364300"/>
                <a:gd name="connsiteX91" fmla="*/ 68094 w 1099226"/>
                <a:gd name="connsiteY91" fmla="*/ 2981023 h 5364300"/>
                <a:gd name="connsiteX92" fmla="*/ 58366 w 1099226"/>
                <a:gd name="connsiteY92" fmla="*/ 3010206 h 5364300"/>
                <a:gd name="connsiteX93" fmla="*/ 38911 w 1099226"/>
                <a:gd name="connsiteY93" fmla="*/ 3029662 h 5364300"/>
                <a:gd name="connsiteX94" fmla="*/ 29183 w 1099226"/>
                <a:gd name="connsiteY94" fmla="*/ 3058845 h 5364300"/>
                <a:gd name="connsiteX95" fmla="*/ 0 w 1099226"/>
                <a:gd name="connsiteY95" fmla="*/ 3097755 h 536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99226" h="5364300">
                  <a:moveTo>
                    <a:pt x="389107" y="5364300"/>
                  </a:moveTo>
                  <a:cubicBezTo>
                    <a:pt x="395592" y="5348087"/>
                    <a:pt x="404903" y="5332736"/>
                    <a:pt x="408562" y="5315662"/>
                  </a:cubicBezTo>
                  <a:cubicBezTo>
                    <a:pt x="414714" y="5286951"/>
                    <a:pt x="414409" y="5257218"/>
                    <a:pt x="418290" y="5228113"/>
                  </a:cubicBezTo>
                  <a:cubicBezTo>
                    <a:pt x="423270" y="5190762"/>
                    <a:pt x="430407" y="5157800"/>
                    <a:pt x="437745" y="5121108"/>
                  </a:cubicBezTo>
                  <a:cubicBezTo>
                    <a:pt x="440988" y="4599057"/>
                    <a:pt x="434743" y="4076861"/>
                    <a:pt x="447473" y="3554955"/>
                  </a:cubicBezTo>
                  <a:cubicBezTo>
                    <a:pt x="448189" y="3525593"/>
                    <a:pt x="527658" y="3508772"/>
                    <a:pt x="535022" y="3506317"/>
                  </a:cubicBezTo>
                  <a:lnTo>
                    <a:pt x="564205" y="3496589"/>
                  </a:lnTo>
                  <a:cubicBezTo>
                    <a:pt x="570690" y="3486861"/>
                    <a:pt x="576176" y="3476387"/>
                    <a:pt x="583660" y="3467406"/>
                  </a:cubicBezTo>
                  <a:cubicBezTo>
                    <a:pt x="605479" y="3441223"/>
                    <a:pt x="618496" y="3440094"/>
                    <a:pt x="632298" y="3409040"/>
                  </a:cubicBezTo>
                  <a:cubicBezTo>
                    <a:pt x="678603" y="3304854"/>
                    <a:pt x="627180" y="3387536"/>
                    <a:pt x="671209" y="3321491"/>
                  </a:cubicBezTo>
                  <a:cubicBezTo>
                    <a:pt x="692350" y="3194646"/>
                    <a:pt x="678189" y="3242183"/>
                    <a:pt x="700392" y="3175577"/>
                  </a:cubicBezTo>
                  <a:cubicBezTo>
                    <a:pt x="697149" y="3042632"/>
                    <a:pt x="696702" y="2909590"/>
                    <a:pt x="690664" y="2776743"/>
                  </a:cubicBezTo>
                  <a:cubicBezTo>
                    <a:pt x="690198" y="2766500"/>
                    <a:pt x="686212" y="2756353"/>
                    <a:pt x="680937" y="2747560"/>
                  </a:cubicBezTo>
                  <a:cubicBezTo>
                    <a:pt x="676218" y="2739695"/>
                    <a:pt x="667966" y="2734589"/>
                    <a:pt x="661481" y="2728104"/>
                  </a:cubicBezTo>
                  <a:cubicBezTo>
                    <a:pt x="636180" y="2652199"/>
                    <a:pt x="630600" y="2661453"/>
                    <a:pt x="651754" y="2562734"/>
                  </a:cubicBezTo>
                  <a:cubicBezTo>
                    <a:pt x="654204" y="2551302"/>
                    <a:pt x="663442" y="2542289"/>
                    <a:pt x="671209" y="2533551"/>
                  </a:cubicBezTo>
                  <a:cubicBezTo>
                    <a:pt x="689488" y="2512987"/>
                    <a:pt x="714313" y="2498078"/>
                    <a:pt x="729575" y="2475185"/>
                  </a:cubicBezTo>
                  <a:cubicBezTo>
                    <a:pt x="754718" y="2437470"/>
                    <a:pt x="745333" y="2457093"/>
                    <a:pt x="758758" y="2416819"/>
                  </a:cubicBezTo>
                  <a:cubicBezTo>
                    <a:pt x="755515" y="2368181"/>
                    <a:pt x="757044" y="2318987"/>
                    <a:pt x="749030" y="2270904"/>
                  </a:cubicBezTo>
                  <a:cubicBezTo>
                    <a:pt x="747108" y="2259372"/>
                    <a:pt x="733680" y="2252668"/>
                    <a:pt x="729575" y="2241721"/>
                  </a:cubicBezTo>
                  <a:cubicBezTo>
                    <a:pt x="723770" y="2226240"/>
                    <a:pt x="723090" y="2209296"/>
                    <a:pt x="719847" y="2193083"/>
                  </a:cubicBezTo>
                  <a:cubicBezTo>
                    <a:pt x="725094" y="1998938"/>
                    <a:pt x="706716" y="1925732"/>
                    <a:pt x="739303" y="1784521"/>
                  </a:cubicBezTo>
                  <a:cubicBezTo>
                    <a:pt x="757624" y="1705130"/>
                    <a:pt x="754987" y="1718012"/>
                    <a:pt x="778213" y="1648334"/>
                  </a:cubicBezTo>
                  <a:cubicBezTo>
                    <a:pt x="781456" y="1638606"/>
                    <a:pt x="779409" y="1624839"/>
                    <a:pt x="787941" y="1619151"/>
                  </a:cubicBezTo>
                  <a:cubicBezTo>
                    <a:pt x="797669" y="1612666"/>
                    <a:pt x="806667" y="1604924"/>
                    <a:pt x="817124" y="1599696"/>
                  </a:cubicBezTo>
                  <a:cubicBezTo>
                    <a:pt x="842367" y="1587074"/>
                    <a:pt x="879763" y="1585222"/>
                    <a:pt x="904673" y="1580240"/>
                  </a:cubicBezTo>
                  <a:cubicBezTo>
                    <a:pt x="917783" y="1577618"/>
                    <a:pt x="930613" y="1573755"/>
                    <a:pt x="943583" y="1570513"/>
                  </a:cubicBezTo>
                  <a:cubicBezTo>
                    <a:pt x="959796" y="1554300"/>
                    <a:pt x="984972" y="1543626"/>
                    <a:pt x="992222" y="1521874"/>
                  </a:cubicBezTo>
                  <a:cubicBezTo>
                    <a:pt x="1004849" y="1483990"/>
                    <a:pt x="994698" y="1499941"/>
                    <a:pt x="1021405" y="1473236"/>
                  </a:cubicBezTo>
                  <a:lnTo>
                    <a:pt x="1050588" y="1385687"/>
                  </a:lnTo>
                  <a:lnTo>
                    <a:pt x="1060315" y="1356504"/>
                  </a:lnTo>
                  <a:lnTo>
                    <a:pt x="1070043" y="1327321"/>
                  </a:lnTo>
                  <a:cubicBezTo>
                    <a:pt x="1066800" y="1272198"/>
                    <a:pt x="1065550" y="1216921"/>
                    <a:pt x="1060315" y="1161951"/>
                  </a:cubicBezTo>
                  <a:cubicBezTo>
                    <a:pt x="1060288" y="1161670"/>
                    <a:pt x="1045469" y="1098466"/>
                    <a:pt x="1040860" y="1093857"/>
                  </a:cubicBezTo>
                  <a:cubicBezTo>
                    <a:pt x="1024326" y="1077323"/>
                    <a:pt x="999028" y="1071481"/>
                    <a:pt x="982494" y="1054947"/>
                  </a:cubicBezTo>
                  <a:lnTo>
                    <a:pt x="943583" y="1016036"/>
                  </a:lnTo>
                  <a:cubicBezTo>
                    <a:pt x="898829" y="881765"/>
                    <a:pt x="923888" y="968074"/>
                    <a:pt x="943583" y="646385"/>
                  </a:cubicBezTo>
                  <a:cubicBezTo>
                    <a:pt x="945935" y="607973"/>
                    <a:pt x="957456" y="522321"/>
                    <a:pt x="972766" y="471287"/>
                  </a:cubicBezTo>
                  <a:cubicBezTo>
                    <a:pt x="978659" y="451644"/>
                    <a:pt x="985737" y="432376"/>
                    <a:pt x="992222" y="412921"/>
                  </a:cubicBezTo>
                  <a:cubicBezTo>
                    <a:pt x="995465" y="403193"/>
                    <a:pt x="996261" y="392270"/>
                    <a:pt x="1001949" y="383738"/>
                  </a:cubicBezTo>
                  <a:lnTo>
                    <a:pt x="1021405" y="354555"/>
                  </a:lnTo>
                  <a:cubicBezTo>
                    <a:pt x="1027890" y="335100"/>
                    <a:pt x="1036838" y="316298"/>
                    <a:pt x="1040860" y="296189"/>
                  </a:cubicBezTo>
                  <a:cubicBezTo>
                    <a:pt x="1054610" y="227444"/>
                    <a:pt x="1045360" y="263233"/>
                    <a:pt x="1070043" y="189185"/>
                  </a:cubicBezTo>
                  <a:lnTo>
                    <a:pt x="1079771" y="160002"/>
                  </a:lnTo>
                  <a:lnTo>
                    <a:pt x="1089498" y="130819"/>
                  </a:lnTo>
                  <a:cubicBezTo>
                    <a:pt x="1092741" y="101636"/>
                    <a:pt x="1099226" y="72633"/>
                    <a:pt x="1099226" y="43270"/>
                  </a:cubicBezTo>
                  <a:cubicBezTo>
                    <a:pt x="1099226" y="-39897"/>
                    <a:pt x="953311" y="22098"/>
                    <a:pt x="924128" y="23815"/>
                  </a:cubicBezTo>
                  <a:cubicBezTo>
                    <a:pt x="927371" y="85423"/>
                    <a:pt x="933856" y="146946"/>
                    <a:pt x="933856" y="208640"/>
                  </a:cubicBezTo>
                  <a:cubicBezTo>
                    <a:pt x="933856" y="500030"/>
                    <a:pt x="955965" y="424418"/>
                    <a:pt x="914400" y="549108"/>
                  </a:cubicBezTo>
                  <a:cubicBezTo>
                    <a:pt x="911158" y="568563"/>
                    <a:pt x="911598" y="589006"/>
                    <a:pt x="904673" y="607474"/>
                  </a:cubicBezTo>
                  <a:cubicBezTo>
                    <a:pt x="901453" y="616062"/>
                    <a:pt x="889319" y="618727"/>
                    <a:pt x="885217" y="626930"/>
                  </a:cubicBezTo>
                  <a:cubicBezTo>
                    <a:pt x="876046" y="645273"/>
                    <a:pt x="872247" y="665841"/>
                    <a:pt x="865762" y="685296"/>
                  </a:cubicBezTo>
                  <a:lnTo>
                    <a:pt x="846307" y="743662"/>
                  </a:lnTo>
                  <a:cubicBezTo>
                    <a:pt x="844490" y="750931"/>
                    <a:pt x="832832" y="801786"/>
                    <a:pt x="826851" y="811755"/>
                  </a:cubicBezTo>
                  <a:cubicBezTo>
                    <a:pt x="822132" y="819619"/>
                    <a:pt x="813881" y="824726"/>
                    <a:pt x="807396" y="831211"/>
                  </a:cubicBezTo>
                  <a:cubicBezTo>
                    <a:pt x="791300" y="959971"/>
                    <a:pt x="807933" y="868242"/>
                    <a:pt x="787941" y="938215"/>
                  </a:cubicBezTo>
                  <a:cubicBezTo>
                    <a:pt x="784268" y="951070"/>
                    <a:pt x="784192" y="965167"/>
                    <a:pt x="778213" y="977125"/>
                  </a:cubicBezTo>
                  <a:cubicBezTo>
                    <a:pt x="767530" y="998491"/>
                    <a:pt x="749546" y="999652"/>
                    <a:pt x="729575" y="1006308"/>
                  </a:cubicBezTo>
                  <a:cubicBezTo>
                    <a:pt x="723090" y="1012793"/>
                    <a:pt x="717457" y="1020261"/>
                    <a:pt x="710120" y="1025764"/>
                  </a:cubicBezTo>
                  <a:cubicBezTo>
                    <a:pt x="691414" y="1039793"/>
                    <a:pt x="668288" y="1048140"/>
                    <a:pt x="651754" y="1064674"/>
                  </a:cubicBezTo>
                  <a:cubicBezTo>
                    <a:pt x="595150" y="1121278"/>
                    <a:pt x="676744" y="1042228"/>
                    <a:pt x="603115" y="1103585"/>
                  </a:cubicBezTo>
                  <a:cubicBezTo>
                    <a:pt x="592547" y="1112392"/>
                    <a:pt x="584500" y="1123961"/>
                    <a:pt x="573932" y="1132768"/>
                  </a:cubicBezTo>
                  <a:cubicBezTo>
                    <a:pt x="564951" y="1140252"/>
                    <a:pt x="553878" y="1144920"/>
                    <a:pt x="544749" y="1152223"/>
                  </a:cubicBezTo>
                  <a:cubicBezTo>
                    <a:pt x="530810" y="1163375"/>
                    <a:pt x="512812" y="1185172"/>
                    <a:pt x="505839" y="1200862"/>
                  </a:cubicBezTo>
                  <a:cubicBezTo>
                    <a:pt x="497510" y="1219602"/>
                    <a:pt x="486383" y="1259228"/>
                    <a:pt x="486383" y="1259228"/>
                  </a:cubicBezTo>
                  <a:cubicBezTo>
                    <a:pt x="489626" y="1333807"/>
                    <a:pt x="484317" y="1409252"/>
                    <a:pt x="496111" y="1482964"/>
                  </a:cubicBezTo>
                  <a:cubicBezTo>
                    <a:pt x="497958" y="1494508"/>
                    <a:pt x="514837" y="1497191"/>
                    <a:pt x="525294" y="1502419"/>
                  </a:cubicBezTo>
                  <a:cubicBezTo>
                    <a:pt x="539254" y="1509399"/>
                    <a:pt x="580915" y="1518756"/>
                    <a:pt x="593388" y="1521874"/>
                  </a:cubicBezTo>
                  <a:cubicBezTo>
                    <a:pt x="609601" y="1538087"/>
                    <a:pt x="643022" y="1547606"/>
                    <a:pt x="642026" y="1570513"/>
                  </a:cubicBezTo>
                  <a:cubicBezTo>
                    <a:pt x="638783" y="1645092"/>
                    <a:pt x="639979" y="1719996"/>
                    <a:pt x="632298" y="1794249"/>
                  </a:cubicBezTo>
                  <a:cubicBezTo>
                    <a:pt x="630188" y="1814648"/>
                    <a:pt x="627344" y="1838114"/>
                    <a:pt x="612843" y="1852615"/>
                  </a:cubicBezTo>
                  <a:lnTo>
                    <a:pt x="583660" y="1881798"/>
                  </a:lnTo>
                  <a:cubicBezTo>
                    <a:pt x="580417" y="1891526"/>
                    <a:pt x="578518" y="1901810"/>
                    <a:pt x="573932" y="1910981"/>
                  </a:cubicBezTo>
                  <a:cubicBezTo>
                    <a:pt x="568704" y="1921438"/>
                    <a:pt x="555870" y="1928556"/>
                    <a:pt x="554477" y="1940164"/>
                  </a:cubicBezTo>
                  <a:cubicBezTo>
                    <a:pt x="534610" y="2105719"/>
                    <a:pt x="560926" y="2099192"/>
                    <a:pt x="535022" y="2202811"/>
                  </a:cubicBezTo>
                  <a:cubicBezTo>
                    <a:pt x="532535" y="2212759"/>
                    <a:pt x="530982" y="2223462"/>
                    <a:pt x="525294" y="2231994"/>
                  </a:cubicBezTo>
                  <a:cubicBezTo>
                    <a:pt x="517663" y="2243440"/>
                    <a:pt x="504918" y="2250609"/>
                    <a:pt x="496111" y="2261177"/>
                  </a:cubicBezTo>
                  <a:cubicBezTo>
                    <a:pt x="488627" y="2270158"/>
                    <a:pt x="483959" y="2281231"/>
                    <a:pt x="476656" y="2290360"/>
                  </a:cubicBezTo>
                  <a:cubicBezTo>
                    <a:pt x="460816" y="2310160"/>
                    <a:pt x="449683" y="2314826"/>
                    <a:pt x="428017" y="2329270"/>
                  </a:cubicBezTo>
                  <a:cubicBezTo>
                    <a:pt x="401862" y="2407739"/>
                    <a:pt x="412125" y="2364905"/>
                    <a:pt x="428017" y="2523823"/>
                  </a:cubicBezTo>
                  <a:cubicBezTo>
                    <a:pt x="429037" y="2534026"/>
                    <a:pt x="435047" y="2543113"/>
                    <a:pt x="437745" y="2553006"/>
                  </a:cubicBezTo>
                  <a:cubicBezTo>
                    <a:pt x="444780" y="2578803"/>
                    <a:pt x="448744" y="2605461"/>
                    <a:pt x="457200" y="2630828"/>
                  </a:cubicBezTo>
                  <a:lnTo>
                    <a:pt x="476656" y="2689194"/>
                  </a:lnTo>
                  <a:cubicBezTo>
                    <a:pt x="473413" y="2711892"/>
                    <a:pt x="477182" y="2736780"/>
                    <a:pt x="466928" y="2757287"/>
                  </a:cubicBezTo>
                  <a:cubicBezTo>
                    <a:pt x="462342" y="2766458"/>
                    <a:pt x="447800" y="2765004"/>
                    <a:pt x="437745" y="2767015"/>
                  </a:cubicBezTo>
                  <a:cubicBezTo>
                    <a:pt x="403038" y="2773957"/>
                    <a:pt x="312460" y="2783097"/>
                    <a:pt x="282103" y="2786470"/>
                  </a:cubicBezTo>
                  <a:cubicBezTo>
                    <a:pt x="274840" y="2788286"/>
                    <a:pt x="223974" y="2799946"/>
                    <a:pt x="214009" y="2805925"/>
                  </a:cubicBezTo>
                  <a:cubicBezTo>
                    <a:pt x="206145" y="2810644"/>
                    <a:pt x="201039" y="2818896"/>
                    <a:pt x="194554" y="2825381"/>
                  </a:cubicBezTo>
                  <a:cubicBezTo>
                    <a:pt x="175615" y="2882195"/>
                    <a:pt x="199644" y="2830018"/>
                    <a:pt x="155643" y="2874019"/>
                  </a:cubicBezTo>
                  <a:cubicBezTo>
                    <a:pt x="147376" y="2882286"/>
                    <a:pt x="143887" y="2894404"/>
                    <a:pt x="136188" y="2903202"/>
                  </a:cubicBezTo>
                  <a:cubicBezTo>
                    <a:pt x="121089" y="2920457"/>
                    <a:pt x="100267" y="2932762"/>
                    <a:pt x="87549" y="2951840"/>
                  </a:cubicBezTo>
                  <a:cubicBezTo>
                    <a:pt x="81064" y="2961568"/>
                    <a:pt x="73322" y="2970566"/>
                    <a:pt x="68094" y="2981023"/>
                  </a:cubicBezTo>
                  <a:cubicBezTo>
                    <a:pt x="63508" y="2990194"/>
                    <a:pt x="63642" y="3001413"/>
                    <a:pt x="58366" y="3010206"/>
                  </a:cubicBezTo>
                  <a:cubicBezTo>
                    <a:pt x="53647" y="3018070"/>
                    <a:pt x="45396" y="3023177"/>
                    <a:pt x="38911" y="3029662"/>
                  </a:cubicBezTo>
                  <a:cubicBezTo>
                    <a:pt x="35668" y="3039390"/>
                    <a:pt x="33769" y="3049674"/>
                    <a:pt x="29183" y="3058845"/>
                  </a:cubicBezTo>
                  <a:cubicBezTo>
                    <a:pt x="18182" y="3080847"/>
                    <a:pt x="13682" y="3084075"/>
                    <a:pt x="0" y="3097755"/>
                  </a:cubicBezTo>
                </a:path>
              </a:pathLst>
            </a:custGeom>
            <a:noFill/>
            <a:ln w="22225" cap="rnd" cmpd="sng" algn="ctr">
              <a:gradFill flip="none" rotWithShape="1">
                <a:gsLst>
                  <a:gs pos="0">
                    <a:srgbClr val="ED7D31"/>
                  </a:gs>
                  <a:gs pos="68000">
                    <a:srgbClr val="70AD47"/>
                  </a:gs>
                </a:gsLst>
                <a:path path="circle">
                  <a:fillToRect l="50000" t="130000" r="50000" b="-30000"/>
                </a:path>
                <a:tileRect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Can 481"/>
            <p:cNvSpPr>
              <a:spLocks/>
            </p:cNvSpPr>
            <p:nvPr/>
          </p:nvSpPr>
          <p:spPr>
            <a:xfrm>
              <a:off x="11301104" y="4265302"/>
              <a:ext cx="555914" cy="1777223"/>
            </a:xfrm>
            <a:prstGeom prst="can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>
              <a:softEdge rad="25400"/>
            </a:effectLst>
            <a:scene3d>
              <a:camera prst="orthographicFront"/>
              <a:lightRig rig="sunrise" dir="t">
                <a:rot lat="0" lon="0" rev="1800000"/>
              </a:lightRig>
            </a:scene3d>
            <a:sp3d prstMaterial="flat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10" name="Group 509"/>
          <p:cNvGrpSpPr/>
          <p:nvPr/>
        </p:nvGrpSpPr>
        <p:grpSpPr>
          <a:xfrm>
            <a:off x="6395652" y="4585969"/>
            <a:ext cx="957741" cy="923391"/>
            <a:chOff x="6395652" y="4585969"/>
            <a:chExt cx="957741" cy="923391"/>
          </a:xfrm>
        </p:grpSpPr>
        <p:grpSp>
          <p:nvGrpSpPr>
            <p:cNvPr id="509" name="Group 508"/>
            <p:cNvGrpSpPr/>
            <p:nvPr/>
          </p:nvGrpSpPr>
          <p:grpSpPr>
            <a:xfrm>
              <a:off x="7152991" y="4588838"/>
              <a:ext cx="200402" cy="920522"/>
              <a:chOff x="7152991" y="4588838"/>
              <a:chExt cx="200402" cy="920522"/>
            </a:xfrm>
          </p:grpSpPr>
          <p:sp>
            <p:nvSpPr>
              <p:cNvPr id="494" name="Freeform 493"/>
              <p:cNvSpPr/>
              <p:nvPr/>
            </p:nvSpPr>
            <p:spPr>
              <a:xfrm rot="5400000">
                <a:off x="7247552" y="4498723"/>
                <a:ext cx="5922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 494"/>
              <p:cNvSpPr/>
              <p:nvPr/>
            </p:nvSpPr>
            <p:spPr>
              <a:xfrm rot="5400000">
                <a:off x="7215625" y="4649828"/>
                <a:ext cx="52818" cy="163428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 495"/>
              <p:cNvSpPr/>
              <p:nvPr/>
            </p:nvSpPr>
            <p:spPr>
              <a:xfrm rot="5400000">
                <a:off x="7227499" y="4775996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 496"/>
              <p:cNvSpPr/>
              <p:nvPr/>
            </p:nvSpPr>
            <p:spPr>
              <a:xfrm rot="5400000">
                <a:off x="7230534" y="4898343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 497"/>
              <p:cNvSpPr/>
              <p:nvPr/>
            </p:nvSpPr>
            <p:spPr>
              <a:xfrm rot="5400000">
                <a:off x="7242837" y="5076500"/>
                <a:ext cx="45719" cy="175393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 498"/>
              <p:cNvSpPr/>
              <p:nvPr/>
            </p:nvSpPr>
            <p:spPr>
              <a:xfrm rot="5400000" flipH="1">
                <a:off x="7226870" y="5232970"/>
                <a:ext cx="45719" cy="193477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 499"/>
              <p:cNvSpPr/>
              <p:nvPr/>
            </p:nvSpPr>
            <p:spPr>
              <a:xfrm rot="5400000" flipH="1">
                <a:off x="7237458" y="5393425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8" name="Group 507"/>
            <p:cNvGrpSpPr/>
            <p:nvPr/>
          </p:nvGrpSpPr>
          <p:grpSpPr>
            <a:xfrm flipH="1">
              <a:off x="6395652" y="4585969"/>
              <a:ext cx="226725" cy="920522"/>
              <a:chOff x="5711559" y="4722458"/>
              <a:chExt cx="200402" cy="920522"/>
            </a:xfrm>
          </p:grpSpPr>
          <p:sp>
            <p:nvSpPr>
              <p:cNvPr id="501" name="Freeform 500"/>
              <p:cNvSpPr/>
              <p:nvPr/>
            </p:nvSpPr>
            <p:spPr>
              <a:xfrm rot="5400000">
                <a:off x="5806120" y="4632343"/>
                <a:ext cx="5922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 501"/>
              <p:cNvSpPr/>
              <p:nvPr/>
            </p:nvSpPr>
            <p:spPr>
              <a:xfrm rot="5400000">
                <a:off x="5774193" y="4783448"/>
                <a:ext cx="52818" cy="163428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 502"/>
              <p:cNvSpPr/>
              <p:nvPr/>
            </p:nvSpPr>
            <p:spPr>
              <a:xfrm rot="5400000">
                <a:off x="5786067" y="4909616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 503"/>
              <p:cNvSpPr/>
              <p:nvPr/>
            </p:nvSpPr>
            <p:spPr>
              <a:xfrm rot="5400000">
                <a:off x="5789102" y="5031963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 504"/>
              <p:cNvSpPr/>
              <p:nvPr/>
            </p:nvSpPr>
            <p:spPr>
              <a:xfrm rot="5400000">
                <a:off x="5801405" y="5210120"/>
                <a:ext cx="45719" cy="175393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 505"/>
              <p:cNvSpPr/>
              <p:nvPr/>
            </p:nvSpPr>
            <p:spPr>
              <a:xfrm rot="5400000" flipH="1">
                <a:off x="5785438" y="5366590"/>
                <a:ext cx="45719" cy="193477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 506"/>
              <p:cNvSpPr/>
              <p:nvPr/>
            </p:nvSpPr>
            <p:spPr>
              <a:xfrm rot="5400000" flipH="1">
                <a:off x="5796026" y="5527045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11" name="Group 510"/>
          <p:cNvGrpSpPr/>
          <p:nvPr/>
        </p:nvGrpSpPr>
        <p:grpSpPr>
          <a:xfrm>
            <a:off x="8424444" y="4646954"/>
            <a:ext cx="957741" cy="923391"/>
            <a:chOff x="6395652" y="4585969"/>
            <a:chExt cx="957741" cy="923391"/>
          </a:xfrm>
        </p:grpSpPr>
        <p:grpSp>
          <p:nvGrpSpPr>
            <p:cNvPr id="512" name="Group 511"/>
            <p:cNvGrpSpPr/>
            <p:nvPr/>
          </p:nvGrpSpPr>
          <p:grpSpPr>
            <a:xfrm>
              <a:off x="7152991" y="4588838"/>
              <a:ext cx="200402" cy="920522"/>
              <a:chOff x="7152991" y="4588838"/>
              <a:chExt cx="200402" cy="920522"/>
            </a:xfrm>
          </p:grpSpPr>
          <p:sp>
            <p:nvSpPr>
              <p:cNvPr id="521" name="Freeform 520"/>
              <p:cNvSpPr/>
              <p:nvPr/>
            </p:nvSpPr>
            <p:spPr>
              <a:xfrm rot="5400000">
                <a:off x="7247552" y="4498723"/>
                <a:ext cx="5922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 521"/>
              <p:cNvSpPr/>
              <p:nvPr/>
            </p:nvSpPr>
            <p:spPr>
              <a:xfrm rot="5400000">
                <a:off x="7215625" y="4649828"/>
                <a:ext cx="52818" cy="163428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 522"/>
              <p:cNvSpPr/>
              <p:nvPr/>
            </p:nvSpPr>
            <p:spPr>
              <a:xfrm rot="5400000">
                <a:off x="7227499" y="4775996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 523"/>
              <p:cNvSpPr/>
              <p:nvPr/>
            </p:nvSpPr>
            <p:spPr>
              <a:xfrm rot="5400000">
                <a:off x="7230534" y="4898343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 524"/>
              <p:cNvSpPr/>
              <p:nvPr/>
            </p:nvSpPr>
            <p:spPr>
              <a:xfrm rot="5400000">
                <a:off x="7242837" y="5076500"/>
                <a:ext cx="45719" cy="175393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 525"/>
              <p:cNvSpPr/>
              <p:nvPr/>
            </p:nvSpPr>
            <p:spPr>
              <a:xfrm rot="5400000" flipH="1">
                <a:off x="7226870" y="5232970"/>
                <a:ext cx="45719" cy="193477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 526"/>
              <p:cNvSpPr/>
              <p:nvPr/>
            </p:nvSpPr>
            <p:spPr>
              <a:xfrm rot="5400000" flipH="1">
                <a:off x="7237458" y="5393425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13" name="Group 512"/>
            <p:cNvGrpSpPr/>
            <p:nvPr/>
          </p:nvGrpSpPr>
          <p:grpSpPr>
            <a:xfrm flipH="1">
              <a:off x="6395652" y="4585969"/>
              <a:ext cx="226725" cy="920522"/>
              <a:chOff x="5711559" y="4722458"/>
              <a:chExt cx="200402" cy="920522"/>
            </a:xfrm>
          </p:grpSpPr>
          <p:sp>
            <p:nvSpPr>
              <p:cNvPr id="514" name="Freeform 513"/>
              <p:cNvSpPr/>
              <p:nvPr/>
            </p:nvSpPr>
            <p:spPr>
              <a:xfrm rot="5400000">
                <a:off x="5806120" y="4632343"/>
                <a:ext cx="5922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 514"/>
              <p:cNvSpPr/>
              <p:nvPr/>
            </p:nvSpPr>
            <p:spPr>
              <a:xfrm rot="5400000">
                <a:off x="5774193" y="4783448"/>
                <a:ext cx="52818" cy="163428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 515"/>
              <p:cNvSpPr/>
              <p:nvPr/>
            </p:nvSpPr>
            <p:spPr>
              <a:xfrm rot="5400000">
                <a:off x="5786067" y="4909616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 516"/>
              <p:cNvSpPr/>
              <p:nvPr/>
            </p:nvSpPr>
            <p:spPr>
              <a:xfrm rot="5400000">
                <a:off x="5789102" y="5031963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 517"/>
              <p:cNvSpPr/>
              <p:nvPr/>
            </p:nvSpPr>
            <p:spPr>
              <a:xfrm rot="5400000">
                <a:off x="5801405" y="5210120"/>
                <a:ext cx="45719" cy="175393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 518"/>
              <p:cNvSpPr/>
              <p:nvPr/>
            </p:nvSpPr>
            <p:spPr>
              <a:xfrm rot="5400000" flipH="1">
                <a:off x="5785438" y="5366590"/>
                <a:ext cx="45719" cy="193477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 519"/>
              <p:cNvSpPr/>
              <p:nvPr/>
            </p:nvSpPr>
            <p:spPr>
              <a:xfrm rot="5400000" flipH="1">
                <a:off x="5796026" y="5527045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8" name="Group 527"/>
          <p:cNvGrpSpPr/>
          <p:nvPr/>
        </p:nvGrpSpPr>
        <p:grpSpPr>
          <a:xfrm>
            <a:off x="10583270" y="4601662"/>
            <a:ext cx="957741" cy="923391"/>
            <a:chOff x="6395652" y="4585969"/>
            <a:chExt cx="957741" cy="923391"/>
          </a:xfrm>
        </p:grpSpPr>
        <p:grpSp>
          <p:nvGrpSpPr>
            <p:cNvPr id="529" name="Group 528"/>
            <p:cNvGrpSpPr/>
            <p:nvPr/>
          </p:nvGrpSpPr>
          <p:grpSpPr>
            <a:xfrm>
              <a:off x="7152991" y="4588838"/>
              <a:ext cx="200402" cy="920522"/>
              <a:chOff x="7152991" y="4588838"/>
              <a:chExt cx="200402" cy="920522"/>
            </a:xfrm>
          </p:grpSpPr>
          <p:sp>
            <p:nvSpPr>
              <p:cNvPr id="538" name="Freeform 537"/>
              <p:cNvSpPr/>
              <p:nvPr/>
            </p:nvSpPr>
            <p:spPr>
              <a:xfrm rot="5400000">
                <a:off x="7247552" y="4498723"/>
                <a:ext cx="5922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 538"/>
              <p:cNvSpPr/>
              <p:nvPr/>
            </p:nvSpPr>
            <p:spPr>
              <a:xfrm rot="5400000">
                <a:off x="7215625" y="4649828"/>
                <a:ext cx="52818" cy="163428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 539"/>
              <p:cNvSpPr/>
              <p:nvPr/>
            </p:nvSpPr>
            <p:spPr>
              <a:xfrm rot="5400000">
                <a:off x="7227499" y="4775996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 540"/>
              <p:cNvSpPr/>
              <p:nvPr/>
            </p:nvSpPr>
            <p:spPr>
              <a:xfrm rot="5400000">
                <a:off x="7230534" y="4898343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 541"/>
              <p:cNvSpPr/>
              <p:nvPr/>
            </p:nvSpPr>
            <p:spPr>
              <a:xfrm rot="5400000">
                <a:off x="7242837" y="5076500"/>
                <a:ext cx="45719" cy="175393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 542"/>
              <p:cNvSpPr/>
              <p:nvPr/>
            </p:nvSpPr>
            <p:spPr>
              <a:xfrm rot="5400000" flipH="1">
                <a:off x="7226870" y="5232970"/>
                <a:ext cx="45719" cy="193477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 543"/>
              <p:cNvSpPr/>
              <p:nvPr/>
            </p:nvSpPr>
            <p:spPr>
              <a:xfrm rot="5400000" flipH="1">
                <a:off x="7237458" y="5393425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0" name="Group 529"/>
            <p:cNvGrpSpPr/>
            <p:nvPr/>
          </p:nvGrpSpPr>
          <p:grpSpPr>
            <a:xfrm flipH="1">
              <a:off x="6395652" y="4585969"/>
              <a:ext cx="226725" cy="920522"/>
              <a:chOff x="5711559" y="4722458"/>
              <a:chExt cx="200402" cy="920522"/>
            </a:xfrm>
          </p:grpSpPr>
          <p:sp>
            <p:nvSpPr>
              <p:cNvPr id="531" name="Freeform 530"/>
              <p:cNvSpPr/>
              <p:nvPr/>
            </p:nvSpPr>
            <p:spPr>
              <a:xfrm rot="5400000">
                <a:off x="5806120" y="4632343"/>
                <a:ext cx="5922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 531"/>
              <p:cNvSpPr/>
              <p:nvPr/>
            </p:nvSpPr>
            <p:spPr>
              <a:xfrm rot="5400000">
                <a:off x="5774193" y="4783448"/>
                <a:ext cx="52818" cy="163428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 532"/>
              <p:cNvSpPr/>
              <p:nvPr/>
            </p:nvSpPr>
            <p:spPr>
              <a:xfrm rot="5400000">
                <a:off x="5786067" y="4909616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 533"/>
              <p:cNvSpPr/>
              <p:nvPr/>
            </p:nvSpPr>
            <p:spPr>
              <a:xfrm rot="5400000">
                <a:off x="5789102" y="5031963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 534"/>
              <p:cNvSpPr/>
              <p:nvPr/>
            </p:nvSpPr>
            <p:spPr>
              <a:xfrm rot="5400000">
                <a:off x="5801405" y="5210120"/>
                <a:ext cx="45719" cy="175393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 535"/>
              <p:cNvSpPr/>
              <p:nvPr/>
            </p:nvSpPr>
            <p:spPr>
              <a:xfrm rot="5400000" flipH="1">
                <a:off x="5785438" y="5366590"/>
                <a:ext cx="45719" cy="193477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 536"/>
              <p:cNvSpPr/>
              <p:nvPr/>
            </p:nvSpPr>
            <p:spPr>
              <a:xfrm rot="5400000" flipH="1">
                <a:off x="5796026" y="5527045"/>
                <a:ext cx="45719" cy="186151"/>
              </a:xfrm>
              <a:custGeom>
                <a:avLst/>
                <a:gdLst>
                  <a:gd name="connsiteX0" fmla="*/ 0 w 49814"/>
                  <a:gd name="connsiteY0" fmla="*/ 1799617 h 1799617"/>
                  <a:gd name="connsiteX1" fmla="*/ 9727 w 49814"/>
                  <a:gd name="connsiteY1" fmla="*/ 710119 h 1799617"/>
                  <a:gd name="connsiteX2" fmla="*/ 19455 w 49814"/>
                  <a:gd name="connsiteY2" fmla="*/ 671209 h 1799617"/>
                  <a:gd name="connsiteX3" fmla="*/ 29183 w 49814"/>
                  <a:gd name="connsiteY3" fmla="*/ 642026 h 1799617"/>
                  <a:gd name="connsiteX4" fmla="*/ 38910 w 49814"/>
                  <a:gd name="connsiteY4" fmla="*/ 476655 h 1799617"/>
                  <a:gd name="connsiteX5" fmla="*/ 48638 w 49814"/>
                  <a:gd name="connsiteY5" fmla="*/ 389107 h 1799617"/>
                  <a:gd name="connsiteX6" fmla="*/ 48638 w 49814"/>
                  <a:gd name="connsiteY6" fmla="*/ 0 h 179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14" h="1799617">
                    <a:moveTo>
                      <a:pt x="0" y="1799617"/>
                    </a:moveTo>
                    <a:cubicBezTo>
                      <a:pt x="3242" y="1436451"/>
                      <a:pt x="3466" y="1073246"/>
                      <a:pt x="9727" y="710119"/>
                    </a:cubicBezTo>
                    <a:cubicBezTo>
                      <a:pt x="9957" y="696752"/>
                      <a:pt x="15782" y="684064"/>
                      <a:pt x="19455" y="671209"/>
                    </a:cubicBezTo>
                    <a:cubicBezTo>
                      <a:pt x="22272" y="661350"/>
                      <a:pt x="25940" y="651754"/>
                      <a:pt x="29183" y="642026"/>
                    </a:cubicBezTo>
                    <a:cubicBezTo>
                      <a:pt x="32425" y="586902"/>
                      <a:pt x="34675" y="531711"/>
                      <a:pt x="38910" y="476655"/>
                    </a:cubicBezTo>
                    <a:cubicBezTo>
                      <a:pt x="41162" y="447379"/>
                      <a:pt x="48039" y="418463"/>
                      <a:pt x="48638" y="389107"/>
                    </a:cubicBezTo>
                    <a:cubicBezTo>
                      <a:pt x="51285" y="259432"/>
                      <a:pt x="48638" y="129702"/>
                      <a:pt x="48638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2225" cap="rnd" cmpd="sng" algn="ctr">
                <a:gradFill flip="none" rotWithShape="1">
                  <a:gsLst>
                    <a:gs pos="63000">
                      <a:srgbClr val="5B9BD5">
                        <a:lumMod val="60000"/>
                        <a:lumOff val="40000"/>
                      </a:srgbClr>
                    </a:gs>
                    <a:gs pos="33000">
                      <a:srgbClr val="5B9BD5">
                        <a:lumMod val="95000"/>
                        <a:lumOff val="5000"/>
                      </a:srgbClr>
                    </a:gs>
                    <a:gs pos="1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06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A823A-EF77-BC4E-8314-992775CC2EF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628" y="657766"/>
            <a:ext cx="11222743" cy="1325563"/>
          </a:xfrm>
        </p:spPr>
        <p:txBody>
          <a:bodyPr/>
          <a:lstStyle/>
          <a:p>
            <a:r>
              <a:rPr lang="en-US" dirty="0" smtClean="0"/>
              <a:t>Real-Time </a:t>
            </a:r>
            <a:r>
              <a:rPr lang="en-US" dirty="0"/>
              <a:t>Monitoring of </a:t>
            </a:r>
            <a:r>
              <a:rPr lang="en-US" dirty="0" smtClean="0"/>
              <a:t>Cortisol in </a:t>
            </a:r>
            <a:r>
              <a:rPr lang="en-US" dirty="0"/>
              <a:t>Human Saliva </a:t>
            </a:r>
            <a:r>
              <a:rPr lang="en-US" dirty="0" smtClean="0"/>
              <a:t>with </a:t>
            </a:r>
            <a:r>
              <a:rPr lang="en-US" dirty="0" err="1" smtClean="0"/>
              <a:t>SiNW</a:t>
            </a:r>
            <a:r>
              <a:rPr lang="en-US" dirty="0" smtClean="0"/>
              <a:t> FETs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Author 1, Author 2, </a:t>
            </a:r>
            <a:r>
              <a:rPr lang="mr-IN" smtClean="0"/>
              <a:t>…</a:t>
            </a:r>
            <a:endParaRPr lang="en-US" smtClean="0"/>
          </a:p>
          <a:p>
            <a:r>
              <a:rPr lang="en-US" smtClean="0"/>
              <a:t>https://nano.tu-dresden.de/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1" r="2765" b="19482"/>
          <a:stretch/>
        </p:blipFill>
        <p:spPr>
          <a:xfrm>
            <a:off x="2250332" y="1837845"/>
            <a:ext cx="7618525" cy="3842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591" b="13305"/>
          <a:stretch/>
        </p:blipFill>
        <p:spPr>
          <a:xfrm>
            <a:off x="6332706" y="1837845"/>
            <a:ext cx="3536152" cy="1325563"/>
          </a:xfrm>
          <a:prstGeom prst="rect">
            <a:avLst/>
          </a:prstGeom>
        </p:spPr>
      </p:pic>
      <p:sp>
        <p:nvSpPr>
          <p:cNvPr id="12" name="Textfeld 2"/>
          <p:cNvSpPr txBox="1"/>
          <p:nvPr/>
        </p:nvSpPr>
        <p:spPr>
          <a:xfrm>
            <a:off x="7510390" y="2598667"/>
            <a:ext cx="116807" cy="257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4" name="Rectangle 13"/>
          <p:cNvSpPr/>
          <p:nvPr/>
        </p:nvSpPr>
        <p:spPr>
          <a:xfrm>
            <a:off x="2250332" y="5710396"/>
            <a:ext cx="7618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Klinghammer</a:t>
            </a:r>
            <a:r>
              <a:rPr lang="en-US" sz="1200" dirty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, S. </a:t>
            </a:r>
            <a:r>
              <a:rPr lang="en-US" sz="1200" i="1" dirty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Nanosensor</a:t>
            </a:r>
            <a:r>
              <a:rPr lang="en-US" sz="1200" dirty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-Based Real-Time Monitoring of Stress Biomarkers in Human Saliva Using a Portable Measurement System. </a:t>
            </a:r>
            <a:r>
              <a:rPr lang="de-DE" sz="1200" i="1" dirty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ACS Sens.</a:t>
            </a:r>
            <a:r>
              <a:rPr lang="de-DE" sz="1200" dirty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 </a:t>
            </a:r>
            <a:r>
              <a:rPr lang="de-DE" sz="1200" b="1" dirty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5</a:t>
            </a:r>
            <a:r>
              <a:rPr lang="de-DE" sz="1200" dirty="0">
                <a:solidFill>
                  <a:srgbClr val="1A2A49"/>
                </a:solidFill>
                <a:latin typeface="Open Sans" panose="020B0606030504020204"/>
                <a:ea typeface="Times New Roman" panose="02020603050405020304" pitchFamily="18" charset="0"/>
              </a:rPr>
              <a:t>, 4081–4091 (2020).</a:t>
            </a:r>
            <a:endParaRPr lang="de-DE" sz="1200" dirty="0">
              <a:solidFill>
                <a:srgbClr val="1A2A49"/>
              </a:solidFill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1958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MN Template">
  <a:themeElements>
    <a:clrScheme name="HALw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25F87"/>
      </a:accent1>
      <a:accent2>
        <a:srgbClr val="70CDEB"/>
      </a:accent2>
      <a:accent3>
        <a:srgbClr val="00AAAC"/>
      </a:accent3>
      <a:accent4>
        <a:srgbClr val="00AB58"/>
      </a:accent4>
      <a:accent5>
        <a:srgbClr val="89C765"/>
      </a:accent5>
      <a:accent6>
        <a:srgbClr val="B2D134"/>
      </a:accent6>
      <a:hlink>
        <a:srgbClr val="2CAAC8"/>
      </a:hlink>
      <a:folHlink>
        <a:srgbClr val="89C76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MN_Slides" id="{4333DC26-B6A5-3643-94CB-A483CDBA5565}" vid="{30554D3F-1891-114F-8534-E7B9429A35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PMN_Template</Template>
  <TotalTime>0</TotalTime>
  <Words>905</Words>
  <Application>Microsoft Office PowerPoint</Application>
  <PresentationFormat>Widescreen</PresentationFormat>
  <Paragraphs>249</Paragraphs>
  <Slides>18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DejaVu Sans</vt:lpstr>
      <vt:lpstr>DIN-Bold</vt:lpstr>
      <vt:lpstr>FreeSans</vt:lpstr>
      <vt:lpstr>Helvetica</vt:lpstr>
      <vt:lpstr>Mangal</vt:lpstr>
      <vt:lpstr>Open Sans</vt:lpstr>
      <vt:lpstr>Times New Roman</vt:lpstr>
      <vt:lpstr>Univers 45 Light</vt:lpstr>
      <vt:lpstr>Wingdings</vt:lpstr>
      <vt:lpstr>PMN Template</vt:lpstr>
      <vt:lpstr>Graph</vt:lpstr>
      <vt:lpstr>TAC – Meeting March 23rd, 2022</vt:lpstr>
      <vt:lpstr>PowerPoint Presentation</vt:lpstr>
      <vt:lpstr>Plasmonic Biosensor Based on Vertical Arrays of Gold Nanoantennas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Real-Time Monitoring of Cortisol in Human Saliva with SiNW FETs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ms639848</dc:creator>
  <cp:lastModifiedBy>office</cp:lastModifiedBy>
  <cp:revision>96</cp:revision>
  <dcterms:created xsi:type="dcterms:W3CDTF">2018-05-03T09:45:02Z</dcterms:created>
  <dcterms:modified xsi:type="dcterms:W3CDTF">2022-03-22T13:25:33Z</dcterms:modified>
</cp:coreProperties>
</file>