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33" r:id="rId3"/>
    <p:sldId id="277" r:id="rId4"/>
    <p:sldId id="315" r:id="rId5"/>
    <p:sldId id="316" r:id="rId6"/>
    <p:sldId id="261" r:id="rId7"/>
    <p:sldId id="335" r:id="rId8"/>
    <p:sldId id="338" r:id="rId9"/>
    <p:sldId id="341" r:id="rId10"/>
    <p:sldId id="334" r:id="rId11"/>
    <p:sldId id="327" r:id="rId12"/>
    <p:sldId id="339" r:id="rId13"/>
    <p:sldId id="340" r:id="rId14"/>
    <p:sldId id="31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AF3ACF0-0A53-425A-A2DA-27C5EAA502BD}">
          <p14:sldIdLst>
            <p14:sldId id="257"/>
            <p14:sldId id="333"/>
            <p14:sldId id="277"/>
            <p14:sldId id="315"/>
            <p14:sldId id="316"/>
            <p14:sldId id="261"/>
            <p14:sldId id="335"/>
            <p14:sldId id="338"/>
            <p14:sldId id="341"/>
            <p14:sldId id="334"/>
          </p14:sldIdLst>
        </p14:section>
        <p14:section name="Backup slides" id="{B3F104AB-5393-4EAA-B092-41FDA8520172}">
          <p14:sldIdLst>
            <p14:sldId id="327"/>
            <p14:sldId id="339"/>
            <p14:sldId id="340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38623084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57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292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08599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40419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601561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026604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74510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8473226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461922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2904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28539424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326772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43254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4637165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40437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846441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27797347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4971205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50675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828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133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8252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8611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79238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BF2D2-AD6D-42DF-B95A-6EB444DF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61AB-8837-4050-B077-77D9F60583D6}" type="datetimeFigureOut">
              <a:rPr lang="en-DE" smtClean="0"/>
              <a:t>14/02/2024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D695C-0EDC-46B8-AE8B-32EB7477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A278A-FA02-4AF7-A36F-0A640940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FE6F-9CA8-4FE2-88A4-90BA4AF5307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8522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5124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86027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sz="300" b="0" dirty="0"/>
          </a:p>
          <a:p>
            <a:endParaRPr lang="de-DE" sz="300" b="0" dirty="0"/>
          </a:p>
          <a:p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82492985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0234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989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919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7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</a:rPr>
              <a:t>Thesis Advisory Committee Meeting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Chair of Materials Science and Nanotechnology / Steffen Kampmann</a:t>
            </a:r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 Dresden, HAL // 14.02.2024</a:t>
            </a: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610350" y="6319797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F4F78A9-4E22-46AF-8616-C52C5BD0B515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54" y="6319662"/>
            <a:ext cx="1415597" cy="3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romacs.org/" TargetMode="Externa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1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88.png"/><Relationship Id="rId4" Type="http://schemas.openxmlformats.org/officeDocument/2006/relationships/image" Target="../media/image32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NULL"/><Relationship Id="rId7" Type="http://schemas.openxmlformats.org/officeDocument/2006/relationships/image" Target="../media/image11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png"/><Relationship Id="rId5" Type="http://schemas.openxmlformats.org/officeDocument/2006/relationships/image" Target="../media/image91.png"/><Relationship Id="rId10" Type="http://schemas.openxmlformats.org/officeDocument/2006/relationships/image" Target="NULL"/><Relationship Id="rId4" Type="http://schemas.openxmlformats.org/officeDocument/2006/relationships/image" Target="../media/image90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5.png"/><Relationship Id="rId3" Type="http://schemas.openxmlformats.org/officeDocument/2006/relationships/image" Target="../media/image93.png"/><Relationship Id="rId7" Type="http://schemas.openxmlformats.org/officeDocument/2006/relationships/image" Target="NULL"/><Relationship Id="rId12" Type="http://schemas.openxmlformats.org/officeDocument/2006/relationships/image" Target="../media/image96.png"/><Relationship Id="rId2" Type="http://schemas.openxmlformats.org/officeDocument/2006/relationships/image" Target="NULL"/><Relationship Id="rId1" Type="http://schemas.openxmlformats.org/officeDocument/2006/relationships/slideLayout" Target="../slideLayouts/slideLayout25.xml"/><Relationship Id="rId6" Type="http://schemas.openxmlformats.org/officeDocument/2006/relationships/image" Target="NULL"/><Relationship Id="rId11" Type="http://schemas.openxmlformats.org/officeDocument/2006/relationships/image" Target="../media/image95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94.png"/><Relationship Id="rId9" Type="http://schemas.openxmlformats.org/officeDocument/2006/relationships/image" Target="NULL"/><Relationship Id="rId1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11" Type="http://schemas.openxmlformats.org/officeDocument/2006/relationships/image" Target="../media/image19.png"/><Relationship Id="rId24" Type="http://schemas.openxmlformats.org/officeDocument/2006/relationships/image" Target="../media/image28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19" Type="http://schemas.openxmlformats.org/officeDocument/2006/relationships/image" Target="../media/image24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sv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21" Type="http://schemas.openxmlformats.org/officeDocument/2006/relationships/image" Target="../media/image52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5" Type="http://schemas.openxmlformats.org/officeDocument/2006/relationships/image" Target="../media/image460.png"/><Relationship Id="rId2" Type="http://schemas.openxmlformats.org/officeDocument/2006/relationships/image" Target="../media/image39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0.png"/><Relationship Id="rId5" Type="http://schemas.openxmlformats.org/officeDocument/2006/relationships/image" Target="../media/image42.png"/><Relationship Id="rId23" Type="http://schemas.openxmlformats.org/officeDocument/2006/relationships/image" Target="../media/image59.png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5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5.png"/><Relationship Id="rId11" Type="http://schemas.openxmlformats.org/officeDocument/2006/relationships/image" Target="../media/image54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9.jpg"/><Relationship Id="rId7" Type="http://schemas.openxmlformats.org/officeDocument/2006/relationships/image" Target="../media/image73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2943113" cy="246221"/>
          </a:xfrm>
        </p:spPr>
        <p:txBody>
          <a:bodyPr/>
          <a:lstStyle/>
          <a:p>
            <a:r>
              <a:rPr lang="de-DE" dirty="0"/>
              <a:t>Dipl.-Ing. Steffen Kampmann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2771" y="3835706"/>
            <a:ext cx="10392332" cy="861774"/>
          </a:xfrm>
        </p:spPr>
        <p:txBody>
          <a:bodyPr/>
          <a:lstStyle/>
          <a:p>
            <a:r>
              <a:rPr lang="en-US" sz="2800" dirty="0"/>
              <a:t>Multiscale Simulation Framework for Functional Polymers</a:t>
            </a:r>
            <a:br>
              <a:rPr lang="en-DE" sz="2800" dirty="0"/>
            </a:br>
            <a:endParaRPr lang="de-DE" sz="2800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882772" y="5028236"/>
            <a:ext cx="3419206" cy="246221"/>
          </a:xfrm>
        </p:spPr>
        <p:txBody>
          <a:bodyPr/>
          <a:lstStyle/>
          <a:p>
            <a:r>
              <a:rPr lang="de-DE" dirty="0"/>
              <a:t>Thesis Advisory Committee Meeting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5720027" cy="246221"/>
          </a:xfrm>
        </p:spPr>
        <p:txBody>
          <a:bodyPr/>
          <a:lstStyle/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Materials Science and Nanotechnology</a:t>
            </a:r>
            <a:r>
              <a:rPr lang="en-US" dirty="0"/>
              <a:t>, TU Dresden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882808" y="5312641"/>
            <a:ext cx="2272160" cy="246221"/>
          </a:xfrm>
        </p:spPr>
        <p:txBody>
          <a:bodyPr/>
          <a:lstStyle/>
          <a:p>
            <a:r>
              <a:rPr lang="de-DE" dirty="0"/>
              <a:t>TU Dresden, 14.02.2024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DA76673-F3F0-4978-A1F8-E2B154047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770" y="4375609"/>
            <a:ext cx="5184176" cy="430887"/>
          </a:xfrm>
        </p:spPr>
        <p:txBody>
          <a:bodyPr/>
          <a:lstStyle/>
          <a:p>
            <a:r>
              <a:rPr lang="en-US" sz="2800" dirty="0"/>
              <a:t>PhD Phase: Present and Future</a:t>
            </a:r>
            <a:endParaRPr lang="en-DE" sz="2800" dirty="0"/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4642-D3D2-4E88-86F6-D5CD266C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FAF46-355A-482C-BC67-C7DB289D5E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119600"/>
            <a:ext cx="10580688" cy="4344987"/>
          </a:xfrm>
        </p:spPr>
        <p:txBody>
          <a:bodyPr/>
          <a:lstStyle/>
          <a:p>
            <a:r>
              <a:rPr lang="en-US" sz="1200" b="0" dirty="0"/>
              <a:t>[1] S. Ma, et al., Solar Energy Materials and Solar Cells, 208, 2020</a:t>
            </a:r>
          </a:p>
          <a:p>
            <a:r>
              <a:rPr lang="en-US" sz="1200" b="0" dirty="0"/>
              <a:t>[2] J. Wan, et al., Efficiency. Nano-Micro Lett. 13, 44,2021</a:t>
            </a:r>
          </a:p>
          <a:p>
            <a:r>
              <a:rPr lang="en-US" sz="1200" b="0" dirty="0"/>
              <a:t>[3] S. Li, et al., Nano Research, 8, 3141–3149, 2015</a:t>
            </a:r>
          </a:p>
          <a:p>
            <a:r>
              <a:rPr lang="en-US" sz="1200" b="0" dirty="0"/>
              <a:t>[4] S. Takamatsu et al., J. </a:t>
            </a:r>
            <a:r>
              <a:rPr lang="en-US" sz="1200" b="0" dirty="0" err="1"/>
              <a:t>Micromech</a:t>
            </a:r>
            <a:r>
              <a:rPr lang="en-US" sz="1200" b="0" dirty="0"/>
              <a:t>. </a:t>
            </a:r>
            <a:r>
              <a:rPr lang="en-US" sz="1200" b="0" dirty="0" err="1"/>
              <a:t>Microeng</a:t>
            </a:r>
            <a:r>
              <a:rPr lang="en-US" sz="1200" b="0" dirty="0"/>
              <a:t>., 20, 6, 2010</a:t>
            </a:r>
          </a:p>
          <a:p>
            <a:r>
              <a:rPr lang="en-US" sz="1200" b="0" dirty="0"/>
              <a:t>[5] Marcus, R. Chemical and Electrochemical</a:t>
            </a:r>
            <a:br>
              <a:rPr lang="en-US" sz="1200" b="0" dirty="0"/>
            </a:br>
            <a:r>
              <a:rPr lang="en-US" sz="1200" b="0" dirty="0"/>
              <a:t>      Electron-Transfer Theory. </a:t>
            </a:r>
            <a:r>
              <a:rPr lang="en-US" sz="1200" b="0" dirty="0" err="1"/>
              <a:t>Annu</a:t>
            </a:r>
            <a:r>
              <a:rPr lang="en-US" sz="1200" b="0" dirty="0"/>
              <a:t>. Rev. Phys. Chem. </a:t>
            </a:r>
            <a:br>
              <a:rPr lang="en-US" sz="1200" b="0" dirty="0"/>
            </a:br>
            <a:r>
              <a:rPr lang="en-US" sz="1200" b="0" dirty="0"/>
              <a:t>      1964, 15, 155−196.</a:t>
            </a:r>
          </a:p>
          <a:p>
            <a:r>
              <a:rPr lang="en-US" sz="1200" b="0" dirty="0"/>
              <a:t>[6] https://dftbplus.org/ </a:t>
            </a:r>
          </a:p>
          <a:p>
            <a:r>
              <a:rPr lang="en-US" sz="1200" b="0" dirty="0"/>
              <a:t>[7] https://python.org/</a:t>
            </a:r>
          </a:p>
          <a:p>
            <a:r>
              <a:rPr lang="en-US" sz="1200" b="0" dirty="0"/>
              <a:t>[8] https://scikit-learn.org/</a:t>
            </a:r>
          </a:p>
          <a:p>
            <a:r>
              <a:rPr lang="en-US" sz="1200" b="0" dirty="0"/>
              <a:t>[9] https://pypi.org/project/scikit-fem/2.2.0.dev0/</a:t>
            </a:r>
          </a:p>
          <a:p>
            <a:r>
              <a:rPr lang="en-US" sz="1200" b="0" dirty="0"/>
              <a:t>[10] https://lammps.org</a:t>
            </a:r>
          </a:p>
          <a:p>
            <a:r>
              <a:rPr lang="en-US" sz="1200" b="0" dirty="0"/>
              <a:t>[11] </a:t>
            </a:r>
            <a:r>
              <a:rPr lang="en-US" sz="12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https://gromacs.org</a:t>
            </a:r>
            <a:endParaRPr lang="en-US" sz="1200" b="0" dirty="0"/>
          </a:p>
          <a:p>
            <a:r>
              <a:rPr lang="en-US" sz="1200" b="0" dirty="0"/>
              <a:t>[12] A. Rao et al., Materials Horizons, 11, 2023</a:t>
            </a:r>
          </a:p>
          <a:p>
            <a:r>
              <a:rPr lang="da-DK" sz="1200" b="0" dirty="0"/>
              <a:t>[13] Shen et. al., Biophysics and computational Biology, 115 (48), 12200-12205, 2018</a:t>
            </a:r>
          </a:p>
          <a:p>
            <a:r>
              <a:rPr lang="da-DK" sz="1200" b="0" dirty="0"/>
              <a:t>[14] https://www.uibk.ac.at/ionen-angewandte-physik/chemphys/afm.html</a:t>
            </a:r>
          </a:p>
          <a:p>
            <a:endParaRPr lang="en-US" sz="1200" b="0" dirty="0"/>
          </a:p>
          <a:p>
            <a:endParaRPr lang="en-US" sz="1200" b="0" dirty="0"/>
          </a:p>
          <a:p>
            <a:endParaRPr lang="en-DE" sz="1200" b="0" dirty="0"/>
          </a:p>
        </p:txBody>
      </p:sp>
    </p:spTree>
    <p:extLst>
      <p:ext uri="{BB962C8B-B14F-4D97-AF65-F5344CB8AC3E}">
        <p14:creationId xmlns:p14="http://schemas.microsoft.com/office/powerpoint/2010/main" val="76742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traight Arrow Connector 68">
            <a:extLst>
              <a:ext uri="{FF2B5EF4-FFF2-40B4-BE49-F238E27FC236}">
                <a16:creationId xmlns:a16="http://schemas.microsoft.com/office/drawing/2014/main" id="{98CFC3FA-00ED-4AB1-8115-FD7EB0032860}"/>
              </a:ext>
            </a:extLst>
          </p:cNvPr>
          <p:cNvCxnSpPr>
            <a:cxnSpLocks/>
          </p:cNvCxnSpPr>
          <p:nvPr/>
        </p:nvCxnSpPr>
        <p:spPr>
          <a:xfrm flipV="1">
            <a:off x="3972566" y="3628566"/>
            <a:ext cx="1037164" cy="10241"/>
          </a:xfrm>
          <a:prstGeom prst="straightConnector1">
            <a:avLst/>
          </a:prstGeom>
          <a:ln w="285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68">
            <a:extLst>
              <a:ext uri="{FF2B5EF4-FFF2-40B4-BE49-F238E27FC236}">
                <a16:creationId xmlns:a16="http://schemas.microsoft.com/office/drawing/2014/main" id="{3C3ACB1D-09C2-7307-94EF-88F42506F26F}"/>
              </a:ext>
            </a:extLst>
          </p:cNvPr>
          <p:cNvCxnSpPr>
            <a:cxnSpLocks/>
          </p:cNvCxnSpPr>
          <p:nvPr/>
        </p:nvCxnSpPr>
        <p:spPr>
          <a:xfrm flipV="1">
            <a:off x="3949091" y="3493411"/>
            <a:ext cx="1037164" cy="10241"/>
          </a:xfrm>
          <a:prstGeom prst="straightConnector1">
            <a:avLst/>
          </a:prstGeom>
          <a:ln w="28575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EC5D95C-0D36-B73F-0AE4-B5010B1BFC19}"/>
              </a:ext>
            </a:extLst>
          </p:cNvPr>
          <p:cNvCxnSpPr>
            <a:cxnSpLocks/>
          </p:cNvCxnSpPr>
          <p:nvPr/>
        </p:nvCxnSpPr>
        <p:spPr>
          <a:xfrm>
            <a:off x="1489375" y="2531535"/>
            <a:ext cx="96102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F94F5C1-788B-4DF7-9A6A-378815191E09}"/>
              </a:ext>
            </a:extLst>
          </p:cNvPr>
          <p:cNvGrpSpPr/>
          <p:nvPr/>
        </p:nvGrpSpPr>
        <p:grpSpPr>
          <a:xfrm>
            <a:off x="9708152" y="3705617"/>
            <a:ext cx="1156156" cy="1074404"/>
            <a:chOff x="10054583" y="2721030"/>
            <a:chExt cx="1635295" cy="1519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D8DFD8-52E5-4A11-A2AE-9C916CC97E24}"/>
                </a:ext>
              </a:extLst>
            </p:cNvPr>
            <p:cNvGrpSpPr/>
            <p:nvPr/>
          </p:nvGrpSpPr>
          <p:grpSpPr>
            <a:xfrm>
              <a:off x="10125780" y="2919139"/>
              <a:ext cx="1480844" cy="1103230"/>
              <a:chOff x="8348397" y="2118336"/>
              <a:chExt cx="1480844" cy="110323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1C2B852F-00B1-984D-B866-78B1B81663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8397" y="2118336"/>
                <a:ext cx="1480844" cy="11032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Ellipse 9">
                <a:extLst>
                  <a:ext uri="{FF2B5EF4-FFF2-40B4-BE49-F238E27FC236}">
                    <a16:creationId xmlns:a16="http://schemas.microsoft.com/office/drawing/2014/main" id="{7AAF6669-83AC-401F-B8F0-E12092D67C80}"/>
                  </a:ext>
                </a:extLst>
              </p:cNvPr>
              <p:cNvSpPr/>
              <p:nvPr/>
            </p:nvSpPr>
            <p:spPr>
              <a:xfrm>
                <a:off x="9070347" y="2550235"/>
                <a:ext cx="251890" cy="252000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2" name="Ellipse 9">
                <a:extLst>
                  <a:ext uri="{FF2B5EF4-FFF2-40B4-BE49-F238E27FC236}">
                    <a16:creationId xmlns:a16="http://schemas.microsoft.com/office/drawing/2014/main" id="{25DBF48A-6554-47A5-A280-65522EEC6B51}"/>
                  </a:ext>
                </a:extLst>
              </p:cNvPr>
              <p:cNvSpPr/>
              <p:nvPr/>
            </p:nvSpPr>
            <p:spPr>
              <a:xfrm>
                <a:off x="9102959" y="2737751"/>
                <a:ext cx="251890" cy="252000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4" name="Ellipse 9">
                <a:extLst>
                  <a:ext uri="{FF2B5EF4-FFF2-40B4-BE49-F238E27FC236}">
                    <a16:creationId xmlns:a16="http://schemas.microsoft.com/office/drawing/2014/main" id="{97F10A1B-1368-4FF4-B56E-2DFB64ED7FAA}"/>
                  </a:ext>
                </a:extLst>
              </p:cNvPr>
              <p:cNvSpPr/>
              <p:nvPr/>
            </p:nvSpPr>
            <p:spPr>
              <a:xfrm>
                <a:off x="8871844" y="2742823"/>
                <a:ext cx="251890" cy="252000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6" name="Ellipse 9">
                <a:extLst>
                  <a:ext uri="{FF2B5EF4-FFF2-40B4-BE49-F238E27FC236}">
                    <a16:creationId xmlns:a16="http://schemas.microsoft.com/office/drawing/2014/main" id="{66956B61-7DAB-4B4D-B7DB-03A7848CC216}"/>
                  </a:ext>
                </a:extLst>
              </p:cNvPr>
              <p:cNvSpPr/>
              <p:nvPr/>
            </p:nvSpPr>
            <p:spPr>
              <a:xfrm>
                <a:off x="8885804" y="2554059"/>
                <a:ext cx="251890" cy="252000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74" name="Rechteck 30">
              <a:extLst>
                <a:ext uri="{FF2B5EF4-FFF2-40B4-BE49-F238E27FC236}">
                  <a16:creationId xmlns:a16="http://schemas.microsoft.com/office/drawing/2014/main" id="{7D3813ED-DBB6-4392-9EE5-65AF06519618}"/>
                </a:ext>
              </a:extLst>
            </p:cNvPr>
            <p:cNvSpPr/>
            <p:nvPr/>
          </p:nvSpPr>
          <p:spPr>
            <a:xfrm>
              <a:off x="10054583" y="2721030"/>
              <a:ext cx="1635295" cy="15196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04625DB-25E8-464A-BA41-685752FDFA8E}"/>
              </a:ext>
            </a:extLst>
          </p:cNvPr>
          <p:cNvCxnSpPr>
            <a:cxnSpLocks/>
          </p:cNvCxnSpPr>
          <p:nvPr/>
        </p:nvCxnSpPr>
        <p:spPr>
          <a:xfrm flipV="1">
            <a:off x="3381641" y="3696211"/>
            <a:ext cx="3517" cy="1948284"/>
          </a:xfrm>
          <a:prstGeom prst="straightConnector1">
            <a:avLst/>
          </a:prstGeom>
          <a:ln w="285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79">
            <a:extLst>
              <a:ext uri="{FF2B5EF4-FFF2-40B4-BE49-F238E27FC236}">
                <a16:creationId xmlns:a16="http://schemas.microsoft.com/office/drawing/2014/main" id="{2B2569B1-B872-625D-4E2C-DF5055ED7290}"/>
              </a:ext>
            </a:extLst>
          </p:cNvPr>
          <p:cNvCxnSpPr>
            <a:cxnSpLocks/>
            <a:stCxn id="85" idx="2"/>
          </p:cNvCxnSpPr>
          <p:nvPr/>
        </p:nvCxnSpPr>
        <p:spPr>
          <a:xfrm flipH="1">
            <a:off x="1463386" y="2779479"/>
            <a:ext cx="8704" cy="1184483"/>
          </a:xfrm>
          <a:prstGeom prst="straightConnector1">
            <a:avLst/>
          </a:prstGeom>
          <a:ln w="285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203">
            <a:extLst>
              <a:ext uri="{FF2B5EF4-FFF2-40B4-BE49-F238E27FC236}">
                <a16:creationId xmlns:a16="http://schemas.microsoft.com/office/drawing/2014/main" id="{361F3118-4BF1-4F93-85DF-8FB9298CF4BD}"/>
              </a:ext>
            </a:extLst>
          </p:cNvPr>
          <p:cNvSpPr txBox="1"/>
          <p:nvPr/>
        </p:nvSpPr>
        <p:spPr>
          <a:xfrm>
            <a:off x="2466008" y="2199533"/>
            <a:ext cx="207630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Network of Nodes and edges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/>
                </a:solidFill>
              </a:rPr>
              <a:t>Node at center of mass</a:t>
            </a:r>
          </a:p>
        </p:txBody>
      </p:sp>
      <p:sp>
        <p:nvSpPr>
          <p:cNvPr id="28" name="Textfeld 208">
            <a:extLst>
              <a:ext uri="{FF2B5EF4-FFF2-40B4-BE49-F238E27FC236}">
                <a16:creationId xmlns:a16="http://schemas.microsoft.com/office/drawing/2014/main" id="{D7490D2B-4784-49AE-AAB1-0299993B7204}"/>
              </a:ext>
            </a:extLst>
          </p:cNvPr>
          <p:cNvSpPr txBox="1"/>
          <p:nvPr/>
        </p:nvSpPr>
        <p:spPr>
          <a:xfrm rot="16200000">
            <a:off x="-555890" y="1658102"/>
            <a:ext cx="176759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mechanical relations</a:t>
            </a:r>
          </a:p>
        </p:txBody>
      </p:sp>
      <p:sp>
        <p:nvSpPr>
          <p:cNvPr id="40" name="Textfeld 106">
            <a:extLst>
              <a:ext uri="{FF2B5EF4-FFF2-40B4-BE49-F238E27FC236}">
                <a16:creationId xmlns:a16="http://schemas.microsoft.com/office/drawing/2014/main" id="{A6BC67A4-79E1-4403-908F-3A81FF55460A}"/>
              </a:ext>
            </a:extLst>
          </p:cNvPr>
          <p:cNvSpPr txBox="1"/>
          <p:nvPr/>
        </p:nvSpPr>
        <p:spPr>
          <a:xfrm>
            <a:off x="4852195" y="1275252"/>
            <a:ext cx="2049964" cy="4308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elastic</a:t>
            </a:r>
            <a:r>
              <a:rPr lang="de-DE" sz="1100" b="1" dirty="0">
                <a:solidFill>
                  <a:schemeClr val="accent1"/>
                </a:solidFill>
              </a:rPr>
              <a:t> </a:t>
            </a:r>
            <a:r>
              <a:rPr lang="en-US" sz="1100" b="1" dirty="0">
                <a:solidFill>
                  <a:schemeClr val="accent1"/>
                </a:solidFill>
              </a:rPr>
              <a:t>properties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/>
                </a:solidFill>
              </a:rPr>
              <a:t>Stress-strain relation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57FC00-47A7-4C86-AF82-90D6BCDBE1B6}"/>
              </a:ext>
            </a:extLst>
          </p:cNvPr>
          <p:cNvSpPr/>
          <p:nvPr/>
        </p:nvSpPr>
        <p:spPr>
          <a:xfrm>
            <a:off x="3621210" y="1962525"/>
            <a:ext cx="83309" cy="77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100"/>
          </a:p>
        </p:txBody>
      </p:sp>
      <p:sp>
        <p:nvSpPr>
          <p:cNvPr id="70" name="Textfeld 41">
            <a:extLst>
              <a:ext uri="{FF2B5EF4-FFF2-40B4-BE49-F238E27FC236}">
                <a16:creationId xmlns:a16="http://schemas.microsoft.com/office/drawing/2014/main" id="{D132D7B8-BE3F-4B70-9996-63C606E23529}"/>
              </a:ext>
            </a:extLst>
          </p:cNvPr>
          <p:cNvSpPr txBox="1"/>
          <p:nvPr/>
        </p:nvSpPr>
        <p:spPr>
          <a:xfrm>
            <a:off x="1914355" y="1105976"/>
            <a:ext cx="2612345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Uniaxial compression &amp; tension tests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/>
                </a:solidFill>
              </a:rPr>
              <a:t>x-, y-, z- main and sub directions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/>
                </a:solidFill>
                <a:sym typeface="Wingdings" panose="05000000000000000000" pitchFamily="2" charset="2"/>
              </a:rPr>
              <a:t> 21 datapoints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85" name="Textfeld 41">
            <a:extLst>
              <a:ext uri="{FF2B5EF4-FFF2-40B4-BE49-F238E27FC236}">
                <a16:creationId xmlns:a16="http://schemas.microsoft.com/office/drawing/2014/main" id="{5D599132-EBAA-4173-9830-EEB678DFB683}"/>
              </a:ext>
            </a:extLst>
          </p:cNvPr>
          <p:cNvSpPr txBox="1"/>
          <p:nvPr/>
        </p:nvSpPr>
        <p:spPr>
          <a:xfrm>
            <a:off x="808043" y="2348592"/>
            <a:ext cx="1328094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Separate view of hopping pairs</a:t>
            </a:r>
          </a:p>
        </p:txBody>
      </p:sp>
      <p:sp>
        <p:nvSpPr>
          <p:cNvPr id="86" name="Textfeld 41">
            <a:extLst>
              <a:ext uri="{FF2B5EF4-FFF2-40B4-BE49-F238E27FC236}">
                <a16:creationId xmlns:a16="http://schemas.microsoft.com/office/drawing/2014/main" id="{A15DDEDF-A45B-463C-AB89-DFD3B70EA2FA}"/>
              </a:ext>
            </a:extLst>
          </p:cNvPr>
          <p:cNvSpPr txBox="1"/>
          <p:nvPr/>
        </p:nvSpPr>
        <p:spPr>
          <a:xfrm>
            <a:off x="367694" y="3979156"/>
            <a:ext cx="1532789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Local resistance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/>
                </a:solidFill>
              </a:rPr>
              <a:t>DFTB+ calculations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A0280D8-EF7C-42C0-80F5-4AFA7FDAE8B6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3215702" y="3696010"/>
            <a:ext cx="3517" cy="1865601"/>
          </a:xfrm>
          <a:prstGeom prst="straightConnector1">
            <a:avLst/>
          </a:prstGeom>
          <a:ln w="28575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feld 41">
            <a:extLst>
              <a:ext uri="{FF2B5EF4-FFF2-40B4-BE49-F238E27FC236}">
                <a16:creationId xmlns:a16="http://schemas.microsoft.com/office/drawing/2014/main" id="{578ABE55-1C55-4A0B-B960-295716D9E503}"/>
              </a:ext>
            </a:extLst>
          </p:cNvPr>
          <p:cNvSpPr txBox="1"/>
          <p:nvPr/>
        </p:nvSpPr>
        <p:spPr>
          <a:xfrm>
            <a:off x="4986256" y="3087854"/>
            <a:ext cx="1781842" cy="9387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Calculation of resistivity in every direction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/>
                </a:solidFill>
              </a:rPr>
              <a:t>Resistivity-strain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feld 41">
                <a:extLst>
                  <a:ext uri="{FF2B5EF4-FFF2-40B4-BE49-F238E27FC236}">
                    <a16:creationId xmlns:a16="http://schemas.microsoft.com/office/drawing/2014/main" id="{7958CA72-461C-47B7-ACAF-037031497C2C}"/>
                  </a:ext>
                </a:extLst>
              </p:cNvPr>
              <p:cNvSpPr txBox="1"/>
              <p:nvPr/>
            </p:nvSpPr>
            <p:spPr>
              <a:xfrm>
                <a:off x="2370160" y="4147767"/>
                <a:ext cx="1681468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  <a:prstDash val="dash"/>
              </a:ln>
            </p:spPr>
            <p:txBody>
              <a:bodyPr wrap="square" rtlCol="0" anchor="ctr">
                <a:spAutoFit/>
              </a:bodyPr>
              <a:lstStyle/>
              <a:p>
                <a:pPr marL="171453" indent="-17145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accent1"/>
                    </a:solidFill>
                  </a:rPr>
                  <a:t>Local </a:t>
                </a:r>
                <a:r>
                  <a:rPr lang="en-US" sz="1100" dirty="0" err="1">
                    <a:solidFill>
                      <a:schemeClr val="accent1"/>
                    </a:solidFill>
                  </a:rPr>
                  <a:t>conductances</a:t>
                </a:r>
                <a:endParaRPr lang="en-US" sz="110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1" name="Textfeld 41">
                <a:extLst>
                  <a:ext uri="{FF2B5EF4-FFF2-40B4-BE49-F238E27FC236}">
                    <a16:creationId xmlns:a16="http://schemas.microsoft.com/office/drawing/2014/main" id="{7958CA72-461C-47B7-ACAF-037031497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160" y="4147767"/>
                <a:ext cx="168146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EF27DEC-7109-4901-80D6-F1A0721A5D42}"/>
              </a:ext>
            </a:extLst>
          </p:cNvPr>
          <p:cNvCxnSpPr>
            <a:cxnSpLocks/>
          </p:cNvCxnSpPr>
          <p:nvPr/>
        </p:nvCxnSpPr>
        <p:spPr>
          <a:xfrm flipV="1">
            <a:off x="7601763" y="2606289"/>
            <a:ext cx="1308566" cy="18411"/>
          </a:xfrm>
          <a:prstGeom prst="straightConnector1">
            <a:avLst/>
          </a:prstGeom>
          <a:ln w="28575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8">
            <a:extLst>
              <a:ext uri="{FF2B5EF4-FFF2-40B4-BE49-F238E27FC236}">
                <a16:creationId xmlns:a16="http://schemas.microsoft.com/office/drawing/2014/main" id="{2F899102-F6EC-F340-E54C-6B1734AB7FBE}"/>
              </a:ext>
            </a:extLst>
          </p:cNvPr>
          <p:cNvCxnSpPr>
            <a:cxnSpLocks/>
            <a:stCxn id="70" idx="3"/>
            <a:endCxn id="40" idx="1"/>
          </p:cNvCxnSpPr>
          <p:nvPr/>
        </p:nvCxnSpPr>
        <p:spPr>
          <a:xfrm flipV="1">
            <a:off x="4526700" y="1490696"/>
            <a:ext cx="325495" cy="1"/>
          </a:xfrm>
          <a:prstGeom prst="straightConnector1">
            <a:avLst/>
          </a:prstGeom>
          <a:ln w="285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68">
            <a:extLst>
              <a:ext uri="{FF2B5EF4-FFF2-40B4-BE49-F238E27FC236}">
                <a16:creationId xmlns:a16="http://schemas.microsoft.com/office/drawing/2014/main" id="{DB127A19-6512-6F54-0011-90C2C10B014B}"/>
              </a:ext>
            </a:extLst>
          </p:cNvPr>
          <p:cNvCxnSpPr>
            <a:cxnSpLocks/>
            <a:stCxn id="70" idx="2"/>
          </p:cNvCxnSpPr>
          <p:nvPr/>
        </p:nvCxnSpPr>
        <p:spPr>
          <a:xfrm flipH="1">
            <a:off x="3215702" y="1875417"/>
            <a:ext cx="4826" cy="415383"/>
          </a:xfrm>
          <a:prstGeom prst="straightConnector1">
            <a:avLst/>
          </a:prstGeom>
          <a:ln w="285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203">
            <a:extLst>
              <a:ext uri="{FF2B5EF4-FFF2-40B4-BE49-F238E27FC236}">
                <a16:creationId xmlns:a16="http://schemas.microsoft.com/office/drawing/2014/main" id="{277D23BE-A1AD-C488-9B88-0105BEF44937}"/>
              </a:ext>
            </a:extLst>
          </p:cNvPr>
          <p:cNvSpPr txBox="1"/>
          <p:nvPr/>
        </p:nvSpPr>
        <p:spPr>
          <a:xfrm>
            <a:off x="2450398" y="3434400"/>
            <a:ext cx="153764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</a:rPr>
              <a:t>Resistor network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0A2529A1-1FE0-7B87-C562-A4DD3494691E}"/>
              </a:ext>
            </a:extLst>
          </p:cNvPr>
          <p:cNvCxnSpPr>
            <a:cxnSpLocks/>
          </p:cNvCxnSpPr>
          <p:nvPr/>
        </p:nvCxnSpPr>
        <p:spPr>
          <a:xfrm>
            <a:off x="2812590" y="5552977"/>
            <a:ext cx="406629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D16BD53B-3AAE-B384-3B0D-7360815C63CB}"/>
              </a:ext>
            </a:extLst>
          </p:cNvPr>
          <p:cNvCxnSpPr>
            <a:cxnSpLocks/>
          </p:cNvCxnSpPr>
          <p:nvPr/>
        </p:nvCxnSpPr>
        <p:spPr>
          <a:xfrm>
            <a:off x="6844132" y="3551378"/>
            <a:ext cx="770130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53FF4F79-111D-44E9-9969-B3D5612D26E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6902159" y="1490696"/>
            <a:ext cx="693172" cy="6245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C917B962-F716-A738-A78F-D19E9D663DBA}"/>
              </a:ext>
            </a:extLst>
          </p:cNvPr>
          <p:cNvCxnSpPr>
            <a:cxnSpLocks/>
          </p:cNvCxnSpPr>
          <p:nvPr/>
        </p:nvCxnSpPr>
        <p:spPr>
          <a:xfrm flipH="1" flipV="1">
            <a:off x="7614261" y="2624700"/>
            <a:ext cx="2" cy="921888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2B250963-ADE3-AA69-AA7F-92106B84763E}"/>
              </a:ext>
            </a:extLst>
          </p:cNvPr>
          <p:cNvCxnSpPr>
            <a:cxnSpLocks/>
          </p:cNvCxnSpPr>
          <p:nvPr/>
        </p:nvCxnSpPr>
        <p:spPr>
          <a:xfrm flipH="1" flipV="1">
            <a:off x="7595331" y="1475297"/>
            <a:ext cx="6432" cy="928649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feld 41">
                <a:extLst>
                  <a:ext uri="{FF2B5EF4-FFF2-40B4-BE49-F238E27FC236}">
                    <a16:creationId xmlns:a16="http://schemas.microsoft.com/office/drawing/2014/main" id="{056C2F01-E455-A03C-EEB0-570D6C46E279}"/>
                  </a:ext>
                </a:extLst>
              </p:cNvPr>
              <p:cNvSpPr txBox="1"/>
              <p:nvPr/>
            </p:nvSpPr>
            <p:spPr>
              <a:xfrm>
                <a:off x="7357006" y="1734043"/>
                <a:ext cx="520191" cy="26161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4"/>
                </a:solidFill>
                <a:prstDash val="dash"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11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9" name="Textfeld 41">
                <a:extLst>
                  <a:ext uri="{FF2B5EF4-FFF2-40B4-BE49-F238E27FC236}">
                    <a16:creationId xmlns:a16="http://schemas.microsoft.com/office/drawing/2014/main" id="{056C2F01-E455-A03C-EEB0-570D6C46E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06" y="1734043"/>
                <a:ext cx="520191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feld 41">
                <a:extLst>
                  <a:ext uri="{FF2B5EF4-FFF2-40B4-BE49-F238E27FC236}">
                    <a16:creationId xmlns:a16="http://schemas.microsoft.com/office/drawing/2014/main" id="{BA188F3F-D1ED-BC38-922A-0366D56CB9AB}"/>
                  </a:ext>
                </a:extLst>
              </p:cNvPr>
              <p:cNvSpPr txBox="1"/>
              <p:nvPr/>
            </p:nvSpPr>
            <p:spPr>
              <a:xfrm>
                <a:off x="4615004" y="4403935"/>
                <a:ext cx="2738442" cy="8682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sz="1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sz="1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b="1" dirty="0">
                    <a:solidFill>
                      <a:schemeClr val="accent1"/>
                    </a:solidFill>
                  </a:rPr>
                  <a:t> - </a:t>
                </a:r>
                <a:r>
                  <a:rPr lang="en-US" sz="1100" dirty="0">
                    <a:solidFill>
                      <a:schemeClr val="accent1"/>
                    </a:solidFill>
                  </a:rPr>
                  <a:t>Electric field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1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de-DE" sz="1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chemeClr val="accent1"/>
                    </a:solidFill>
                  </a:rPr>
                  <a:t>- Distance along direction of applied electric field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1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sz="11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1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1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r>
                      <a:rPr lang="de-DE" sz="11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1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sz="11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11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1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1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de-DE" sz="11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1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de-DE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de-DE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100" b="1" dirty="0">
                    <a:solidFill>
                      <a:schemeClr val="accent3"/>
                    </a:solidFill>
                  </a:rPr>
                  <a:t> </a:t>
                </a:r>
                <a:endParaRPr lang="en-US" sz="11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9" name="Textfeld 41">
                <a:extLst>
                  <a:ext uri="{FF2B5EF4-FFF2-40B4-BE49-F238E27FC236}">
                    <a16:creationId xmlns:a16="http://schemas.microsoft.com/office/drawing/2014/main" id="{BA188F3F-D1ED-BC38-922A-0366D56CB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04" y="4403935"/>
                <a:ext cx="2738442" cy="8682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1B0ED61F-BD36-2035-F6F5-974E673EC01D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3921904" y="697443"/>
            <a:ext cx="5685155" cy="30757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91">
            <a:extLst>
              <a:ext uri="{FF2B5EF4-FFF2-40B4-BE49-F238E27FC236}">
                <a16:creationId xmlns:a16="http://schemas.microsoft.com/office/drawing/2014/main" id="{629994B4-2EA8-0362-6E66-DE222E0082B7}"/>
              </a:ext>
            </a:extLst>
          </p:cNvPr>
          <p:cNvCxnSpPr>
            <a:cxnSpLocks/>
          </p:cNvCxnSpPr>
          <p:nvPr/>
        </p:nvCxnSpPr>
        <p:spPr>
          <a:xfrm>
            <a:off x="3918966" y="717439"/>
            <a:ext cx="0" cy="388537"/>
          </a:xfrm>
          <a:prstGeom prst="straightConnector1">
            <a:avLst/>
          </a:prstGeom>
          <a:ln w="285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17B558D-F0E7-4CB1-97EE-D3BB0D2A1D3E}"/>
                  </a:ext>
                </a:extLst>
              </p:cNvPr>
              <p:cNvSpPr txBox="1"/>
              <p:nvPr/>
            </p:nvSpPr>
            <p:spPr>
              <a:xfrm>
                <a:off x="8145274" y="565262"/>
                <a:ext cx="591884" cy="16536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1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100" baseline="-25000" dirty="0"/>
                  <a:t>mic</a:t>
                </a:r>
                <a:endParaRPr lang="en-DE" sz="1100" baseline="-250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17B558D-F0E7-4CB1-97EE-D3BB0D2A1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274" y="565262"/>
                <a:ext cx="591884" cy="165366"/>
              </a:xfrm>
              <a:prstGeom prst="rect">
                <a:avLst/>
              </a:prstGeom>
              <a:blipFill>
                <a:blip r:embed="rId6"/>
                <a:stretch>
                  <a:fillRect b="-41379"/>
                </a:stretch>
              </a:blipFill>
              <a:ln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feld 106">
                <a:extLst>
                  <a:ext uri="{FF2B5EF4-FFF2-40B4-BE49-F238E27FC236}">
                    <a16:creationId xmlns:a16="http://schemas.microsoft.com/office/drawing/2014/main" id="{AF2BF1C6-66CB-4D5D-BA82-CFD98EBB468E}"/>
                  </a:ext>
                </a:extLst>
              </p:cNvPr>
              <p:cNvSpPr txBox="1"/>
              <p:nvPr/>
            </p:nvSpPr>
            <p:spPr>
              <a:xfrm>
                <a:off x="8910330" y="1924929"/>
                <a:ext cx="2205963" cy="11785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00" b="1" dirty="0">
                    <a:solidFill>
                      <a:schemeClr val="accent1"/>
                    </a:solidFill>
                  </a:rPr>
                  <a:t>FEM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accent1"/>
                    </a:solidFill>
                  </a:rPr>
                  <a:t>Given: </a:t>
                </a:r>
                <a14:m>
                  <m:oMath xmlns:m="http://schemas.openxmlformats.org/officeDocument/2006/math">
                    <m:r>
                      <a:rPr lang="de-DE" sz="1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1100" dirty="0">
                  <a:solidFill>
                    <a:schemeClr val="accent1"/>
                  </a:solidFill>
                </a:endParaRPr>
              </a:p>
              <a:p>
                <a:pPr marL="171453" indent="-17145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accent1"/>
                    </a:solidFill>
                  </a:rPr>
                  <a:t>Stress-strain relation</a:t>
                </a:r>
              </a:p>
              <a:p>
                <a:pPr marL="171453" indent="-17145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11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1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𝑔𝑟𝑎𝑑</m:t>
                    </m:r>
                    <m:d>
                      <m:dPr>
                        <m:ctrlPr>
                          <a:rPr lang="en-US" sz="1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1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de-DE" sz="1100" dirty="0">
                  <a:solidFill>
                    <a:schemeClr val="accent1"/>
                  </a:solidFill>
                </a:endParaRPr>
              </a:p>
              <a:p>
                <a:pPr marL="171453" indent="-17145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1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de-DE" sz="11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acc>
                        <m:r>
                          <a:rPr lang="de-DE" sz="1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de-DE" sz="1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100" b="1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100" b="1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11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sz="1100" b="1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100" i="1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marL="171453" indent="-171453">
                  <a:buFont typeface="Arial" panose="020B0604020202020204" pitchFamily="34" charset="0"/>
                  <a:buChar char="•"/>
                </a:pPr>
                <a:endParaRPr lang="en-US" sz="11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3" name="Textfeld 106">
                <a:extLst>
                  <a:ext uri="{FF2B5EF4-FFF2-40B4-BE49-F238E27FC236}">
                    <a16:creationId xmlns:a16="http://schemas.microsoft.com/office/drawing/2014/main" id="{AF2BF1C6-66CB-4D5D-BA82-CFD98EBB4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330" y="1924929"/>
                <a:ext cx="2205963" cy="11785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53E2300-2876-4559-B620-9981219BFCB6}"/>
              </a:ext>
            </a:extLst>
          </p:cNvPr>
          <p:cNvGrpSpPr/>
          <p:nvPr/>
        </p:nvGrpSpPr>
        <p:grpSpPr>
          <a:xfrm>
            <a:off x="9607059" y="129224"/>
            <a:ext cx="1222910" cy="1136438"/>
            <a:chOff x="10054583" y="1033360"/>
            <a:chExt cx="1635295" cy="15196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DC55372-84DF-4CE8-939D-7419423CBF03}"/>
                </a:ext>
              </a:extLst>
            </p:cNvPr>
            <p:cNvGrpSpPr/>
            <p:nvPr/>
          </p:nvGrpSpPr>
          <p:grpSpPr>
            <a:xfrm>
              <a:off x="10054583" y="1033360"/>
              <a:ext cx="1635295" cy="1519664"/>
              <a:chOff x="10145966" y="1855419"/>
              <a:chExt cx="1635295" cy="1519664"/>
            </a:xfrm>
          </p:grpSpPr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24F4DDE5-535D-FCB5-4E0E-3AFC4F82C1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9035" y="2080119"/>
                <a:ext cx="1480844" cy="11032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5A4C917E-DF5A-69CF-E949-AFC412D64EE9}"/>
                  </a:ext>
                </a:extLst>
              </p:cNvPr>
              <p:cNvSpPr/>
              <p:nvPr/>
            </p:nvSpPr>
            <p:spPr>
              <a:xfrm>
                <a:off x="10145966" y="1855419"/>
                <a:ext cx="1635295" cy="151966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76" name="Rechteck 30">
              <a:extLst>
                <a:ext uri="{FF2B5EF4-FFF2-40B4-BE49-F238E27FC236}">
                  <a16:creationId xmlns:a16="http://schemas.microsoft.com/office/drawing/2014/main" id="{BB3E756A-7DE5-42D2-9FAB-D00E995E00F7}"/>
                </a:ext>
              </a:extLst>
            </p:cNvPr>
            <p:cNvSpPr/>
            <p:nvPr/>
          </p:nvSpPr>
          <p:spPr>
            <a:xfrm>
              <a:off x="10125538" y="1245262"/>
              <a:ext cx="1472958" cy="111843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100" name="Textfeld 41">
            <a:extLst>
              <a:ext uri="{FF2B5EF4-FFF2-40B4-BE49-F238E27FC236}">
                <a16:creationId xmlns:a16="http://schemas.microsoft.com/office/drawing/2014/main" id="{FC9BA511-8F3E-4A16-AF0E-96E2DABA0A5B}"/>
              </a:ext>
            </a:extLst>
          </p:cNvPr>
          <p:cNvSpPr txBox="1"/>
          <p:nvPr/>
        </p:nvSpPr>
        <p:spPr>
          <a:xfrm>
            <a:off x="97268" y="191489"/>
            <a:ext cx="111591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</a:rPr>
              <a:t>material unit</a:t>
            </a:r>
          </a:p>
        </p:txBody>
      </p:sp>
      <p:cxnSp>
        <p:nvCxnSpPr>
          <p:cNvPr id="102" name="Straight Arrow Connector 68">
            <a:extLst>
              <a:ext uri="{FF2B5EF4-FFF2-40B4-BE49-F238E27FC236}">
                <a16:creationId xmlns:a16="http://schemas.microsoft.com/office/drawing/2014/main" id="{BD9ADEFD-EB46-4478-A93B-78913547F0C0}"/>
              </a:ext>
            </a:extLst>
          </p:cNvPr>
          <p:cNvCxnSpPr>
            <a:cxnSpLocks/>
            <a:stCxn id="100" idx="3"/>
          </p:cNvCxnSpPr>
          <p:nvPr/>
        </p:nvCxnSpPr>
        <p:spPr>
          <a:xfrm>
            <a:off x="1213179" y="322294"/>
            <a:ext cx="2086562" cy="1687"/>
          </a:xfrm>
          <a:prstGeom prst="straightConnector1">
            <a:avLst/>
          </a:prstGeom>
          <a:ln w="28575">
            <a:solidFill>
              <a:schemeClr val="accent4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68">
            <a:extLst>
              <a:ext uri="{FF2B5EF4-FFF2-40B4-BE49-F238E27FC236}">
                <a16:creationId xmlns:a16="http://schemas.microsoft.com/office/drawing/2014/main" id="{18BCCA0A-FAF6-4858-BB62-C6C23E34EE9C}"/>
              </a:ext>
            </a:extLst>
          </p:cNvPr>
          <p:cNvCxnSpPr>
            <a:cxnSpLocks/>
          </p:cNvCxnSpPr>
          <p:nvPr/>
        </p:nvCxnSpPr>
        <p:spPr>
          <a:xfrm flipH="1">
            <a:off x="367694" y="454888"/>
            <a:ext cx="11996" cy="2648633"/>
          </a:xfrm>
          <a:prstGeom prst="straightConnector1">
            <a:avLst/>
          </a:prstGeom>
          <a:ln w="285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41">
            <a:extLst>
              <a:ext uri="{FF2B5EF4-FFF2-40B4-BE49-F238E27FC236}">
                <a16:creationId xmlns:a16="http://schemas.microsoft.com/office/drawing/2014/main" id="{0E9079E0-3E4C-4757-A69D-5F3ECF12185A}"/>
              </a:ext>
            </a:extLst>
          </p:cNvPr>
          <p:cNvSpPr txBox="1"/>
          <p:nvPr/>
        </p:nvSpPr>
        <p:spPr>
          <a:xfrm>
            <a:off x="100919" y="3110488"/>
            <a:ext cx="125513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</a:rPr>
              <a:t>Reorganization energy</a:t>
            </a:r>
          </a:p>
        </p:txBody>
      </p:sp>
      <p:sp>
        <p:nvSpPr>
          <p:cNvPr id="106" name="Textfeld 41">
            <a:extLst>
              <a:ext uri="{FF2B5EF4-FFF2-40B4-BE49-F238E27FC236}">
                <a16:creationId xmlns:a16="http://schemas.microsoft.com/office/drawing/2014/main" id="{49A1E1FD-97DF-4315-AD38-ED351C06F50A}"/>
              </a:ext>
            </a:extLst>
          </p:cNvPr>
          <p:cNvSpPr txBox="1"/>
          <p:nvPr/>
        </p:nvSpPr>
        <p:spPr>
          <a:xfrm>
            <a:off x="1986706" y="61018"/>
            <a:ext cx="160246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Material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/>
                </a:solidFill>
              </a:rPr>
              <a:t>250 units</a:t>
            </a:r>
          </a:p>
        </p:txBody>
      </p:sp>
      <p:cxnSp>
        <p:nvCxnSpPr>
          <p:cNvPr id="111" name="Straight Arrow Connector 79">
            <a:extLst>
              <a:ext uri="{FF2B5EF4-FFF2-40B4-BE49-F238E27FC236}">
                <a16:creationId xmlns:a16="http://schemas.microsoft.com/office/drawing/2014/main" id="{035B3641-DA8E-4BD1-B815-96751BE9195E}"/>
              </a:ext>
            </a:extLst>
          </p:cNvPr>
          <p:cNvCxnSpPr>
            <a:cxnSpLocks/>
          </p:cNvCxnSpPr>
          <p:nvPr/>
        </p:nvCxnSpPr>
        <p:spPr>
          <a:xfrm>
            <a:off x="2786535" y="487640"/>
            <a:ext cx="0" cy="634640"/>
          </a:xfrm>
          <a:prstGeom prst="straightConnector1">
            <a:avLst/>
          </a:prstGeom>
          <a:ln w="285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feld 41">
            <a:extLst>
              <a:ext uri="{FF2B5EF4-FFF2-40B4-BE49-F238E27FC236}">
                <a16:creationId xmlns:a16="http://schemas.microsoft.com/office/drawing/2014/main" id="{2FC24D1A-3318-49C5-B569-0F98A8865F53}"/>
              </a:ext>
            </a:extLst>
          </p:cNvPr>
          <p:cNvSpPr txBox="1"/>
          <p:nvPr/>
        </p:nvSpPr>
        <p:spPr>
          <a:xfrm>
            <a:off x="1910787" y="597079"/>
            <a:ext cx="1750103" cy="26161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171453" indent="-171453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/>
                </a:solidFill>
              </a:rPr>
              <a:t>Force Field mapping</a:t>
            </a:r>
          </a:p>
        </p:txBody>
      </p:sp>
      <p:cxnSp>
        <p:nvCxnSpPr>
          <p:cNvPr id="114" name="Straight Arrow Connector 79">
            <a:extLst>
              <a:ext uri="{FF2B5EF4-FFF2-40B4-BE49-F238E27FC236}">
                <a16:creationId xmlns:a16="http://schemas.microsoft.com/office/drawing/2014/main" id="{D5182007-EAAB-4A76-AFD0-598D014DFF1F}"/>
              </a:ext>
            </a:extLst>
          </p:cNvPr>
          <p:cNvCxnSpPr>
            <a:cxnSpLocks/>
          </p:cNvCxnSpPr>
          <p:nvPr/>
        </p:nvCxnSpPr>
        <p:spPr>
          <a:xfrm flipH="1">
            <a:off x="800539" y="3551378"/>
            <a:ext cx="7506" cy="414308"/>
          </a:xfrm>
          <a:prstGeom prst="straightConnector1">
            <a:avLst/>
          </a:prstGeom>
          <a:ln w="285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79">
            <a:extLst>
              <a:ext uri="{FF2B5EF4-FFF2-40B4-BE49-F238E27FC236}">
                <a16:creationId xmlns:a16="http://schemas.microsoft.com/office/drawing/2014/main" id="{FABDD6FC-ED84-44DA-8E27-65EC6E93238F}"/>
              </a:ext>
            </a:extLst>
          </p:cNvPr>
          <p:cNvCxnSpPr>
            <a:cxnSpLocks/>
          </p:cNvCxnSpPr>
          <p:nvPr/>
        </p:nvCxnSpPr>
        <p:spPr>
          <a:xfrm>
            <a:off x="1131898" y="4579320"/>
            <a:ext cx="0" cy="754161"/>
          </a:xfrm>
          <a:prstGeom prst="straightConnector1">
            <a:avLst/>
          </a:prstGeom>
          <a:ln w="285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r Verbinder 41">
            <a:extLst>
              <a:ext uri="{FF2B5EF4-FFF2-40B4-BE49-F238E27FC236}">
                <a16:creationId xmlns:a16="http://schemas.microsoft.com/office/drawing/2014/main" id="{AE9C2061-6C6C-4E68-9C47-202D2F29545C}"/>
              </a:ext>
            </a:extLst>
          </p:cNvPr>
          <p:cNvCxnSpPr>
            <a:cxnSpLocks/>
          </p:cNvCxnSpPr>
          <p:nvPr/>
        </p:nvCxnSpPr>
        <p:spPr>
          <a:xfrm flipV="1">
            <a:off x="2812590" y="5644495"/>
            <a:ext cx="569051" cy="10679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2860FE7-7E9B-4CC6-A5EC-046925C9FF00}"/>
              </a:ext>
            </a:extLst>
          </p:cNvPr>
          <p:cNvCxnSpPr>
            <a:cxnSpLocks/>
          </p:cNvCxnSpPr>
          <p:nvPr/>
        </p:nvCxnSpPr>
        <p:spPr>
          <a:xfrm flipV="1">
            <a:off x="6902159" y="2406632"/>
            <a:ext cx="2008171" cy="10846"/>
          </a:xfrm>
          <a:prstGeom prst="straightConnector1">
            <a:avLst/>
          </a:prstGeom>
          <a:ln w="285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r Verbinder 56">
            <a:extLst>
              <a:ext uri="{FF2B5EF4-FFF2-40B4-BE49-F238E27FC236}">
                <a16:creationId xmlns:a16="http://schemas.microsoft.com/office/drawing/2014/main" id="{1C6E1C05-6580-410D-A5F2-99C42AC7874A}"/>
              </a:ext>
            </a:extLst>
          </p:cNvPr>
          <p:cNvCxnSpPr>
            <a:cxnSpLocks/>
            <a:stCxn id="96" idx="0"/>
            <a:endCxn id="150" idx="2"/>
          </p:cNvCxnSpPr>
          <p:nvPr/>
        </p:nvCxnSpPr>
        <p:spPr>
          <a:xfrm flipV="1">
            <a:off x="5877177" y="2794816"/>
            <a:ext cx="0" cy="293038"/>
          </a:xfrm>
          <a:prstGeom prst="line">
            <a:avLst/>
          </a:prstGeom>
          <a:ln w="2222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E084F4F-96C9-4B22-971F-C2C050FCE26A}"/>
              </a:ext>
            </a:extLst>
          </p:cNvPr>
          <p:cNvGrpSpPr/>
          <p:nvPr/>
        </p:nvGrpSpPr>
        <p:grpSpPr>
          <a:xfrm>
            <a:off x="5446700" y="64507"/>
            <a:ext cx="2714694" cy="505152"/>
            <a:chOff x="5462902" y="-21032"/>
            <a:chExt cx="2714694" cy="505152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76C06C4-849B-41EA-97F8-81725E59C2C1}"/>
                </a:ext>
              </a:extLst>
            </p:cNvPr>
            <p:cNvSpPr/>
            <p:nvPr/>
          </p:nvSpPr>
          <p:spPr>
            <a:xfrm>
              <a:off x="5462902" y="42921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C7A3E9B-1669-461A-8B6A-6582529D3960}"/>
                </a:ext>
              </a:extLst>
            </p:cNvPr>
            <p:cNvSpPr/>
            <p:nvPr/>
          </p:nvSpPr>
          <p:spPr>
            <a:xfrm>
              <a:off x="5462902" y="286995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DA34AB9-976E-4C8F-A8EB-61D02B888322}"/>
                </a:ext>
              </a:extLst>
            </p:cNvPr>
            <p:cNvSpPr txBox="1"/>
            <p:nvPr/>
          </p:nvSpPr>
          <p:spPr>
            <a:xfrm>
              <a:off x="5606902" y="-21032"/>
              <a:ext cx="257069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1. cycle (over all strain states)</a:t>
              </a:r>
              <a:endParaRPr lang="en-DE" sz="1100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7F9DDED-F011-4B28-A422-592BA3C074E5}"/>
                </a:ext>
              </a:extLst>
            </p:cNvPr>
            <p:cNvSpPr txBox="1"/>
            <p:nvPr/>
          </p:nvSpPr>
          <p:spPr>
            <a:xfrm>
              <a:off x="5606902" y="222510"/>
              <a:ext cx="175010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further cycles</a:t>
              </a:r>
              <a:endParaRPr lang="en-DE" sz="11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feld 41">
                <a:extLst>
                  <a:ext uri="{FF2B5EF4-FFF2-40B4-BE49-F238E27FC236}">
                    <a16:creationId xmlns:a16="http://schemas.microsoft.com/office/drawing/2014/main" id="{CFFAD2ED-1CEA-21FD-134A-A5C13040F92D}"/>
                  </a:ext>
                </a:extLst>
              </p:cNvPr>
              <p:cNvSpPr txBox="1"/>
              <p:nvPr/>
            </p:nvSpPr>
            <p:spPr>
              <a:xfrm>
                <a:off x="7000281" y="2949502"/>
                <a:ext cx="1227960" cy="26161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  <a:prstDash val="dash"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1100" b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de-DE" sz="11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m:rPr>
                          <m:nor/>
                        </m:rPr>
                        <a:rPr lang="en-US" sz="1100" dirty="0">
                          <a:solidFill>
                            <a:schemeClr val="accent1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1100" dirty="0" err="1">
                          <a:solidFill>
                            <a:schemeClr val="accent1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sz="1100" dirty="0" err="1">
                          <a:solidFill>
                            <a:schemeClr val="accent1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sz="1100" dirty="0" err="1">
                          <a:solidFill>
                            <a:schemeClr val="accent1"/>
                          </a:solidFill>
                        </a:rPr>
                        <m:t>y</m:t>
                      </m:r>
                      <m:r>
                        <m:rPr>
                          <m:nor/>
                        </m:rPr>
                        <a:rPr lang="en-US" sz="1100" dirty="0" err="1">
                          <a:solidFill>
                            <a:schemeClr val="accent1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sz="1100" dirty="0" err="1">
                          <a:solidFill>
                            <a:schemeClr val="accent1"/>
                          </a:solidFill>
                        </a:rPr>
                        <m:t>z</m:t>
                      </m:r>
                      <m:r>
                        <m:rPr>
                          <m:nor/>
                        </m:rPr>
                        <a:rPr lang="en-US" sz="1100" dirty="0">
                          <a:solidFill>
                            <a:schemeClr val="accent1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11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0" name="Textfeld 41">
                <a:extLst>
                  <a:ext uri="{FF2B5EF4-FFF2-40B4-BE49-F238E27FC236}">
                    <a16:creationId xmlns:a16="http://schemas.microsoft.com/office/drawing/2014/main" id="{CFFAD2ED-1CEA-21FD-134A-A5C13040F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281" y="2949502"/>
                <a:ext cx="1227960" cy="261610"/>
              </a:xfrm>
              <a:prstGeom prst="rect">
                <a:avLst/>
              </a:prstGeom>
              <a:blipFill>
                <a:blip r:embed="rId8"/>
                <a:stretch>
                  <a:fillRect b="-4444"/>
                </a:stretch>
              </a:blipFill>
              <a:ln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41">
                <a:extLst>
                  <a:ext uri="{FF2B5EF4-FFF2-40B4-BE49-F238E27FC236}">
                    <a16:creationId xmlns:a16="http://schemas.microsoft.com/office/drawing/2014/main" id="{B0332812-4D7E-4CBD-972E-A689A97264DC}"/>
                  </a:ext>
                </a:extLst>
              </p:cNvPr>
              <p:cNvSpPr txBox="1"/>
              <p:nvPr/>
            </p:nvSpPr>
            <p:spPr>
              <a:xfrm>
                <a:off x="379690" y="5329718"/>
                <a:ext cx="2530355" cy="6419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171453" indent="-17145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accent1"/>
                    </a:solidFill>
                  </a:rPr>
                  <a:t>Determination of hopping rate</a:t>
                </a:r>
              </a:p>
              <a:p>
                <a:pPr marL="171453" indent="-17145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11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1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ħ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de-DE" sz="11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de-DE" sz="1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de-DE" sz="1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1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1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10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de-DE" sz="110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de-DE" sz="1100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de-DE" sz="1100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de-DE" sz="11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1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11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75" name="Textfeld 41">
                <a:extLst>
                  <a:ext uri="{FF2B5EF4-FFF2-40B4-BE49-F238E27FC236}">
                    <a16:creationId xmlns:a16="http://schemas.microsoft.com/office/drawing/2014/main" id="{B0332812-4D7E-4CBD-972E-A689A9726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90" y="5329718"/>
                <a:ext cx="2530355" cy="6419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03493EE-46A1-3BEA-A2EE-92BE50B690A5}"/>
              </a:ext>
            </a:extLst>
          </p:cNvPr>
          <p:cNvCxnSpPr>
            <a:cxnSpLocks/>
          </p:cNvCxnSpPr>
          <p:nvPr/>
        </p:nvCxnSpPr>
        <p:spPr>
          <a:xfrm>
            <a:off x="4265855" y="4287193"/>
            <a:ext cx="6000942" cy="13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F1B70E-EA34-4D39-B38D-154DFFE809B3}"/>
                  </a:ext>
                </a:extLst>
              </p:cNvPr>
              <p:cNvSpPr txBox="1"/>
              <p:nvPr/>
            </p:nvSpPr>
            <p:spPr>
              <a:xfrm>
                <a:off x="8673272" y="4184308"/>
                <a:ext cx="192360" cy="1898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DE" sz="1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F1B70E-EA34-4D39-B38D-154DFFE80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272" y="4184308"/>
                <a:ext cx="192360" cy="189860"/>
              </a:xfrm>
              <a:prstGeom prst="rect">
                <a:avLst/>
              </a:prstGeom>
              <a:blipFill>
                <a:blip r:embed="rId10"/>
                <a:stretch>
                  <a:fillRect l="-12121" b="-5882"/>
                </a:stretch>
              </a:blipFill>
              <a:ln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feld 203">
                <a:extLst>
                  <a:ext uri="{FF2B5EF4-FFF2-40B4-BE49-F238E27FC236}">
                    <a16:creationId xmlns:a16="http://schemas.microsoft.com/office/drawing/2014/main" id="{A2EB37F7-C061-492E-9C8C-313C7952BD2A}"/>
                  </a:ext>
                </a:extLst>
              </p:cNvPr>
              <p:cNvSpPr txBox="1"/>
              <p:nvPr/>
            </p:nvSpPr>
            <p:spPr>
              <a:xfrm>
                <a:off x="4852195" y="2194652"/>
                <a:ext cx="2049963" cy="6001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00" b="1" dirty="0">
                    <a:solidFill>
                      <a:schemeClr val="accent1"/>
                    </a:solidFill>
                  </a:rPr>
                  <a:t>Coupling relation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mes</m:t>
                        </m:r>
                      </m:sub>
                    </m:sSub>
                    <m:r>
                      <a:rPr lang="de-DE" sz="11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1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r>
                      <a:rPr lang="de-DE" sz="1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de-DE" sz="1100" dirty="0">
                  <a:solidFill>
                    <a:schemeClr val="accent4"/>
                  </a:solidFill>
                </a:endParaRP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endParaRPr lang="en-US" sz="11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0" name="Textfeld 203">
                <a:extLst>
                  <a:ext uri="{FF2B5EF4-FFF2-40B4-BE49-F238E27FC236}">
                    <a16:creationId xmlns:a16="http://schemas.microsoft.com/office/drawing/2014/main" id="{A2EB37F7-C061-492E-9C8C-313C7952B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195" y="2194652"/>
                <a:ext cx="2049963" cy="6001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feld 41">
                <a:extLst>
                  <a:ext uri="{FF2B5EF4-FFF2-40B4-BE49-F238E27FC236}">
                    <a16:creationId xmlns:a16="http://schemas.microsoft.com/office/drawing/2014/main" id="{0FA2D64C-E25E-4A74-9CDB-903076BB0577}"/>
                  </a:ext>
                </a:extLst>
              </p:cNvPr>
              <p:cNvSpPr txBox="1"/>
              <p:nvPr/>
            </p:nvSpPr>
            <p:spPr>
              <a:xfrm>
                <a:off x="6999724" y="2271256"/>
                <a:ext cx="520191" cy="26161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4"/>
                </a:solidFill>
                <a:prstDash val="dash"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</m:oMath>
                  </m:oMathPara>
                </a14:m>
                <a:endParaRPr lang="en-US" sz="11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7" name="Textfeld 41">
                <a:extLst>
                  <a:ext uri="{FF2B5EF4-FFF2-40B4-BE49-F238E27FC236}">
                    <a16:creationId xmlns:a16="http://schemas.microsoft.com/office/drawing/2014/main" id="{0FA2D64C-E25E-4A74-9CDB-903076BB0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724" y="2271256"/>
                <a:ext cx="520191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4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C5C5F36-1866-4FFC-03C0-422503614FF7}"/>
              </a:ext>
            </a:extLst>
          </p:cNvPr>
          <p:cNvCxnSpPr>
            <a:cxnSpLocks/>
          </p:cNvCxnSpPr>
          <p:nvPr/>
        </p:nvCxnSpPr>
        <p:spPr>
          <a:xfrm>
            <a:off x="4265855" y="2794816"/>
            <a:ext cx="0" cy="1488791"/>
          </a:xfrm>
          <a:prstGeom prst="line">
            <a:avLst/>
          </a:prstGeom>
          <a:ln w="28575">
            <a:solidFill>
              <a:schemeClr val="accent3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CB653050-9278-41B8-830B-F1827A4C98DD}"/>
              </a:ext>
            </a:extLst>
          </p:cNvPr>
          <p:cNvCxnSpPr>
            <a:cxnSpLocks/>
          </p:cNvCxnSpPr>
          <p:nvPr/>
        </p:nvCxnSpPr>
        <p:spPr>
          <a:xfrm>
            <a:off x="2112399" y="3080035"/>
            <a:ext cx="862690" cy="0"/>
          </a:xfrm>
          <a:prstGeom prst="line">
            <a:avLst/>
          </a:prstGeom>
          <a:ln w="28575">
            <a:solidFill>
              <a:schemeClr val="accent3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5B139FAC-F88E-3220-7BD8-CCE6AA266D5D}"/>
              </a:ext>
            </a:extLst>
          </p:cNvPr>
          <p:cNvCxnSpPr>
            <a:cxnSpLocks/>
          </p:cNvCxnSpPr>
          <p:nvPr/>
        </p:nvCxnSpPr>
        <p:spPr>
          <a:xfrm flipH="1" flipV="1">
            <a:off x="2128971" y="3069819"/>
            <a:ext cx="8154" cy="2263666"/>
          </a:xfrm>
          <a:prstGeom prst="line">
            <a:avLst/>
          </a:prstGeom>
          <a:ln w="28575">
            <a:solidFill>
              <a:schemeClr val="accent3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26">
            <a:extLst>
              <a:ext uri="{FF2B5EF4-FFF2-40B4-BE49-F238E27FC236}">
                <a16:creationId xmlns:a16="http://schemas.microsoft.com/office/drawing/2014/main" id="{F7E18AA7-7F22-41D8-9EE4-913CD74849B7}"/>
              </a:ext>
            </a:extLst>
          </p:cNvPr>
          <p:cNvCxnSpPr>
            <a:cxnSpLocks/>
          </p:cNvCxnSpPr>
          <p:nvPr/>
        </p:nvCxnSpPr>
        <p:spPr>
          <a:xfrm>
            <a:off x="2986142" y="2794816"/>
            <a:ext cx="0" cy="300575"/>
          </a:xfrm>
          <a:prstGeom prst="line">
            <a:avLst/>
          </a:prstGeom>
          <a:ln w="28575">
            <a:solidFill>
              <a:schemeClr val="accent3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54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FAE7-BEAD-4627-ABAB-4DD7C7AB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Properties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ECFC4-47BC-426D-992D-A0E1E8947FCF}"/>
              </a:ext>
            </a:extLst>
          </p:cNvPr>
          <p:cNvSpPr txBox="1"/>
          <p:nvPr/>
        </p:nvSpPr>
        <p:spPr>
          <a:xfrm>
            <a:off x="874712" y="1134000"/>
            <a:ext cx="6168327" cy="2677656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Molecular Dynamics (MD)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Input: </a:t>
            </a:r>
            <a:r>
              <a:rPr lang="en-US" sz="1400" dirty="0">
                <a:solidFill>
                  <a:schemeClr val="accent1"/>
                </a:solidFill>
              </a:rPr>
              <a:t>Polymer structures as Representative Volume Elements (RVE)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Using LAMMPS and UFF force field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Strain-controlled mechanical deformation of the polymer structures</a:t>
            </a:r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sym typeface="Wingdings" panose="05000000000000000000" pitchFamily="2" charset="2"/>
              </a:rPr>
              <a:t>Uniaxial compression and tensile tests</a:t>
            </a:r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sym typeface="Wingdings" panose="05000000000000000000" pitchFamily="2" charset="2"/>
              </a:rPr>
              <a:t>Strain states result from the microscale</a:t>
            </a:r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sym typeface="Wingdings" panose="05000000000000000000" pitchFamily="2" charset="2"/>
              </a:rPr>
              <a:t>Capturing stress-strain relations of main and sub directions</a:t>
            </a:r>
          </a:p>
          <a:p>
            <a:endParaRPr lang="en-US" sz="14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endParaRPr lang="en-US" sz="1400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sp>
        <p:nvSpPr>
          <p:cNvPr id="6" name="Rechteck 34">
            <a:extLst>
              <a:ext uri="{FF2B5EF4-FFF2-40B4-BE49-F238E27FC236}">
                <a16:creationId xmlns:a16="http://schemas.microsoft.com/office/drawing/2014/main" id="{3BD26ABD-8BAE-46CB-8D33-F859261AB592}"/>
              </a:ext>
            </a:extLst>
          </p:cNvPr>
          <p:cNvSpPr/>
          <p:nvPr/>
        </p:nvSpPr>
        <p:spPr>
          <a:xfrm>
            <a:off x="-71801" y="5543548"/>
            <a:ext cx="12335603" cy="397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Elasticity tensor </a:t>
            </a:r>
            <a:r>
              <a:rPr lang="en-US" sz="1400" dirty="0">
                <a:solidFill>
                  <a:schemeClr val="accent1"/>
                </a:solidFill>
              </a:rPr>
              <a:t>is input component for </a:t>
            </a:r>
            <a:r>
              <a:rPr lang="en-US" sz="1400" b="1" dirty="0">
                <a:solidFill>
                  <a:schemeClr val="accent1"/>
                </a:solidFill>
              </a:rPr>
              <a:t>Finite Element Method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4072EE-442B-460B-A9EA-93CF0556A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39" y="1252227"/>
            <a:ext cx="4412360" cy="2757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41C7BBB-A89F-C884-7505-CF563276726D}"/>
                  </a:ext>
                </a:extLst>
              </p:cNvPr>
              <p:cNvSpPr txBox="1"/>
              <p:nvPr/>
            </p:nvSpPr>
            <p:spPr>
              <a:xfrm>
                <a:off x="7043039" y="4125745"/>
                <a:ext cx="4518652" cy="1204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Calculation of components of elasticity tensor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𝑪</m:t>
                    </m:r>
                  </m:oMath>
                </a14:m>
                <a:endParaRPr lang="en-US" sz="14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697230" lvl="1" indent="-285750">
                  <a:buFont typeface="Courier New" panose="02070309020205020404" pitchFamily="49" charset="0"/>
                  <a:buChar char="o"/>
                </a:pPr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697230" lvl="1" indent="-285750"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Multilinear regression of stress and strain states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𝑖𝑗𝑘𝑙</m:t>
                        </m:r>
                      </m:sub>
                    </m:sSub>
                  </m:oMath>
                </a14:m>
                <a:endParaRPr lang="en-DE" sz="1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41C7BBB-A89F-C884-7505-CF5632767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039" y="4125745"/>
                <a:ext cx="4518652" cy="1204176"/>
              </a:xfrm>
              <a:prstGeom prst="rect">
                <a:avLst/>
              </a:prstGeom>
              <a:blipFill>
                <a:blip r:embed="rId3"/>
                <a:stretch>
                  <a:fillRect l="-135" t="-1015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962146D-58EA-B48D-A3D9-E6036F76B6BF}"/>
              </a:ext>
            </a:extLst>
          </p:cNvPr>
          <p:cNvGrpSpPr/>
          <p:nvPr/>
        </p:nvGrpSpPr>
        <p:grpSpPr>
          <a:xfrm>
            <a:off x="4386560" y="3923475"/>
            <a:ext cx="2744306" cy="1484330"/>
            <a:chOff x="7623704" y="1134000"/>
            <a:chExt cx="3363473" cy="18192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19CCB9-E75B-4920-A6C9-07B3E0CB24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92" t="18148" r="26667" b="12667"/>
            <a:stretch/>
          </p:blipFill>
          <p:spPr>
            <a:xfrm>
              <a:off x="8233287" y="1134000"/>
              <a:ext cx="2199040" cy="1819224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9E07ED2-43A3-4918-9C54-D8BE639778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587" y="2090211"/>
              <a:ext cx="573590" cy="2338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B0024EF-A4BA-4DB2-9FAC-D161DE8086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3704" y="2092550"/>
              <a:ext cx="57359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0">
            <a:extLst>
              <a:ext uri="{FF2B5EF4-FFF2-40B4-BE49-F238E27FC236}">
                <a16:creationId xmlns:a16="http://schemas.microsoft.com/office/drawing/2014/main" id="{A38F926B-CB7B-7DAE-FB22-77BF367DAEB4}"/>
              </a:ext>
            </a:extLst>
          </p:cNvPr>
          <p:cNvGrpSpPr/>
          <p:nvPr/>
        </p:nvGrpSpPr>
        <p:grpSpPr>
          <a:xfrm>
            <a:off x="996871" y="3703592"/>
            <a:ext cx="2207338" cy="1730854"/>
            <a:chOff x="8537671" y="2371980"/>
            <a:chExt cx="2047205" cy="1605288"/>
          </a:xfrm>
        </p:grpSpPr>
        <p:pic>
          <p:nvPicPr>
            <p:cNvPr id="5" name="Picture 21">
              <a:extLst>
                <a:ext uri="{FF2B5EF4-FFF2-40B4-BE49-F238E27FC236}">
                  <a16:creationId xmlns:a16="http://schemas.microsoft.com/office/drawing/2014/main" id="{3D18B004-A392-C28D-0827-A4CC00B32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48" t="17534" r="23807" b="16357"/>
            <a:stretch/>
          </p:blipFill>
          <p:spPr>
            <a:xfrm>
              <a:off x="8752085" y="2371980"/>
              <a:ext cx="1804616" cy="1605288"/>
            </a:xfrm>
            <a:prstGeom prst="rect">
              <a:avLst/>
            </a:prstGeom>
          </p:spPr>
        </p:pic>
        <p:cxnSp>
          <p:nvCxnSpPr>
            <p:cNvPr id="7" name="Straight Arrow Connector 74">
              <a:extLst>
                <a:ext uri="{FF2B5EF4-FFF2-40B4-BE49-F238E27FC236}">
                  <a16:creationId xmlns:a16="http://schemas.microsoft.com/office/drawing/2014/main" id="{2743AF83-8830-3AD1-05F0-6E59016C677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1313" y="3316870"/>
              <a:ext cx="403563" cy="11213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75">
              <a:extLst>
                <a:ext uri="{FF2B5EF4-FFF2-40B4-BE49-F238E27FC236}">
                  <a16:creationId xmlns:a16="http://schemas.microsoft.com/office/drawing/2014/main" id="{8318A2AD-D4DE-B266-5533-A1781434DA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37671" y="2913487"/>
              <a:ext cx="327678" cy="118945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phic 28" descr="Arrow: Slight curve with solid fill">
            <a:extLst>
              <a:ext uri="{FF2B5EF4-FFF2-40B4-BE49-F238E27FC236}">
                <a16:creationId xmlns:a16="http://schemas.microsoft.com/office/drawing/2014/main" id="{8B959D97-B2C4-3EDB-0060-89157A27C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3441559" y="4587367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C5E1E85D-13B4-AC91-DCCF-A533543EBF88}"/>
                  </a:ext>
                </a:extLst>
              </p:cNvPr>
              <p:cNvSpPr txBox="1"/>
              <p:nvPr/>
            </p:nvSpPr>
            <p:spPr>
              <a:xfrm>
                <a:off x="3771817" y="3534954"/>
                <a:ext cx="2466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DE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C5E1E85D-13B4-AC91-DCCF-A533543EB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17" y="3534954"/>
                <a:ext cx="246616" cy="400110"/>
              </a:xfrm>
              <a:prstGeom prst="rect">
                <a:avLst/>
              </a:prstGeom>
              <a:blipFill>
                <a:blip r:embed="rId8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28" descr="Arrow: Slight curve with solid fill">
            <a:extLst>
              <a:ext uri="{FF2B5EF4-FFF2-40B4-BE49-F238E27FC236}">
                <a16:creationId xmlns:a16="http://schemas.microsoft.com/office/drawing/2014/main" id="{5C21D1DF-2445-892B-3D51-78B03BF52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3497644" y="366776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DBD3908-C3A1-5C5E-76FC-BB97970D3C36}"/>
                  </a:ext>
                </a:extLst>
              </p:cNvPr>
              <p:cNvSpPr txBox="1"/>
              <p:nvPr/>
            </p:nvSpPr>
            <p:spPr>
              <a:xfrm>
                <a:off x="3700952" y="5143438"/>
                <a:ext cx="2466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D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DBD3908-C3A1-5C5E-76FC-BB97970D3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952" y="5143438"/>
                <a:ext cx="246616" cy="400110"/>
              </a:xfrm>
              <a:prstGeom prst="rect">
                <a:avLst/>
              </a:prstGeom>
              <a:blipFill>
                <a:blip r:embed="rId9"/>
                <a:stretch>
                  <a:fillRect r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85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4A7B2D-9C14-439F-8567-99BA7D2A3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4" t="21226" r="38594" b="19954"/>
          <a:stretch/>
        </p:blipFill>
        <p:spPr>
          <a:xfrm>
            <a:off x="5205622" y="3385341"/>
            <a:ext cx="2225168" cy="2115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CDFAE7-BEAD-4627-ABAB-4DD7C7AB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Properties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7ECFC4-47BC-426D-992D-A0E1E8947FCF}"/>
                  </a:ext>
                </a:extLst>
              </p:cNvPr>
              <p:cNvSpPr txBox="1"/>
              <p:nvPr/>
            </p:nvSpPr>
            <p:spPr>
              <a:xfrm>
                <a:off x="874711" y="1134000"/>
                <a:ext cx="6542089" cy="2393347"/>
              </a:xfrm>
              <a:prstGeom prst="rect">
                <a:avLst/>
              </a:prstGeom>
              <a:noFill/>
            </p:spPr>
            <p:txBody>
              <a:bodyPr wrap="square" lIns="108000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1"/>
                    </a:solidFill>
                  </a:rPr>
                  <a:t> </a:t>
                </a:r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1"/>
                    </a:solidFill>
                  </a:rPr>
                  <a:t>Input for Density Functional based Tight Binding :</a:t>
                </a:r>
                <a:br>
                  <a:rPr lang="en-US" sz="1400" b="1" dirty="0">
                    <a:solidFill>
                      <a:schemeClr val="accent1"/>
                    </a:solidFill>
                  </a:rPr>
                </a:br>
                <a:r>
                  <a:rPr lang="en-US" sz="1400" dirty="0">
                    <a:solidFill>
                      <a:schemeClr val="accent1"/>
                    </a:solidFill>
                  </a:rPr>
                  <a:t>Two </a:t>
                </a:r>
                <a:r>
                  <a:rPr lang="en-US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PEDOT:PSS 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units from polymer structures deformed with molecular dynamics simulations</a:t>
                </a:r>
              </a:p>
              <a:p>
                <a:pPr marL="69723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Distances and Orientations of the two PEDOT:PSS units are preserved</a:t>
                </a:r>
              </a:p>
              <a:p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Calculation of hopping rate with Marcus theory [5]:</a:t>
                </a:r>
                <a:endParaRPr lang="en-US" sz="14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ħ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rad>
                    <m:sSup>
                      <m:sSupPr>
                        <m:ctrlPr>
                          <a:rPr lang="en-US" sz="1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40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de-DE" sz="1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sz="1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400" dirty="0">
                    <a:solidFill>
                      <a:schemeClr val="accent1"/>
                    </a:solidFill>
                  </a:rPr>
                  <a:t>  with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de-DE" sz="1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de-DE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1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de-DE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1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sz="1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400" b="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de-DE" sz="1400" b="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en-US" sz="1400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7ECFC4-47BC-426D-992D-A0E1E8947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11" y="1134000"/>
                <a:ext cx="6542089" cy="2393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eck 34">
            <a:extLst>
              <a:ext uri="{FF2B5EF4-FFF2-40B4-BE49-F238E27FC236}">
                <a16:creationId xmlns:a16="http://schemas.microsoft.com/office/drawing/2014/main" id="{9E7D4F02-B67C-4093-8053-7A1F4C942002}"/>
              </a:ext>
            </a:extLst>
          </p:cNvPr>
          <p:cNvSpPr/>
          <p:nvPr/>
        </p:nvSpPr>
        <p:spPr>
          <a:xfrm>
            <a:off x="-71801" y="5543548"/>
            <a:ext cx="12335603" cy="397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The resistivity of RVE increases almost linearly!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2622A-9E69-46C4-8145-5F4DF0F770B8}"/>
              </a:ext>
            </a:extLst>
          </p:cNvPr>
          <p:cNvSpPr txBox="1"/>
          <p:nvPr/>
        </p:nvSpPr>
        <p:spPr>
          <a:xfrm>
            <a:off x="7812000" y="6181200"/>
            <a:ext cx="2809831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[5] Marcus, R. Chemical and Electrochemical</a:t>
            </a:r>
            <a:br>
              <a:rPr lang="en-US" sz="800" dirty="0">
                <a:solidFill>
                  <a:schemeClr val="tx2"/>
                </a:solidFill>
              </a:rPr>
            </a:br>
            <a:r>
              <a:rPr lang="en-US" sz="800" dirty="0">
                <a:solidFill>
                  <a:schemeClr val="tx2"/>
                </a:solidFill>
              </a:rPr>
              <a:t>      Electron-Transfer Theory. </a:t>
            </a:r>
            <a:r>
              <a:rPr lang="en-US" sz="800" dirty="0" err="1">
                <a:solidFill>
                  <a:schemeClr val="tx2"/>
                </a:solidFill>
              </a:rPr>
              <a:t>Annu</a:t>
            </a:r>
            <a:r>
              <a:rPr lang="en-US" sz="800" dirty="0">
                <a:solidFill>
                  <a:schemeClr val="tx2"/>
                </a:solidFill>
              </a:rPr>
              <a:t>. Rev. Phys. Chem. </a:t>
            </a:r>
            <a:br>
              <a:rPr lang="en-US" sz="800" dirty="0">
                <a:solidFill>
                  <a:schemeClr val="tx2"/>
                </a:solidFill>
              </a:rPr>
            </a:br>
            <a:r>
              <a:rPr lang="en-US" sz="800" dirty="0">
                <a:solidFill>
                  <a:schemeClr val="tx2"/>
                </a:solidFill>
              </a:rPr>
              <a:t>      1964, 15, 155−196.</a:t>
            </a:r>
            <a:endParaRPr lang="en-DE" sz="800" dirty="0">
              <a:solidFill>
                <a:schemeClr val="tx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784B24-ABBD-4E29-8F09-6476DDDA57C7}"/>
              </a:ext>
            </a:extLst>
          </p:cNvPr>
          <p:cNvGrpSpPr/>
          <p:nvPr/>
        </p:nvGrpSpPr>
        <p:grpSpPr>
          <a:xfrm>
            <a:off x="8130052" y="1298037"/>
            <a:ext cx="2331640" cy="1220304"/>
            <a:chOff x="6588244" y="1078256"/>
            <a:chExt cx="3889991" cy="20358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C5576B9-709E-4F90-AA0D-B117D4A70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53" t="25417" r="29843" b="25555"/>
            <a:stretch/>
          </p:blipFill>
          <p:spPr>
            <a:xfrm>
              <a:off x="8633037" y="1078256"/>
              <a:ext cx="1845198" cy="12502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E6B254-71ED-4DCD-9120-CEE50E333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6" t="25000" r="35625" b="20000"/>
            <a:stretch/>
          </p:blipFill>
          <p:spPr>
            <a:xfrm>
              <a:off x="6588244" y="1475852"/>
              <a:ext cx="1679672" cy="1638300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FEED4CD-F09C-498C-B28A-2FE342492A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8486" y="1943522"/>
              <a:ext cx="805081" cy="35642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phic 14" descr="Arrow: Slight curve with solid fill">
            <a:extLst>
              <a:ext uri="{FF2B5EF4-FFF2-40B4-BE49-F238E27FC236}">
                <a16:creationId xmlns:a16="http://schemas.microsoft.com/office/drawing/2014/main" id="{8F2ABD96-D53A-4550-9F52-2717D6BAF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211731">
            <a:off x="6614279" y="2293064"/>
            <a:ext cx="1446097" cy="691318"/>
          </a:xfrm>
          <a:prstGeom prst="rect">
            <a:avLst/>
          </a:prstGeom>
        </p:spPr>
      </p:pic>
      <p:pic>
        <p:nvPicPr>
          <p:cNvPr id="16" name="Graphic 15" descr="Arrow: Slight curve with solid fill">
            <a:extLst>
              <a:ext uri="{FF2B5EF4-FFF2-40B4-BE49-F238E27FC236}">
                <a16:creationId xmlns:a16="http://schemas.microsoft.com/office/drawing/2014/main" id="{4B227B4C-7D74-455E-9C35-6DEFFC2C9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9049" y="4400867"/>
            <a:ext cx="691318" cy="691318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1BAD833-534D-DC6B-D136-FE5157B520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27" y="2873966"/>
            <a:ext cx="3657262" cy="2624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2AE294F-CDC5-02EE-BBBA-AC1F0DCFEC5B}"/>
                  </a:ext>
                </a:extLst>
              </p:cNvPr>
              <p:cNvSpPr txBox="1"/>
              <p:nvPr/>
            </p:nvSpPr>
            <p:spPr>
              <a:xfrm>
                <a:off x="917876" y="4312794"/>
                <a:ext cx="4017236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1"/>
                    </a:solidFill>
                  </a:rPr>
                  <a:t>Resistivity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400" dirty="0">
                    <a:solidFill>
                      <a:schemeClr val="accent1"/>
                    </a:solidFill>
                  </a:rPr>
                  <a:t> depends on:</a:t>
                </a:r>
              </a:p>
              <a:p>
                <a:pPr marL="697230" lvl="1" indent="-285750">
                  <a:buFont typeface="Courier New" panose="02070309020205020404" pitchFamily="49" charset="0"/>
                  <a:buChar char="o"/>
                </a:pPr>
                <a:r>
                  <a:rPr lang="en-US" sz="1400" b="1" dirty="0">
                    <a:solidFill>
                      <a:schemeClr val="accent1"/>
                    </a:solidFill>
                  </a:rPr>
                  <a:t>Hopping rate</a:t>
                </a:r>
              </a:p>
              <a:p>
                <a:pPr marL="697230" lvl="1" indent="-285750">
                  <a:buFont typeface="Courier New" panose="02070309020205020404" pitchFamily="49" charset="0"/>
                  <a:buChar char="o"/>
                </a:pPr>
                <a:r>
                  <a:rPr lang="en-US" sz="1400" b="1" dirty="0">
                    <a:solidFill>
                      <a:schemeClr val="accent1"/>
                    </a:solidFill>
                  </a:rPr>
                  <a:t>Cross section 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of RVE</a:t>
                </a:r>
              </a:p>
              <a:p>
                <a:pPr marL="697230" lvl="1" indent="-285750">
                  <a:buFont typeface="Courier New" panose="02070309020205020404" pitchFamily="49" charset="0"/>
                  <a:buChar char="o"/>
                </a:pPr>
                <a:r>
                  <a:rPr lang="en-US" sz="1400" b="1" dirty="0">
                    <a:solidFill>
                      <a:schemeClr val="accent1"/>
                    </a:solidFill>
                  </a:rPr>
                  <a:t>Length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of RVE</a:t>
                </a:r>
              </a:p>
              <a:p>
                <a:pPr marL="697230" lvl="1" indent="-285750">
                  <a:buFont typeface="Courier New" panose="02070309020205020404" pitchFamily="49" charset="0"/>
                  <a:buChar char="o"/>
                </a:pPr>
                <a:r>
                  <a:rPr lang="en-US" sz="1400" b="1" dirty="0">
                    <a:solidFill>
                      <a:schemeClr val="accent1"/>
                    </a:solidFill>
                  </a:rPr>
                  <a:t>Local distance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between two units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2AE294F-CDC5-02EE-BBBA-AC1F0DCFE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6" y="4312794"/>
                <a:ext cx="4017236" cy="1169551"/>
              </a:xfrm>
              <a:prstGeom prst="rect">
                <a:avLst/>
              </a:prstGeom>
              <a:blipFill>
                <a:blip r:embed="rId9"/>
                <a:stretch>
                  <a:fillRect l="-303" t="-521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E9F3A8D-E897-E11C-4DE3-8EDA29420E70}"/>
                  </a:ext>
                </a:extLst>
              </p:cNvPr>
              <p:cNvSpPr txBox="1"/>
              <p:nvPr/>
            </p:nvSpPr>
            <p:spPr>
              <a:xfrm>
                <a:off x="1234529" y="3462727"/>
                <a:ext cx="6175512" cy="813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dirty="0">
                    <a:solidFill>
                      <a:schemeClr val="accent1"/>
                    </a:solidFill>
                  </a:rPr>
                  <a:t> – reorganization energy, </a:t>
                </a:r>
                <a14:m>
                  <m:oMath xmlns:m="http://schemas.openxmlformats.org/officeDocument/2006/math">
                    <m:r>
                      <a:rPr lang="de-DE" sz="1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accent1"/>
                    </a:solidFill>
                  </a:rPr>
                  <a:t> – transfer integral</a:t>
                </a:r>
                <a:endParaRPr lang="de-DE" sz="1400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1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accent1"/>
                    </a:solidFill>
                  </a:rPr>
                  <a:t> – Electrical field,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de-DE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accent1"/>
                    </a:solidFill>
                  </a:rPr>
                  <a:t> – Distance between unit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solidFill>
                      <a:schemeClr val="accent1"/>
                    </a:solidFill>
                  </a:rPr>
                  <a:t> and atom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E9F3A8D-E897-E11C-4DE3-8EDA29420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29" y="3462727"/>
                <a:ext cx="6175512" cy="813236"/>
              </a:xfrm>
              <a:prstGeom prst="rect">
                <a:avLst/>
              </a:prstGeom>
              <a:blipFill>
                <a:blip r:embed="rId10"/>
                <a:stretch>
                  <a:fillRect t="-150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2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FAE7-BEAD-4627-ABAB-4DD7C7AB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Microscale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7ECFC4-47BC-426D-992D-A0E1E8947FCF}"/>
                  </a:ext>
                </a:extLst>
              </p:cNvPr>
              <p:cNvSpPr txBox="1"/>
              <p:nvPr/>
            </p:nvSpPr>
            <p:spPr>
              <a:xfrm>
                <a:off x="874712" y="1134000"/>
                <a:ext cx="10287228" cy="4190571"/>
              </a:xfrm>
              <a:prstGeom prst="rect">
                <a:avLst/>
              </a:prstGeom>
              <a:noFill/>
            </p:spPr>
            <p:txBody>
              <a:bodyPr wrap="square" l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1"/>
                    </a:solidFill>
                  </a:rPr>
                  <a:t>Input: 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Elasticity Tensor </a:t>
                </a:r>
                <a14:m>
                  <m:oMath xmlns:m="http://schemas.openxmlformats.org/officeDocument/2006/math">
                    <m:r>
                      <a:rPr lang="de-DE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400" dirty="0">
                    <a:solidFill>
                      <a:schemeClr val="accent1"/>
                    </a:solidFill>
                  </a:rPr>
                  <a:t> for elastic problem and </a:t>
                </a:r>
                <a:r>
                  <a:rPr lang="en-US" sz="1400" dirty="0" err="1">
                    <a:solidFill>
                      <a:schemeClr val="accent1"/>
                    </a:solidFill>
                  </a:rPr>
                  <a:t>elastoresistance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tensor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solidFill>
                      <a:schemeClr val="accent1"/>
                    </a:solidFill>
                  </a:rPr>
                  <a:t> for electromechanical problem</a:t>
                </a:r>
                <a:endParaRPr lang="en-US" sz="1400" b="1" dirty="0">
                  <a:solidFill>
                    <a:schemeClr val="accent1"/>
                  </a:solidFill>
                </a:endParaRPr>
              </a:p>
              <a:p>
                <a:endParaRPr lang="en-US" sz="1400" b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Calculation of location dependent </a:t>
                </a:r>
                <a:r>
                  <a:rPr lang="en-US" sz="1400" b="1" dirty="0">
                    <a:solidFill>
                      <a:schemeClr val="accent1"/>
                    </a:solidFill>
                  </a:rPr>
                  <a:t>conductivity: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endParaRPr lang="en-US" sz="1400" b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Solving Poisson equation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b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Calculation of current density: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𝑔𝑟𝑎𝑑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i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i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Evaluate electric field at every node and recalculate hopping rate </a:t>
                </a:r>
                <a:r>
                  <a:rPr lang="en-US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update coupling tensor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Integration of current density to get </a:t>
                </a:r>
                <a:r>
                  <a:rPr lang="en-US" sz="1400" b="1" dirty="0">
                    <a:solidFill>
                      <a:schemeClr val="accent1"/>
                    </a:solidFill>
                  </a:rPr>
                  <a:t>electric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b="1" dirty="0">
                    <a:solidFill>
                      <a:schemeClr val="accent1"/>
                    </a:solidFill>
                  </a:rPr>
                  <a:t>current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400" dirty="0">
                    <a:solidFill>
                      <a:schemeClr val="accent1"/>
                    </a:solidFill>
                  </a:rPr>
                  <a:t> at boundaries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1"/>
                  </a:solidFill>
                </a:endParaRPr>
              </a:p>
              <a:p>
                <a:endParaRPr lang="en-US" sz="1400" dirty="0">
                  <a:solidFill>
                    <a:schemeClr val="accent1"/>
                  </a:solidFill>
                </a:endParaRPr>
              </a:p>
              <a:p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1"/>
                  </a:solidFill>
                </a:endParaRPr>
              </a:p>
              <a:p>
                <a:endParaRPr lang="en-DE" sz="1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7ECFC4-47BC-426D-992D-A0E1E8947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12" y="1134000"/>
                <a:ext cx="10287228" cy="4190571"/>
              </a:xfrm>
              <a:prstGeom prst="rect">
                <a:avLst/>
              </a:prstGeom>
              <a:blipFill>
                <a:blip r:embed="rId2"/>
                <a:stretch>
                  <a:fillRect t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9233FC43-75AF-4B71-989D-57E0FD93A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3229" r="42211" b="11563"/>
          <a:stretch/>
        </p:blipFill>
        <p:spPr>
          <a:xfrm>
            <a:off x="1969697" y="3569491"/>
            <a:ext cx="2104240" cy="1980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6D5B529-58EA-4900-95C0-87B073E04244}"/>
              </a:ext>
            </a:extLst>
          </p:cNvPr>
          <p:cNvGrpSpPr/>
          <p:nvPr/>
        </p:nvGrpSpPr>
        <p:grpSpPr>
          <a:xfrm>
            <a:off x="1058359" y="4958572"/>
            <a:ext cx="784300" cy="833659"/>
            <a:chOff x="7369099" y="1993113"/>
            <a:chExt cx="784300" cy="83365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82096CE-C4CF-4C8C-AB31-F5B1F6BFF3D6}"/>
                </a:ext>
              </a:extLst>
            </p:cNvPr>
            <p:cNvGrpSpPr/>
            <p:nvPr/>
          </p:nvGrpSpPr>
          <p:grpSpPr>
            <a:xfrm>
              <a:off x="7505700" y="2252293"/>
              <a:ext cx="438150" cy="438150"/>
              <a:chOff x="7505700" y="2252293"/>
              <a:chExt cx="438150" cy="438150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A950149C-752D-4A87-8EBA-E32A3E08B934}"/>
                  </a:ext>
                </a:extLst>
              </p:cNvPr>
              <p:cNvCxnSpPr/>
              <p:nvPr/>
            </p:nvCxnSpPr>
            <p:spPr>
              <a:xfrm flipV="1">
                <a:off x="7505700" y="2252293"/>
                <a:ext cx="0" cy="438150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CEF2316-DAD6-4DE4-8FD7-95429CFB9F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7724775" y="2457450"/>
                <a:ext cx="0" cy="438150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87D33FC-8688-4D11-8AE2-BC1C4BD2B3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05700" y="2438400"/>
                <a:ext cx="219075" cy="238125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7F00D0-18EF-4B77-9632-B5E5CAD739F9}"/>
                </a:ext>
              </a:extLst>
            </p:cNvPr>
            <p:cNvSpPr txBox="1"/>
            <p:nvPr/>
          </p:nvSpPr>
          <p:spPr>
            <a:xfrm>
              <a:off x="7880198" y="2518995"/>
              <a:ext cx="273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x</a:t>
              </a:r>
              <a:endParaRPr lang="en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C3CD83-C881-4E36-B1BD-247F24C89907}"/>
                </a:ext>
              </a:extLst>
            </p:cNvPr>
            <p:cNvSpPr txBox="1"/>
            <p:nvPr/>
          </p:nvSpPr>
          <p:spPr>
            <a:xfrm>
              <a:off x="7670649" y="2182828"/>
              <a:ext cx="273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y</a:t>
              </a:r>
              <a:endParaRPr lang="en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327935-4E4E-4B22-8651-F35CEF571238}"/>
                </a:ext>
              </a:extLst>
            </p:cNvPr>
            <p:cNvSpPr txBox="1"/>
            <p:nvPr/>
          </p:nvSpPr>
          <p:spPr>
            <a:xfrm>
              <a:off x="7369099" y="1993113"/>
              <a:ext cx="273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z</a:t>
              </a:r>
              <a:endParaRPr lang="en-DE" sz="1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03AED94-F91F-4323-9169-018CB45C1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262" y="5604840"/>
            <a:ext cx="2269068" cy="242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4793E0-4C0F-4C01-87F5-211EC6D3DBFD}"/>
                  </a:ext>
                </a:extLst>
              </p:cNvPr>
              <p:cNvSpPr txBox="1"/>
              <p:nvPr/>
            </p:nvSpPr>
            <p:spPr>
              <a:xfrm>
                <a:off x="2720891" y="5844102"/>
                <a:ext cx="6258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DE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4793E0-4C0F-4C01-87F5-211EC6D3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891" y="5844102"/>
                <a:ext cx="625804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27CC4E-4FBF-484A-AC35-EF4BB0476C33}"/>
                  </a:ext>
                </a:extLst>
              </p:cNvPr>
              <p:cNvSpPr txBox="1"/>
              <p:nvPr/>
            </p:nvSpPr>
            <p:spPr>
              <a:xfrm>
                <a:off x="10380240" y="4147717"/>
                <a:ext cx="742954" cy="571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4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DE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27CC4E-4FBF-484A-AC35-EF4BB0476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240" y="4147717"/>
                <a:ext cx="742954" cy="5717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2522FA-83B9-451C-A014-913F07D99E5F}"/>
              </a:ext>
            </a:extLst>
          </p:cNvPr>
          <p:cNvCxnSpPr/>
          <p:nvPr/>
        </p:nvCxnSpPr>
        <p:spPr>
          <a:xfrm>
            <a:off x="4664990" y="5605827"/>
            <a:ext cx="0" cy="633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5C0B40-E0E9-4E07-AB01-B20536DEAAB9}"/>
              </a:ext>
            </a:extLst>
          </p:cNvPr>
          <p:cNvCxnSpPr/>
          <p:nvPr/>
        </p:nvCxnSpPr>
        <p:spPr>
          <a:xfrm>
            <a:off x="6975529" y="5605827"/>
            <a:ext cx="0" cy="633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281984-A52F-4BC8-A30D-9980721E2577}"/>
              </a:ext>
            </a:extLst>
          </p:cNvPr>
          <p:cNvCxnSpPr/>
          <p:nvPr/>
        </p:nvCxnSpPr>
        <p:spPr>
          <a:xfrm>
            <a:off x="7653580" y="5601540"/>
            <a:ext cx="0" cy="633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C29AA9-8930-48F5-A24F-0B22A1A5E178}"/>
              </a:ext>
            </a:extLst>
          </p:cNvPr>
          <p:cNvCxnSpPr/>
          <p:nvPr/>
        </p:nvCxnSpPr>
        <p:spPr>
          <a:xfrm>
            <a:off x="9958953" y="5605827"/>
            <a:ext cx="0" cy="633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ED6A90-E446-458B-A534-49F757B3E1A6}"/>
              </a:ext>
            </a:extLst>
          </p:cNvPr>
          <p:cNvCxnSpPr>
            <a:cxnSpLocks/>
          </p:cNvCxnSpPr>
          <p:nvPr/>
        </p:nvCxnSpPr>
        <p:spPr>
          <a:xfrm rot="5400000" flipV="1">
            <a:off x="4677906" y="5559929"/>
            <a:ext cx="0" cy="43815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7FE2BBE-97FB-41AB-8999-7E36E923F784}"/>
              </a:ext>
            </a:extLst>
          </p:cNvPr>
          <p:cNvCxnSpPr>
            <a:cxnSpLocks/>
          </p:cNvCxnSpPr>
          <p:nvPr/>
        </p:nvCxnSpPr>
        <p:spPr>
          <a:xfrm rot="5400000" flipV="1">
            <a:off x="6988445" y="5559929"/>
            <a:ext cx="0" cy="43815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AA753F-4D2C-4F59-A2FB-69E94C9D837E}"/>
              </a:ext>
            </a:extLst>
          </p:cNvPr>
          <p:cNvCxnSpPr>
            <a:cxnSpLocks/>
          </p:cNvCxnSpPr>
          <p:nvPr/>
        </p:nvCxnSpPr>
        <p:spPr>
          <a:xfrm rot="5400000" flipV="1">
            <a:off x="7666496" y="5564522"/>
            <a:ext cx="0" cy="43815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3727E0B-6096-4925-96C3-F15CFEE58002}"/>
              </a:ext>
            </a:extLst>
          </p:cNvPr>
          <p:cNvCxnSpPr>
            <a:cxnSpLocks/>
          </p:cNvCxnSpPr>
          <p:nvPr/>
        </p:nvCxnSpPr>
        <p:spPr>
          <a:xfrm rot="5400000" flipV="1">
            <a:off x="9997700" y="5564522"/>
            <a:ext cx="0" cy="43815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D048D1-878D-4F30-B409-BB770DEC63A5}"/>
                  </a:ext>
                </a:extLst>
              </p:cNvPr>
              <p:cNvSpPr txBox="1"/>
              <p:nvPr/>
            </p:nvSpPr>
            <p:spPr>
              <a:xfrm>
                <a:off x="4309991" y="5904697"/>
                <a:ext cx="1351667" cy="341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D048D1-878D-4F30-B409-BB770DEC6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91" y="5904697"/>
                <a:ext cx="1351667" cy="341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9F6D27-C36C-4073-AFB1-970352EB3EAE}"/>
                  </a:ext>
                </a:extLst>
              </p:cNvPr>
              <p:cNvSpPr txBox="1"/>
              <p:nvPr/>
            </p:nvSpPr>
            <p:spPr>
              <a:xfrm>
                <a:off x="5750892" y="5899175"/>
                <a:ext cx="1547690" cy="341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9F6D27-C36C-4073-AFB1-970352EB3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892" y="5899175"/>
                <a:ext cx="1547690" cy="341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8943B6-DED9-444F-ABC8-7BF78D903E30}"/>
                  </a:ext>
                </a:extLst>
              </p:cNvPr>
              <p:cNvSpPr txBox="1"/>
              <p:nvPr/>
            </p:nvSpPr>
            <p:spPr>
              <a:xfrm>
                <a:off x="7365853" y="5898397"/>
                <a:ext cx="1351667" cy="341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8943B6-DED9-444F-ABC8-7BF78D903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853" y="5898397"/>
                <a:ext cx="1351667" cy="341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65AEB4-C5E9-4E8C-BFF8-FC6BCB477CB4}"/>
                  </a:ext>
                </a:extLst>
              </p:cNvPr>
              <p:cNvSpPr txBox="1"/>
              <p:nvPr/>
            </p:nvSpPr>
            <p:spPr>
              <a:xfrm>
                <a:off x="8784792" y="5898397"/>
                <a:ext cx="1547690" cy="341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=−1.28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65AEB4-C5E9-4E8C-BFF8-FC6BCB477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792" y="5898397"/>
                <a:ext cx="1547690" cy="341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8B70838-D214-40F0-9756-47AF99CA89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3"/>
          <a:stretch/>
        </p:blipFill>
        <p:spPr>
          <a:xfrm>
            <a:off x="4344371" y="3495551"/>
            <a:ext cx="2684108" cy="23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FB07C-9E96-4760-BE54-BECA4C65BC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5" y="3495551"/>
            <a:ext cx="3158626" cy="2340000"/>
          </a:xfrm>
          <a:prstGeom prst="rect">
            <a:avLst/>
          </a:prstGeom>
        </p:spPr>
      </p:pic>
      <p:pic>
        <p:nvPicPr>
          <p:cNvPr id="10" name="Graphic 28" descr="Arrow: Slight curve with solid fill">
            <a:extLst>
              <a:ext uri="{FF2B5EF4-FFF2-40B4-BE49-F238E27FC236}">
                <a16:creationId xmlns:a16="http://schemas.microsoft.com/office/drawing/2014/main" id="{DCE68162-417D-DC70-2844-ACBBB0A24E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2652938">
            <a:off x="7234418" y="1651548"/>
            <a:ext cx="1595401" cy="95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5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4712" y="1134000"/>
            <a:ext cx="8096370" cy="395385"/>
          </a:xfrm>
        </p:spPr>
        <p:txBody>
          <a:bodyPr lIns="90000" rIns="72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Combination of </a:t>
            </a:r>
            <a:r>
              <a:rPr lang="en-US" sz="1400" dirty="0"/>
              <a:t>electronic</a:t>
            </a:r>
            <a:r>
              <a:rPr lang="en-US" sz="1400" b="0" dirty="0"/>
              <a:t> and </a:t>
            </a:r>
            <a:r>
              <a:rPr lang="en-US" sz="1400" dirty="0"/>
              <a:t>mechanical</a:t>
            </a:r>
            <a:r>
              <a:rPr lang="en-US" sz="1400" b="0" dirty="0"/>
              <a:t> properties of polymers can play important role for energy solution technologies</a:t>
            </a:r>
            <a:br>
              <a:rPr lang="en-US" sz="1400" b="0" dirty="0"/>
            </a:b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b="0" dirty="0">
                <a:sym typeface="Wingdings" panose="05000000000000000000" pitchFamily="2" charset="2"/>
              </a:rPr>
              <a:t>Solar cells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b="0" dirty="0">
                <a:sym typeface="Wingdings" panose="05000000000000000000" pitchFamily="2" charset="2"/>
              </a:rPr>
              <a:t>(</a:t>
            </a:r>
            <a:r>
              <a:rPr lang="en-US" sz="1400" b="0" dirty="0">
                <a:solidFill>
                  <a:schemeClr val="accent1"/>
                </a:solidFill>
              </a:rPr>
              <a:t>Perovskite </a:t>
            </a:r>
            <a:r>
              <a:rPr lang="de-DE" sz="1400" b="0" dirty="0">
                <a:solidFill>
                  <a:schemeClr val="accent1"/>
                </a:solidFill>
              </a:rPr>
              <a:t>[1]</a:t>
            </a:r>
            <a:r>
              <a:rPr lang="en-US" sz="1400" b="0" dirty="0">
                <a:solidFill>
                  <a:schemeClr val="accent1"/>
                </a:solidFill>
              </a:rPr>
              <a:t>, organic </a:t>
            </a:r>
            <a:r>
              <a:rPr lang="de-DE" sz="1400" b="0" dirty="0">
                <a:solidFill>
                  <a:schemeClr val="accent1"/>
                </a:solidFill>
              </a:rPr>
              <a:t>[2], hybrid [3])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How can we predict </a:t>
            </a:r>
            <a:r>
              <a:rPr lang="en-US" sz="1400" b="1" dirty="0">
                <a:solidFill>
                  <a:schemeClr val="accent1"/>
                </a:solidFill>
              </a:rPr>
              <a:t>electromechanical</a:t>
            </a:r>
            <a:r>
              <a:rPr lang="en-US" sz="1400" dirty="0">
                <a:solidFill>
                  <a:schemeClr val="accent1"/>
                </a:solidFill>
              </a:rPr>
              <a:t> behavior?</a:t>
            </a:r>
          </a:p>
          <a:p>
            <a:endParaRPr lang="en-DE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24" name="Rechteck 34"/>
          <p:cNvSpPr/>
          <p:nvPr/>
        </p:nvSpPr>
        <p:spPr>
          <a:xfrm>
            <a:off x="-71801" y="5543548"/>
            <a:ext cx="12335603" cy="397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Hierarchical property relations </a:t>
            </a:r>
            <a:r>
              <a:rPr lang="en-US" sz="1400" dirty="0">
                <a:solidFill>
                  <a:schemeClr val="accent1"/>
                </a:solidFill>
                <a:sym typeface="Wingdings" panose="05000000000000000000" pitchFamily="2" charset="2"/>
              </a:rPr>
              <a:t> Different time and length scales </a:t>
            </a:r>
            <a:r>
              <a:rPr lang="en-US" sz="1400" b="1" dirty="0">
                <a:solidFill>
                  <a:schemeClr val="accent1"/>
                </a:solidFill>
                <a:sym typeface="Wingdings" panose="05000000000000000000" pitchFamily="2" charset="2"/>
              </a:rPr>
              <a:t> Multiscale simulation framework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49" name="Gerader Verbinder 11"/>
          <p:cNvCxnSpPr/>
          <p:nvPr/>
        </p:nvCxnSpPr>
        <p:spPr>
          <a:xfrm flipH="1" flipV="1">
            <a:off x="7725614" y="4384440"/>
            <a:ext cx="981944" cy="20860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11"/>
          <p:cNvCxnSpPr/>
          <p:nvPr/>
        </p:nvCxnSpPr>
        <p:spPr>
          <a:xfrm flipH="1">
            <a:off x="7762362" y="3657989"/>
            <a:ext cx="983901" cy="39668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D4EDD76D-F3D3-9D3F-798C-EAD4EEE20CFD}"/>
              </a:ext>
            </a:extLst>
          </p:cNvPr>
          <p:cNvSpPr txBox="1"/>
          <p:nvPr/>
        </p:nvSpPr>
        <p:spPr>
          <a:xfrm>
            <a:off x="7903644" y="3257891"/>
            <a:ext cx="1315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1400" dirty="0">
                <a:solidFill>
                  <a:schemeClr val="accent1"/>
                </a:solidFill>
              </a:rPr>
              <a:t>Example: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b="1" i="1" dirty="0">
                <a:solidFill>
                  <a:schemeClr val="accent1"/>
                </a:solidFill>
              </a:rPr>
              <a:t>Strain gauge</a:t>
            </a:r>
          </a:p>
        </p:txBody>
      </p:sp>
      <p:pic>
        <p:nvPicPr>
          <p:cNvPr id="9" name="Graphic 28" descr="Arrow: Slight curve with solid fill">
            <a:extLst>
              <a:ext uri="{FF2B5EF4-FFF2-40B4-BE49-F238E27FC236}">
                <a16:creationId xmlns:a16="http://schemas.microsoft.com/office/drawing/2014/main" id="{AC649BBA-5DCB-C428-8DC2-05468A609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839" y="3621458"/>
            <a:ext cx="914400" cy="914400"/>
          </a:xfrm>
          <a:prstGeom prst="rect">
            <a:avLst/>
          </a:prstGeom>
        </p:spPr>
      </p:pic>
      <p:grpSp>
        <p:nvGrpSpPr>
          <p:cNvPr id="107" name="Group 10">
            <a:extLst>
              <a:ext uri="{FF2B5EF4-FFF2-40B4-BE49-F238E27FC236}">
                <a16:creationId xmlns:a16="http://schemas.microsoft.com/office/drawing/2014/main" id="{EA8FFFDD-7B34-E9FF-DB40-9F50816DA333}"/>
              </a:ext>
            </a:extLst>
          </p:cNvPr>
          <p:cNvGrpSpPr/>
          <p:nvPr/>
        </p:nvGrpSpPr>
        <p:grpSpPr>
          <a:xfrm>
            <a:off x="9638854" y="3261126"/>
            <a:ext cx="2331386" cy="1610526"/>
            <a:chOff x="2231488" y="3861277"/>
            <a:chExt cx="2743190" cy="1895000"/>
          </a:xfrm>
        </p:grpSpPr>
        <p:grpSp>
          <p:nvGrpSpPr>
            <p:cNvPr id="108" name="Gruppieren 14">
              <a:extLst>
                <a:ext uri="{FF2B5EF4-FFF2-40B4-BE49-F238E27FC236}">
                  <a16:creationId xmlns:a16="http://schemas.microsoft.com/office/drawing/2014/main" id="{1AABD0E7-B3F4-840B-AF5F-1751B52E3E42}"/>
                </a:ext>
              </a:extLst>
            </p:cNvPr>
            <p:cNvGrpSpPr/>
            <p:nvPr/>
          </p:nvGrpSpPr>
          <p:grpSpPr>
            <a:xfrm>
              <a:off x="2231488" y="3861277"/>
              <a:ext cx="2743190" cy="1619610"/>
              <a:chOff x="1628975" y="3759633"/>
              <a:chExt cx="2743190" cy="1619610"/>
            </a:xfrm>
          </p:grpSpPr>
          <p:pic>
            <p:nvPicPr>
              <p:cNvPr id="110" name="Grafik 3">
                <a:extLst>
                  <a:ext uri="{FF2B5EF4-FFF2-40B4-BE49-F238E27FC236}">
                    <a16:creationId xmlns:a16="http://schemas.microsoft.com/office/drawing/2014/main" id="{96E4E47A-12E0-84D9-3B93-F895811F9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8975" y="3759633"/>
                <a:ext cx="2151422" cy="1619610"/>
              </a:xfrm>
              <a:prstGeom prst="rect">
                <a:avLst/>
              </a:prstGeom>
            </p:spPr>
          </p:pic>
          <p:cxnSp>
            <p:nvCxnSpPr>
              <p:cNvPr id="111" name="Gerader Verbinder 10">
                <a:extLst>
                  <a:ext uri="{FF2B5EF4-FFF2-40B4-BE49-F238E27FC236}">
                    <a16:creationId xmlns:a16="http://schemas.microsoft.com/office/drawing/2014/main" id="{6C505C3C-CA34-1B9D-E8EA-FAEC059E4D3A}"/>
                  </a:ext>
                </a:extLst>
              </p:cNvPr>
              <p:cNvCxnSpPr/>
              <p:nvPr/>
            </p:nvCxnSpPr>
            <p:spPr>
              <a:xfrm flipH="1">
                <a:off x="3726629" y="4172754"/>
                <a:ext cx="645536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">
                <a:extLst>
                  <a:ext uri="{FF2B5EF4-FFF2-40B4-BE49-F238E27FC236}">
                    <a16:creationId xmlns:a16="http://schemas.microsoft.com/office/drawing/2014/main" id="{DACFB291-0CA8-D63A-8AA7-9E40EF7093FB}"/>
                  </a:ext>
                </a:extLst>
              </p:cNvPr>
              <p:cNvCxnSpPr/>
              <p:nvPr/>
            </p:nvCxnSpPr>
            <p:spPr>
              <a:xfrm flipH="1" flipV="1">
                <a:off x="3726628" y="4172755"/>
                <a:ext cx="635390" cy="769155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9" name="Textfeld 31">
              <a:extLst>
                <a:ext uri="{FF2B5EF4-FFF2-40B4-BE49-F238E27FC236}">
                  <a16:creationId xmlns:a16="http://schemas.microsoft.com/office/drawing/2014/main" id="{5D3D284D-1AF9-658E-3E55-A0B47D565FE2}"/>
                </a:ext>
              </a:extLst>
            </p:cNvPr>
            <p:cNvSpPr txBox="1"/>
            <p:nvPr/>
          </p:nvSpPr>
          <p:spPr>
            <a:xfrm>
              <a:off x="3955826" y="5502778"/>
              <a:ext cx="501897" cy="253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800" dirty="0"/>
                <a:t>[4]</a:t>
              </a:r>
              <a:endParaRPr lang="en-US" sz="800" dirty="0"/>
            </a:p>
          </p:txBody>
        </p:sp>
      </p:grpSp>
      <p:sp>
        <p:nvSpPr>
          <p:cNvPr id="245" name="Textfeld 244">
            <a:extLst>
              <a:ext uri="{FF2B5EF4-FFF2-40B4-BE49-F238E27FC236}">
                <a16:creationId xmlns:a16="http://schemas.microsoft.com/office/drawing/2014/main" id="{09785FC9-892C-B675-0217-8A0820848984}"/>
              </a:ext>
            </a:extLst>
          </p:cNvPr>
          <p:cNvSpPr txBox="1"/>
          <p:nvPr/>
        </p:nvSpPr>
        <p:spPr>
          <a:xfrm>
            <a:off x="7903644" y="4366089"/>
            <a:ext cx="24028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PEDOT:PSS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i="1" dirty="0">
                <a:solidFill>
                  <a:schemeClr val="accent1"/>
                </a:solidFill>
              </a:rPr>
              <a:t>(poly(3,4-ethylenedioxythiophene polystyrene sulfonate)</a:t>
            </a:r>
            <a:endParaRPr lang="en-US" sz="1400" dirty="0"/>
          </a:p>
        </p:txBody>
      </p:sp>
      <p:pic>
        <p:nvPicPr>
          <p:cNvPr id="332" name="Grafik 331">
            <a:extLst>
              <a:ext uri="{FF2B5EF4-FFF2-40B4-BE49-F238E27FC236}">
                <a16:creationId xmlns:a16="http://schemas.microsoft.com/office/drawing/2014/main" id="{12B2A8B9-87A7-4E8F-F4A5-A308FD463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623" y="2562965"/>
            <a:ext cx="6702444" cy="2862316"/>
          </a:xfrm>
          <a:prstGeom prst="rect">
            <a:avLst/>
          </a:prstGeom>
        </p:spPr>
      </p:pic>
      <p:grpSp>
        <p:nvGrpSpPr>
          <p:cNvPr id="336" name="Gruppieren 335">
            <a:extLst>
              <a:ext uri="{FF2B5EF4-FFF2-40B4-BE49-F238E27FC236}">
                <a16:creationId xmlns:a16="http://schemas.microsoft.com/office/drawing/2014/main" id="{D9A02C6C-A5C0-ED40-D364-078CC6556CD0}"/>
              </a:ext>
            </a:extLst>
          </p:cNvPr>
          <p:cNvGrpSpPr/>
          <p:nvPr/>
        </p:nvGrpSpPr>
        <p:grpSpPr>
          <a:xfrm>
            <a:off x="7382932" y="1745738"/>
            <a:ext cx="1658063" cy="1182386"/>
            <a:chOff x="8017934" y="1779586"/>
            <a:chExt cx="1658063" cy="1182386"/>
          </a:xfrm>
        </p:grpSpPr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EAE97EFF-0C04-6425-DEDE-6C2AF79B6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649" t="21908" r="3426" b="7424"/>
            <a:stretch/>
          </p:blipFill>
          <p:spPr>
            <a:xfrm>
              <a:off x="8017934" y="1779586"/>
              <a:ext cx="1410348" cy="1119662"/>
            </a:xfrm>
            <a:prstGeom prst="rect">
              <a:avLst/>
            </a:prstGeom>
          </p:spPr>
        </p:pic>
        <p:sp>
          <p:nvSpPr>
            <p:cNvPr id="335" name="Textfeld 31">
              <a:extLst>
                <a:ext uri="{FF2B5EF4-FFF2-40B4-BE49-F238E27FC236}">
                  <a16:creationId xmlns:a16="http://schemas.microsoft.com/office/drawing/2014/main" id="{7EEA09D7-726D-79C3-B226-DC31E9EC3134}"/>
                </a:ext>
              </a:extLst>
            </p:cNvPr>
            <p:cNvSpPr txBox="1"/>
            <p:nvPr/>
          </p:nvSpPr>
          <p:spPr>
            <a:xfrm>
              <a:off x="9308772" y="2746528"/>
              <a:ext cx="3672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800" dirty="0"/>
                <a:t>[3]</a:t>
              </a:r>
              <a:endParaRPr lang="en-US" sz="800" dirty="0"/>
            </a:p>
          </p:txBody>
        </p:sp>
      </p:grpSp>
      <p:pic>
        <p:nvPicPr>
          <p:cNvPr id="340" name="Grafik 339" descr="Ein Bild, das Himmel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0D37FEC3-EAD3-7647-CFA6-393974BCFF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57" y="1173718"/>
            <a:ext cx="2326858" cy="1735802"/>
          </a:xfrm>
          <a:prstGeom prst="rect">
            <a:avLst/>
          </a:prstGeom>
        </p:spPr>
      </p:pic>
      <p:sp>
        <p:nvSpPr>
          <p:cNvPr id="341" name="Textfeld 31">
            <a:extLst>
              <a:ext uri="{FF2B5EF4-FFF2-40B4-BE49-F238E27FC236}">
                <a16:creationId xmlns:a16="http://schemas.microsoft.com/office/drawing/2014/main" id="{77FE4B42-9312-CBAC-6499-2CFD9BBBF73A}"/>
              </a:ext>
            </a:extLst>
          </p:cNvPr>
          <p:cNvSpPr txBox="1"/>
          <p:nvPr/>
        </p:nvSpPr>
        <p:spPr>
          <a:xfrm>
            <a:off x="11135606" y="2822459"/>
            <a:ext cx="367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[2]</a:t>
            </a:r>
            <a:endParaRPr lang="en-US" sz="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CFA5BF-EECC-DCC3-E233-2C1B253D6FC4}"/>
              </a:ext>
            </a:extLst>
          </p:cNvPr>
          <p:cNvSpPr txBox="1"/>
          <p:nvPr/>
        </p:nvSpPr>
        <p:spPr>
          <a:xfrm>
            <a:off x="1179417" y="2136921"/>
            <a:ext cx="63113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accent1"/>
                </a:solidFill>
                <a:sym typeface="Wingdings" panose="05000000000000000000" pitchFamily="2" charset="2"/>
              </a:rPr>
              <a:t> Consideration of d</a:t>
            </a:r>
            <a:r>
              <a:rPr lang="en-US" sz="1400" b="0" dirty="0">
                <a:solidFill>
                  <a:schemeClr val="accent1"/>
                </a:solidFill>
              </a:rPr>
              <a:t>ifferent time and </a:t>
            </a:r>
            <a:r>
              <a:rPr lang="en-US" sz="1400" dirty="0">
                <a:solidFill>
                  <a:schemeClr val="accent1"/>
                </a:solidFill>
              </a:rPr>
              <a:t>length</a:t>
            </a:r>
            <a:r>
              <a:rPr lang="en-US" sz="1400" b="0" dirty="0">
                <a:solidFill>
                  <a:schemeClr val="accent1"/>
                </a:solidFill>
              </a:rPr>
              <a:t> scales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94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58"/>
    </mc:Choice>
    <mc:Fallback xmlns="">
      <p:transition spd="slow" advTm="48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/>
      <p:bldP spid="24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8A988CD3-D2D5-4BEF-802D-084DD405B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2" t="3895" r="7885" b="4414"/>
          <a:stretch/>
        </p:blipFill>
        <p:spPr>
          <a:xfrm>
            <a:off x="4589077" y="3621897"/>
            <a:ext cx="2134900" cy="2007078"/>
          </a:xfrm>
          <a:prstGeom prst="rect">
            <a:avLst/>
          </a:prstGeom>
        </p:spPr>
      </p:pic>
      <p:pic>
        <p:nvPicPr>
          <p:cNvPr id="169" name="Picture 128">
            <a:extLst>
              <a:ext uri="{FF2B5EF4-FFF2-40B4-BE49-F238E27FC236}">
                <a16:creationId xmlns:a16="http://schemas.microsoft.com/office/drawing/2014/main" id="{7BB02DE6-6EC9-4B34-9F3D-6D4EF8C35F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8750" r="22422" b="4305"/>
          <a:stretch/>
        </p:blipFill>
        <p:spPr>
          <a:xfrm>
            <a:off x="4605654" y="1098926"/>
            <a:ext cx="2021180" cy="1810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2A325-DBE1-4494-B86E-01D52F02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63031"/>
            <a:ext cx="10580687" cy="684213"/>
          </a:xfrm>
        </p:spPr>
        <p:txBody>
          <a:bodyPr/>
          <a:lstStyle/>
          <a:p>
            <a:r>
              <a:rPr lang="en-US" dirty="0"/>
              <a:t>Schematic Overview</a:t>
            </a:r>
            <a:endParaRPr lang="en-DE" dirty="0"/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E66768CE-8AEB-45F4-BDE5-2CF3717606F1}"/>
              </a:ext>
            </a:extLst>
          </p:cNvPr>
          <p:cNvCxnSpPr>
            <a:cxnSpLocks/>
          </p:cNvCxnSpPr>
          <p:nvPr/>
        </p:nvCxnSpPr>
        <p:spPr>
          <a:xfrm flipV="1">
            <a:off x="5605000" y="764729"/>
            <a:ext cx="0" cy="282515"/>
          </a:xfrm>
          <a:prstGeom prst="straightConnector1">
            <a:avLst/>
          </a:prstGeom>
          <a:ln w="317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19CED8-55E9-47B1-B6F6-C60D0CDB2F5C}"/>
                  </a:ext>
                </a:extLst>
              </p:cNvPr>
              <p:cNvSpPr txBox="1"/>
              <p:nvPr/>
            </p:nvSpPr>
            <p:spPr>
              <a:xfrm>
                <a:off x="5226821" y="2885213"/>
                <a:ext cx="302257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19CED8-55E9-47B1-B6F6-C60D0CDB2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21" y="2885213"/>
                <a:ext cx="302257" cy="34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hteck 211">
            <a:extLst>
              <a:ext uri="{FF2B5EF4-FFF2-40B4-BE49-F238E27FC236}">
                <a16:creationId xmlns:a16="http://schemas.microsoft.com/office/drawing/2014/main" id="{3B7F2058-9DFF-48D7-A6A4-D66986D1B122}"/>
              </a:ext>
            </a:extLst>
          </p:cNvPr>
          <p:cNvSpPr/>
          <p:nvPr/>
        </p:nvSpPr>
        <p:spPr>
          <a:xfrm>
            <a:off x="908317" y="1134904"/>
            <a:ext cx="1591802" cy="175997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27" name="Gruppieren 37">
            <a:extLst>
              <a:ext uri="{FF2B5EF4-FFF2-40B4-BE49-F238E27FC236}">
                <a16:creationId xmlns:a16="http://schemas.microsoft.com/office/drawing/2014/main" id="{3FE72EC8-EB5A-4296-B336-0BF21C77C1A9}"/>
              </a:ext>
            </a:extLst>
          </p:cNvPr>
          <p:cNvGrpSpPr/>
          <p:nvPr/>
        </p:nvGrpSpPr>
        <p:grpSpPr>
          <a:xfrm>
            <a:off x="891852" y="5743573"/>
            <a:ext cx="9972000" cy="295977"/>
            <a:chOff x="1605477" y="5593335"/>
            <a:chExt cx="9972000" cy="295977"/>
          </a:xfrm>
        </p:grpSpPr>
        <p:cxnSp>
          <p:nvCxnSpPr>
            <p:cNvPr id="47" name="Gerade Verbindung mit Pfeil 23">
              <a:extLst>
                <a:ext uri="{FF2B5EF4-FFF2-40B4-BE49-F238E27FC236}">
                  <a16:creationId xmlns:a16="http://schemas.microsoft.com/office/drawing/2014/main" id="{CD4F650C-B9D7-47FE-B3D5-8DF91CF541B6}"/>
                </a:ext>
              </a:extLst>
            </p:cNvPr>
            <p:cNvCxnSpPr/>
            <p:nvPr/>
          </p:nvCxnSpPr>
          <p:spPr>
            <a:xfrm>
              <a:off x="1605477" y="5593335"/>
              <a:ext cx="9972000" cy="42125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feld 36">
                  <a:extLst>
                    <a:ext uri="{FF2B5EF4-FFF2-40B4-BE49-F238E27FC236}">
                      <a16:creationId xmlns:a16="http://schemas.microsoft.com/office/drawing/2014/main" id="{E9F736CB-578B-4779-B3B9-2EB26117A20D}"/>
                    </a:ext>
                  </a:extLst>
                </p:cNvPr>
                <p:cNvSpPr txBox="1"/>
                <p:nvPr/>
              </p:nvSpPr>
              <p:spPr>
                <a:xfrm>
                  <a:off x="3223325" y="5635460"/>
                  <a:ext cx="358977" cy="253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Å</m:t>
                        </m:r>
                      </m:oMath>
                    </m:oMathPara>
                  </a14:m>
                  <a:endParaRPr lang="de-DE" sz="1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feld 36">
                  <a:extLst>
                    <a:ext uri="{FF2B5EF4-FFF2-40B4-BE49-F238E27FC236}">
                      <a16:creationId xmlns:a16="http://schemas.microsoft.com/office/drawing/2014/main" id="{E9F736CB-578B-4779-B3B9-2EB26117A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3325" y="5635460"/>
                  <a:ext cx="358977" cy="2538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feld 57">
                  <a:extLst>
                    <a:ext uri="{FF2B5EF4-FFF2-40B4-BE49-F238E27FC236}">
                      <a16:creationId xmlns:a16="http://schemas.microsoft.com/office/drawing/2014/main" id="{62D44ECD-E3AD-480E-A2B4-0481202A13C8}"/>
                    </a:ext>
                  </a:extLst>
                </p:cNvPr>
                <p:cNvSpPr txBox="1"/>
                <p:nvPr/>
              </p:nvSpPr>
              <p:spPr>
                <a:xfrm>
                  <a:off x="5229243" y="5631540"/>
                  <a:ext cx="35897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oMath>
                    </m:oMathPara>
                  </a14:m>
                  <a:endParaRPr lang="de-DE" sz="1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feld 57">
                  <a:extLst>
                    <a:ext uri="{FF2B5EF4-FFF2-40B4-BE49-F238E27FC236}">
                      <a16:creationId xmlns:a16="http://schemas.microsoft.com/office/drawing/2014/main" id="{62D44ECD-E3AD-480E-A2B4-0481202A13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243" y="5631540"/>
                  <a:ext cx="358977" cy="2462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feld 58">
                  <a:extLst>
                    <a:ext uri="{FF2B5EF4-FFF2-40B4-BE49-F238E27FC236}">
                      <a16:creationId xmlns:a16="http://schemas.microsoft.com/office/drawing/2014/main" id="{D8030F53-1A1C-4497-8ABA-24057C127503}"/>
                    </a:ext>
                  </a:extLst>
                </p:cNvPr>
                <p:cNvSpPr txBox="1"/>
                <p:nvPr/>
              </p:nvSpPr>
              <p:spPr>
                <a:xfrm>
                  <a:off x="7531883" y="5642514"/>
                  <a:ext cx="35897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de-DE" sz="1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de-DE" sz="1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feld 58">
                  <a:extLst>
                    <a:ext uri="{FF2B5EF4-FFF2-40B4-BE49-F238E27FC236}">
                      <a16:creationId xmlns:a16="http://schemas.microsoft.com/office/drawing/2014/main" id="{D8030F53-1A1C-4497-8ABA-24057C1275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1883" y="5642514"/>
                  <a:ext cx="358977" cy="24622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feld 60">
                  <a:extLst>
                    <a:ext uri="{FF2B5EF4-FFF2-40B4-BE49-F238E27FC236}">
                      <a16:creationId xmlns:a16="http://schemas.microsoft.com/office/drawing/2014/main" id="{22DFBAEA-DCF4-471B-8576-A50210D9F14E}"/>
                    </a:ext>
                  </a:extLst>
                </p:cNvPr>
                <p:cNvSpPr txBox="1"/>
                <p:nvPr/>
              </p:nvSpPr>
              <p:spPr>
                <a:xfrm>
                  <a:off x="9835669" y="5642514"/>
                  <a:ext cx="35897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de-DE" sz="1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feld 60">
                  <a:extLst>
                    <a:ext uri="{FF2B5EF4-FFF2-40B4-BE49-F238E27FC236}">
                      <a16:creationId xmlns:a16="http://schemas.microsoft.com/office/drawing/2014/main" id="{22DFBAEA-DCF4-471B-8576-A50210D9F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5669" y="5642514"/>
                  <a:ext cx="358977" cy="24622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feld 208">
            <a:extLst>
              <a:ext uri="{FF2B5EF4-FFF2-40B4-BE49-F238E27FC236}">
                <a16:creationId xmlns:a16="http://schemas.microsoft.com/office/drawing/2014/main" id="{D7490D2B-4784-49AE-AAB1-0299993B7204}"/>
              </a:ext>
            </a:extLst>
          </p:cNvPr>
          <p:cNvSpPr txBox="1"/>
          <p:nvPr/>
        </p:nvSpPr>
        <p:spPr>
          <a:xfrm rot="16200000">
            <a:off x="141491" y="1895594"/>
            <a:ext cx="17676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Mechanical relations</a:t>
            </a:r>
          </a:p>
        </p:txBody>
      </p:sp>
      <p:grpSp>
        <p:nvGrpSpPr>
          <p:cNvPr id="29" name="Gruppieren 2">
            <a:extLst>
              <a:ext uri="{FF2B5EF4-FFF2-40B4-BE49-F238E27FC236}">
                <a16:creationId xmlns:a16="http://schemas.microsoft.com/office/drawing/2014/main" id="{D0321CB0-D2A1-4563-B3ED-25521DBDAACE}"/>
              </a:ext>
            </a:extLst>
          </p:cNvPr>
          <p:cNvGrpSpPr/>
          <p:nvPr/>
        </p:nvGrpSpPr>
        <p:grpSpPr>
          <a:xfrm>
            <a:off x="902181" y="3745406"/>
            <a:ext cx="1591802" cy="1775273"/>
            <a:chOff x="1506477" y="3886587"/>
            <a:chExt cx="1591802" cy="1775273"/>
          </a:xfrm>
        </p:grpSpPr>
        <p:sp>
          <p:nvSpPr>
            <p:cNvPr id="45" name="Rechteck 213">
              <a:extLst>
                <a:ext uri="{FF2B5EF4-FFF2-40B4-BE49-F238E27FC236}">
                  <a16:creationId xmlns:a16="http://schemas.microsoft.com/office/drawing/2014/main" id="{9D0160A3-C0A5-44BF-AD16-D415B66E509F}"/>
                </a:ext>
              </a:extLst>
            </p:cNvPr>
            <p:cNvSpPr/>
            <p:nvPr/>
          </p:nvSpPr>
          <p:spPr>
            <a:xfrm>
              <a:off x="1506477" y="3886587"/>
              <a:ext cx="1591802" cy="1768971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6" name="Textfeld 209">
              <a:extLst>
                <a:ext uri="{FF2B5EF4-FFF2-40B4-BE49-F238E27FC236}">
                  <a16:creationId xmlns:a16="http://schemas.microsoft.com/office/drawing/2014/main" id="{197A6AA9-797D-4B08-B0E8-8BF6B8B575CF}"/>
                </a:ext>
              </a:extLst>
            </p:cNvPr>
            <p:cNvSpPr txBox="1"/>
            <p:nvPr/>
          </p:nvSpPr>
          <p:spPr>
            <a:xfrm rot="16200000">
              <a:off x="751898" y="4654924"/>
              <a:ext cx="176765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Electronic relations</a:t>
              </a:r>
            </a:p>
          </p:txBody>
        </p:sp>
      </p:grpSp>
      <p:sp>
        <p:nvSpPr>
          <p:cNvPr id="40" name="Textfeld 106">
            <a:extLst>
              <a:ext uri="{FF2B5EF4-FFF2-40B4-BE49-F238E27FC236}">
                <a16:creationId xmlns:a16="http://schemas.microsoft.com/office/drawing/2014/main" id="{A6BC67A4-79E1-4403-908F-3A81FF55460A}"/>
              </a:ext>
            </a:extLst>
          </p:cNvPr>
          <p:cNvSpPr txBox="1"/>
          <p:nvPr/>
        </p:nvSpPr>
        <p:spPr>
          <a:xfrm>
            <a:off x="7319899" y="1360687"/>
            <a:ext cx="12888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Elastic</a:t>
            </a:r>
            <a:r>
              <a:rPr lang="de-DE" sz="1000" dirty="0">
                <a:solidFill>
                  <a:schemeClr val="accent1"/>
                </a:solidFill>
              </a:rPr>
              <a:t> </a:t>
            </a:r>
            <a:r>
              <a:rPr lang="en-US" sz="1000" dirty="0">
                <a:solidFill>
                  <a:schemeClr val="accent1"/>
                </a:solidFill>
              </a:rPr>
              <a:t>properties</a:t>
            </a:r>
          </a:p>
        </p:txBody>
      </p:sp>
      <p:pic>
        <p:nvPicPr>
          <p:cNvPr id="38" name="Grafik 56">
            <a:extLst>
              <a:ext uri="{FF2B5EF4-FFF2-40B4-BE49-F238E27FC236}">
                <a16:creationId xmlns:a16="http://schemas.microsoft.com/office/drawing/2014/main" id="{E3420249-2195-4814-AE11-59FFFAA3DF5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79445" y="1582973"/>
            <a:ext cx="1192680" cy="8420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6" name="Textfeld 41">
            <a:extLst>
              <a:ext uri="{FF2B5EF4-FFF2-40B4-BE49-F238E27FC236}">
                <a16:creationId xmlns:a16="http://schemas.microsoft.com/office/drawing/2014/main" id="{208EA56D-2DCF-40FB-8B72-D0DB1F9EDABC}"/>
              </a:ext>
            </a:extLst>
          </p:cNvPr>
          <p:cNvSpPr txBox="1"/>
          <p:nvPr/>
        </p:nvSpPr>
        <p:spPr>
          <a:xfrm>
            <a:off x="2891594" y="1369178"/>
            <a:ext cx="1561881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Polymer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</a:rPr>
              <a:t>Force field mapping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35D74A1-80D7-4C6A-8BFE-4CB1369CE74F}"/>
              </a:ext>
            </a:extLst>
          </p:cNvPr>
          <p:cNvCxnSpPr>
            <a:cxnSpLocks/>
          </p:cNvCxnSpPr>
          <p:nvPr/>
        </p:nvCxnSpPr>
        <p:spPr>
          <a:xfrm flipH="1">
            <a:off x="5604999" y="2969334"/>
            <a:ext cx="1" cy="306750"/>
          </a:xfrm>
          <a:prstGeom prst="straightConnector1">
            <a:avLst/>
          </a:prstGeom>
          <a:ln w="317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EB92B1A-434A-4CC1-BCC6-5049AEFD7D90}"/>
                  </a:ext>
                </a:extLst>
              </p:cNvPr>
              <p:cNvSpPr txBox="1"/>
              <p:nvPr/>
            </p:nvSpPr>
            <p:spPr>
              <a:xfrm>
                <a:off x="5226821" y="704778"/>
                <a:ext cx="302257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EB92B1A-434A-4CC1-BCC6-5049AEFD7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21" y="704778"/>
                <a:ext cx="302257" cy="3416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feld 41">
            <a:extLst>
              <a:ext uri="{FF2B5EF4-FFF2-40B4-BE49-F238E27FC236}">
                <a16:creationId xmlns:a16="http://schemas.microsoft.com/office/drawing/2014/main" id="{9958057B-F679-4578-84A4-BBCFE80CFFE4}"/>
              </a:ext>
            </a:extLst>
          </p:cNvPr>
          <p:cNvSpPr txBox="1"/>
          <p:nvPr/>
        </p:nvSpPr>
        <p:spPr>
          <a:xfrm>
            <a:off x="4453476" y="1794684"/>
            <a:ext cx="2358000" cy="246221"/>
          </a:xfrm>
          <a:prstGeom prst="rect">
            <a:avLst/>
          </a:prstGeom>
          <a:solidFill>
            <a:schemeClr val="bg2">
              <a:alpha val="84000"/>
            </a:schemeClr>
          </a:solidFill>
          <a:ln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Uniaxial compression &amp; tensile tests</a:t>
            </a:r>
          </a:p>
        </p:txBody>
      </p:sp>
      <p:sp>
        <p:nvSpPr>
          <p:cNvPr id="78" name="Textfeld 106">
            <a:extLst>
              <a:ext uri="{FF2B5EF4-FFF2-40B4-BE49-F238E27FC236}">
                <a16:creationId xmlns:a16="http://schemas.microsoft.com/office/drawing/2014/main" id="{1FFEE30B-6C24-4406-B83F-086489E47B2B}"/>
              </a:ext>
            </a:extLst>
          </p:cNvPr>
          <p:cNvSpPr txBox="1"/>
          <p:nvPr/>
        </p:nvSpPr>
        <p:spPr>
          <a:xfrm>
            <a:off x="7323528" y="2146591"/>
            <a:ext cx="12888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Strain controlled deformation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891A73E-DE99-4AB2-B949-8644A14D744F}"/>
              </a:ext>
            </a:extLst>
          </p:cNvPr>
          <p:cNvGrpSpPr/>
          <p:nvPr/>
        </p:nvGrpSpPr>
        <p:grpSpPr>
          <a:xfrm>
            <a:off x="1474653" y="4216893"/>
            <a:ext cx="1566496" cy="867090"/>
            <a:chOff x="2115515" y="4169776"/>
            <a:chExt cx="1743232" cy="96491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C35DCDE-F323-4BA5-B266-75D6441FA5DD}"/>
                </a:ext>
              </a:extLst>
            </p:cNvPr>
            <p:cNvGrpSpPr/>
            <p:nvPr/>
          </p:nvGrpSpPr>
          <p:grpSpPr>
            <a:xfrm>
              <a:off x="2115515" y="4169776"/>
              <a:ext cx="1743232" cy="964918"/>
              <a:chOff x="2115515" y="4169776"/>
              <a:chExt cx="1743232" cy="964918"/>
            </a:xfrm>
          </p:grpSpPr>
          <p:grpSp>
            <p:nvGrpSpPr>
              <p:cNvPr id="14" name="Gruppieren 112">
                <a:extLst>
                  <a:ext uri="{FF2B5EF4-FFF2-40B4-BE49-F238E27FC236}">
                    <a16:creationId xmlns:a16="http://schemas.microsoft.com/office/drawing/2014/main" id="{365AC685-D22D-4C84-988C-5DF665759DBF}"/>
                  </a:ext>
                </a:extLst>
              </p:cNvPr>
              <p:cNvGrpSpPr/>
              <p:nvPr/>
            </p:nvGrpSpPr>
            <p:grpSpPr>
              <a:xfrm>
                <a:off x="2115515" y="4169776"/>
                <a:ext cx="1743232" cy="964918"/>
                <a:chOff x="3689275" y="4124965"/>
                <a:chExt cx="2521374" cy="1395637"/>
              </a:xfrm>
            </p:grpSpPr>
            <p:sp>
              <p:nvSpPr>
                <p:cNvPr id="55" name="Rechteck 114">
                  <a:extLst>
                    <a:ext uri="{FF2B5EF4-FFF2-40B4-BE49-F238E27FC236}">
                      <a16:creationId xmlns:a16="http://schemas.microsoft.com/office/drawing/2014/main" id="{ED85402F-0509-4077-ADCE-3C42215FA7E0}"/>
                    </a:ext>
                  </a:extLst>
                </p:cNvPr>
                <p:cNvSpPr/>
                <p:nvPr/>
              </p:nvSpPr>
              <p:spPr>
                <a:xfrm>
                  <a:off x="3689275" y="4124965"/>
                  <a:ext cx="2521374" cy="139563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grpSp>
              <p:nvGrpSpPr>
                <p:cNvPr id="54" name="Gruppieren 113">
                  <a:extLst>
                    <a:ext uri="{FF2B5EF4-FFF2-40B4-BE49-F238E27FC236}">
                      <a16:creationId xmlns:a16="http://schemas.microsoft.com/office/drawing/2014/main" id="{2654BCA6-5263-4B19-A690-D1FCE69A5795}"/>
                    </a:ext>
                  </a:extLst>
                </p:cNvPr>
                <p:cNvGrpSpPr/>
                <p:nvPr/>
              </p:nvGrpSpPr>
              <p:grpSpPr>
                <a:xfrm>
                  <a:off x="3734923" y="4225079"/>
                  <a:ext cx="2347912" cy="1239218"/>
                  <a:chOff x="2387148" y="3740060"/>
                  <a:chExt cx="4112838" cy="2170741"/>
                </a:xfrm>
              </p:grpSpPr>
              <p:pic>
                <p:nvPicPr>
                  <p:cNvPr id="57" name="Picture 3">
                    <a:extLst>
                      <a:ext uri="{FF2B5EF4-FFF2-40B4-BE49-F238E27FC236}">
                        <a16:creationId xmlns:a16="http://schemas.microsoft.com/office/drawing/2014/main" id="{2BD890BA-7387-404D-9BCF-1EE5AF93B0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2656" t="25000" r="35625" b="20000"/>
                  <a:stretch/>
                </p:blipFill>
                <p:spPr>
                  <a:xfrm>
                    <a:off x="2387148" y="4272504"/>
                    <a:ext cx="1679673" cy="1638297"/>
                  </a:xfrm>
                  <a:prstGeom prst="rect">
                    <a:avLst/>
                  </a:prstGeom>
                  <a:ln w="9525">
                    <a:noFill/>
                  </a:ln>
                </p:spPr>
              </p:pic>
              <p:pic>
                <p:nvPicPr>
                  <p:cNvPr id="56" name="Picture 9">
                    <a:extLst>
                      <a:ext uri="{FF2B5EF4-FFF2-40B4-BE49-F238E27FC236}">
                        <a16:creationId xmlns:a16="http://schemas.microsoft.com/office/drawing/2014/main" id="{CE3300EE-D3C1-4BE4-BC14-062B2879EF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9453" t="25417" r="29843" b="25555"/>
                  <a:stretch/>
                </p:blipFill>
                <p:spPr>
                  <a:xfrm>
                    <a:off x="4654789" y="3740060"/>
                    <a:ext cx="1845197" cy="1250203"/>
                  </a:xfrm>
                  <a:prstGeom prst="rect">
                    <a:avLst/>
                  </a:prstGeom>
                  <a:ln w="9525">
                    <a:noFill/>
                  </a:ln>
                </p:spPr>
              </p:pic>
            </p:grpSp>
          </p:grpSp>
          <p:cxnSp>
            <p:nvCxnSpPr>
              <p:cNvPr id="81" name="Gerade Verbindung mit Pfeil 117">
                <a:extLst>
                  <a:ext uri="{FF2B5EF4-FFF2-40B4-BE49-F238E27FC236}">
                    <a16:creationId xmlns:a16="http://schemas.microsoft.com/office/drawing/2014/main" id="{44DD563D-ED32-4E53-A994-F13D077519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2782" y="4537766"/>
                <a:ext cx="431193" cy="198173"/>
              </a:xfrm>
              <a:prstGeom prst="straightConnector1">
                <a:avLst/>
              </a:prstGeom>
              <a:ln w="15875">
                <a:solidFill>
                  <a:srgbClr val="03305D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0F14714D-D161-46F6-ACB5-7C6F47EB5844}"/>
                    </a:ext>
                  </a:extLst>
                </p:cNvPr>
                <p:cNvSpPr txBox="1"/>
                <p:nvPr/>
              </p:nvSpPr>
              <p:spPr>
                <a:xfrm>
                  <a:off x="2798729" y="4646775"/>
                  <a:ext cx="35967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DE" sz="1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0F14714D-D161-46F6-ACB5-7C6F47EB5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729" y="4646775"/>
                  <a:ext cx="359674" cy="24622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Textfeld 41">
            <a:extLst>
              <a:ext uri="{FF2B5EF4-FFF2-40B4-BE49-F238E27FC236}">
                <a16:creationId xmlns:a16="http://schemas.microsoft.com/office/drawing/2014/main" id="{37F98236-79F4-40B5-AC5B-9C295A1A7CE8}"/>
              </a:ext>
            </a:extLst>
          </p:cNvPr>
          <p:cNvSpPr txBox="1"/>
          <p:nvPr/>
        </p:nvSpPr>
        <p:spPr>
          <a:xfrm>
            <a:off x="3222028" y="4147464"/>
            <a:ext cx="1159414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Local resistance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</a:rPr>
              <a:t>Hopping rate</a:t>
            </a:r>
          </a:p>
        </p:txBody>
      </p:sp>
      <p:sp>
        <p:nvSpPr>
          <p:cNvPr id="92" name="Textfeld 106">
            <a:extLst>
              <a:ext uri="{FF2B5EF4-FFF2-40B4-BE49-F238E27FC236}">
                <a16:creationId xmlns:a16="http://schemas.microsoft.com/office/drawing/2014/main" id="{303AA404-3BA6-4B1A-8B44-E68025954F22}"/>
              </a:ext>
            </a:extLst>
          </p:cNvPr>
          <p:cNvSpPr txBox="1"/>
          <p:nvPr/>
        </p:nvSpPr>
        <p:spPr>
          <a:xfrm>
            <a:off x="7315539" y="5240301"/>
            <a:ext cx="12888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Electric field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BCB148B-302A-4A30-A55B-601349B19BC1}"/>
              </a:ext>
            </a:extLst>
          </p:cNvPr>
          <p:cNvCxnSpPr>
            <a:cxnSpLocks/>
          </p:cNvCxnSpPr>
          <p:nvPr/>
        </p:nvCxnSpPr>
        <p:spPr>
          <a:xfrm>
            <a:off x="2868677" y="1982946"/>
            <a:ext cx="1428156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B512B3D-4A71-4293-8AE6-A9C1E692A574}"/>
              </a:ext>
            </a:extLst>
          </p:cNvPr>
          <p:cNvCxnSpPr>
            <a:cxnSpLocks/>
          </p:cNvCxnSpPr>
          <p:nvPr/>
        </p:nvCxnSpPr>
        <p:spPr>
          <a:xfrm>
            <a:off x="6883510" y="4645532"/>
            <a:ext cx="402057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feld 41">
            <a:extLst>
              <a:ext uri="{FF2B5EF4-FFF2-40B4-BE49-F238E27FC236}">
                <a16:creationId xmlns:a16="http://schemas.microsoft.com/office/drawing/2014/main" id="{1411F1D0-C164-4C24-95AA-8510D1B6F018}"/>
              </a:ext>
            </a:extLst>
          </p:cNvPr>
          <p:cNvSpPr txBox="1"/>
          <p:nvPr/>
        </p:nvSpPr>
        <p:spPr>
          <a:xfrm>
            <a:off x="4453476" y="4368533"/>
            <a:ext cx="2358000" cy="553998"/>
          </a:xfrm>
          <a:prstGeom prst="rect">
            <a:avLst/>
          </a:prstGeom>
          <a:solidFill>
            <a:schemeClr val="bg2">
              <a:alpha val="84000"/>
            </a:schemeClr>
          </a:solidFill>
          <a:ln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Resistor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</a:rPr>
              <a:t>One node represents one molecular unit</a:t>
            </a:r>
            <a:endParaRPr lang="en-US" sz="1001" dirty="0">
              <a:solidFill>
                <a:schemeClr val="accent1"/>
              </a:solidFill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4C38321-6EBD-4229-A906-7312E4A53C68}"/>
              </a:ext>
            </a:extLst>
          </p:cNvPr>
          <p:cNvCxnSpPr>
            <a:cxnSpLocks/>
          </p:cNvCxnSpPr>
          <p:nvPr/>
        </p:nvCxnSpPr>
        <p:spPr>
          <a:xfrm>
            <a:off x="3110293" y="4684402"/>
            <a:ext cx="1255684" cy="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37CAD9B-EDBE-4B1A-BA21-6C6192AEEA99}"/>
              </a:ext>
            </a:extLst>
          </p:cNvPr>
          <p:cNvCxnSpPr>
            <a:cxnSpLocks/>
          </p:cNvCxnSpPr>
          <p:nvPr/>
        </p:nvCxnSpPr>
        <p:spPr>
          <a:xfrm>
            <a:off x="6997746" y="1774826"/>
            <a:ext cx="1968023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F9327CB-3EC9-4C88-9C88-ACDA3C5A057A}"/>
              </a:ext>
            </a:extLst>
          </p:cNvPr>
          <p:cNvCxnSpPr>
            <a:cxnSpLocks/>
          </p:cNvCxnSpPr>
          <p:nvPr/>
        </p:nvCxnSpPr>
        <p:spPr>
          <a:xfrm>
            <a:off x="6997746" y="2043180"/>
            <a:ext cx="1924387" cy="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9A53EA9-427D-43BC-B6B0-B879155AAD16}"/>
              </a:ext>
            </a:extLst>
          </p:cNvPr>
          <p:cNvCxnSpPr>
            <a:cxnSpLocks/>
          </p:cNvCxnSpPr>
          <p:nvPr/>
        </p:nvCxnSpPr>
        <p:spPr>
          <a:xfrm>
            <a:off x="6032500" y="2770487"/>
            <a:ext cx="0" cy="6037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feld 41">
            <a:extLst>
              <a:ext uri="{FF2B5EF4-FFF2-40B4-BE49-F238E27FC236}">
                <a16:creationId xmlns:a16="http://schemas.microsoft.com/office/drawing/2014/main" id="{53598D46-3F2E-4E82-8CAC-2265B2340B5A}"/>
              </a:ext>
            </a:extLst>
          </p:cNvPr>
          <p:cNvSpPr txBox="1"/>
          <p:nvPr/>
        </p:nvSpPr>
        <p:spPr>
          <a:xfrm>
            <a:off x="7319900" y="4271237"/>
            <a:ext cx="1288800" cy="7083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r>
              <a:rPr lang="en-US" sz="1001" dirty="0">
                <a:solidFill>
                  <a:schemeClr val="accent1"/>
                </a:solidFill>
              </a:rPr>
              <a:t>Calculation of resistivity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US" sz="1001" dirty="0">
                <a:solidFill>
                  <a:schemeClr val="accent1"/>
                </a:solidFill>
              </a:rPr>
              <a:t>Resistivity-strain relation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CBAC6FC9-99A8-4707-97FF-86CD2AF36D42}"/>
              </a:ext>
            </a:extLst>
          </p:cNvPr>
          <p:cNvCxnSpPr>
            <a:cxnSpLocks/>
            <a:stCxn id="130" idx="0"/>
            <a:endCxn id="102" idx="2"/>
          </p:cNvCxnSpPr>
          <p:nvPr/>
        </p:nvCxnSpPr>
        <p:spPr>
          <a:xfrm flipV="1">
            <a:off x="7964300" y="3528777"/>
            <a:ext cx="3576" cy="74246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38F3B060-F3CF-45DE-868D-A68E8765E54D}"/>
              </a:ext>
            </a:extLst>
          </p:cNvPr>
          <p:cNvCxnSpPr>
            <a:cxnSpLocks/>
          </p:cNvCxnSpPr>
          <p:nvPr/>
        </p:nvCxnSpPr>
        <p:spPr>
          <a:xfrm>
            <a:off x="6032500" y="3361005"/>
            <a:ext cx="1253067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D0187EE6-1DD3-4925-8B32-807B21130078}"/>
              </a:ext>
            </a:extLst>
          </p:cNvPr>
          <p:cNvCxnSpPr>
            <a:cxnSpLocks/>
          </p:cNvCxnSpPr>
          <p:nvPr/>
        </p:nvCxnSpPr>
        <p:spPr>
          <a:xfrm>
            <a:off x="6270929" y="5402981"/>
            <a:ext cx="988012" cy="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0D128DE-3855-42FF-8A66-D0F3BB330C10}"/>
              </a:ext>
            </a:extLst>
          </p:cNvPr>
          <p:cNvCxnSpPr>
            <a:cxnSpLocks/>
          </p:cNvCxnSpPr>
          <p:nvPr/>
        </p:nvCxnSpPr>
        <p:spPr>
          <a:xfrm flipH="1">
            <a:off x="8691741" y="5402981"/>
            <a:ext cx="147193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60B3C8A-6B68-4C1F-84B2-C8EA30BB8B07}"/>
              </a:ext>
            </a:extLst>
          </p:cNvPr>
          <p:cNvCxnSpPr>
            <a:cxnSpLocks/>
          </p:cNvCxnSpPr>
          <p:nvPr/>
        </p:nvCxnSpPr>
        <p:spPr>
          <a:xfrm flipV="1">
            <a:off x="10163674" y="5049001"/>
            <a:ext cx="0" cy="3609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feld 106">
            <a:extLst>
              <a:ext uri="{FF2B5EF4-FFF2-40B4-BE49-F238E27FC236}">
                <a16:creationId xmlns:a16="http://schemas.microsoft.com/office/drawing/2014/main" id="{27E9A1AA-E7E3-4BF9-BEF5-E8756ED00FF6}"/>
              </a:ext>
            </a:extLst>
          </p:cNvPr>
          <p:cNvSpPr txBox="1"/>
          <p:nvPr/>
        </p:nvSpPr>
        <p:spPr>
          <a:xfrm>
            <a:off x="9333186" y="4606023"/>
            <a:ext cx="1950495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Calculation of </a:t>
            </a:r>
            <a:r>
              <a:rPr lang="en-US" sz="1000" b="1" dirty="0">
                <a:solidFill>
                  <a:schemeClr val="accent1"/>
                </a:solidFill>
              </a:rPr>
              <a:t>conductivity</a:t>
            </a:r>
            <a:r>
              <a:rPr lang="en-US" sz="1000" dirty="0">
                <a:solidFill>
                  <a:schemeClr val="accent1"/>
                </a:solidFill>
              </a:rPr>
              <a:t>, </a:t>
            </a:r>
            <a:r>
              <a:rPr lang="en-US" sz="1000" b="1" dirty="0">
                <a:solidFill>
                  <a:schemeClr val="accent1"/>
                </a:solidFill>
              </a:rPr>
              <a:t>current density </a:t>
            </a:r>
            <a:r>
              <a:rPr lang="en-US" sz="1000" dirty="0">
                <a:solidFill>
                  <a:schemeClr val="accent1"/>
                </a:solidFill>
              </a:rPr>
              <a:t>and</a:t>
            </a:r>
            <a:r>
              <a:rPr lang="en-US" sz="1000" b="1" dirty="0">
                <a:solidFill>
                  <a:schemeClr val="accent1"/>
                </a:solidFill>
              </a:rPr>
              <a:t> current</a:t>
            </a:r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FE34074-09B4-4B98-A83C-02F553FA14BE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2643" t="11786" r="1759" b="6945"/>
          <a:stretch/>
        </p:blipFill>
        <p:spPr>
          <a:xfrm>
            <a:off x="9027980" y="1218897"/>
            <a:ext cx="2137816" cy="1254670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0F674ED-B6D2-4CE0-B1B0-512496D48685}"/>
              </a:ext>
            </a:extLst>
          </p:cNvPr>
          <p:cNvCxnSpPr>
            <a:cxnSpLocks/>
          </p:cNvCxnSpPr>
          <p:nvPr/>
        </p:nvCxnSpPr>
        <p:spPr>
          <a:xfrm flipV="1">
            <a:off x="10163674" y="2524310"/>
            <a:ext cx="0" cy="3609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2AEF21C-58CA-4169-A10A-A7049DFC3234}"/>
              </a:ext>
            </a:extLst>
          </p:cNvPr>
          <p:cNvCxnSpPr>
            <a:cxnSpLocks/>
          </p:cNvCxnSpPr>
          <p:nvPr/>
        </p:nvCxnSpPr>
        <p:spPr>
          <a:xfrm>
            <a:off x="7177235" y="3361002"/>
            <a:ext cx="1744898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feld 106">
            <a:extLst>
              <a:ext uri="{FF2B5EF4-FFF2-40B4-BE49-F238E27FC236}">
                <a16:creationId xmlns:a16="http://schemas.microsoft.com/office/drawing/2014/main" id="{931C7429-98C7-464B-A1D0-98D3CBC89593}"/>
              </a:ext>
            </a:extLst>
          </p:cNvPr>
          <p:cNvSpPr txBox="1"/>
          <p:nvPr/>
        </p:nvSpPr>
        <p:spPr>
          <a:xfrm>
            <a:off x="7323188" y="3128667"/>
            <a:ext cx="1289375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Electromechanical coupling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E747AAE-7172-4DEF-8BF8-6AA329D1C647}"/>
              </a:ext>
            </a:extLst>
          </p:cNvPr>
          <p:cNvCxnSpPr>
            <a:cxnSpLocks/>
          </p:cNvCxnSpPr>
          <p:nvPr/>
        </p:nvCxnSpPr>
        <p:spPr>
          <a:xfrm>
            <a:off x="4695106" y="2571691"/>
            <a:ext cx="0" cy="132330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41">
            <a:extLst>
              <a:ext uri="{FF2B5EF4-FFF2-40B4-BE49-F238E27FC236}">
                <a16:creationId xmlns:a16="http://schemas.microsoft.com/office/drawing/2014/main" id="{D22C3DDE-2100-42D6-968A-C52BD0D28744}"/>
              </a:ext>
            </a:extLst>
          </p:cNvPr>
          <p:cNvSpPr txBox="1"/>
          <p:nvPr/>
        </p:nvSpPr>
        <p:spPr>
          <a:xfrm>
            <a:off x="3569766" y="2919746"/>
            <a:ext cx="959994" cy="55399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Mapping structures to network</a:t>
            </a:r>
          </a:p>
        </p:txBody>
      </p:sp>
      <p:pic>
        <p:nvPicPr>
          <p:cNvPr id="5" name="Grafik 4" descr="Ein Bild, das Farbigkeit, Screenshot, Kunst, Licht enthält.&#10;&#10;Automatisch generierte Beschreibung">
            <a:extLst>
              <a:ext uri="{FF2B5EF4-FFF2-40B4-BE49-F238E27FC236}">
                <a16:creationId xmlns:a16="http://schemas.microsoft.com/office/drawing/2014/main" id="{3E8AB8FE-8BFC-C838-A678-48B4ED6DDED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6" t="24251" r="12981" b="21116"/>
          <a:stretch/>
        </p:blipFill>
        <p:spPr>
          <a:xfrm>
            <a:off x="8970406" y="2976792"/>
            <a:ext cx="2294060" cy="126917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38CB444-905A-42DD-BE76-ECFEE6C9753A}"/>
              </a:ext>
            </a:extLst>
          </p:cNvPr>
          <p:cNvCxnSpPr>
            <a:cxnSpLocks/>
          </p:cNvCxnSpPr>
          <p:nvPr/>
        </p:nvCxnSpPr>
        <p:spPr>
          <a:xfrm flipV="1">
            <a:off x="10154818" y="4269154"/>
            <a:ext cx="0" cy="3368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 animBg="1"/>
      <p:bldP spid="72" grpId="0"/>
      <p:bldP spid="74" grpId="0" animBg="1"/>
      <p:bldP spid="78" grpId="0" animBg="1"/>
      <p:bldP spid="88" grpId="0" animBg="1"/>
      <p:bldP spid="92" grpId="0" animBg="1"/>
      <p:bldP spid="111" grpId="0" animBg="1"/>
      <p:bldP spid="130" grpId="0" animBg="1"/>
      <p:bldP spid="147" grpId="0" animBg="1"/>
      <p:bldP spid="102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D57B53CB-EB34-4EB2-8842-6FB4BFB86EDD}"/>
              </a:ext>
            </a:extLst>
          </p:cNvPr>
          <p:cNvGrpSpPr/>
          <p:nvPr/>
        </p:nvGrpSpPr>
        <p:grpSpPr>
          <a:xfrm>
            <a:off x="7328722" y="699512"/>
            <a:ext cx="1735670" cy="1675430"/>
            <a:chOff x="7559315" y="346076"/>
            <a:chExt cx="1735670" cy="167543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A0F745-2170-40AD-96F3-722DA6AA5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2" t="11779" r="24248" b="11574"/>
            <a:stretch/>
          </p:blipFill>
          <p:spPr>
            <a:xfrm>
              <a:off x="7613053" y="346076"/>
              <a:ext cx="1681932" cy="1675430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CF25437-7CDF-46C9-A24A-1767FD838D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1935" y="346076"/>
              <a:ext cx="313050" cy="293471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8D72495-0055-4A0B-A338-9236D6383C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9315" y="1718100"/>
              <a:ext cx="313050" cy="293471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CDFAE7-BEAD-4627-ABAB-4DD7C7AB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Properties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7ECFC4-47BC-426D-992D-A0E1E8947FCF}"/>
                  </a:ext>
                </a:extLst>
              </p:cNvPr>
              <p:cNvSpPr txBox="1"/>
              <p:nvPr/>
            </p:nvSpPr>
            <p:spPr>
              <a:xfrm>
                <a:off x="874712" y="1134000"/>
                <a:ext cx="6738341" cy="3341299"/>
              </a:xfrm>
              <a:prstGeom prst="rect">
                <a:avLst/>
              </a:prstGeom>
              <a:noFill/>
            </p:spPr>
            <p:txBody>
              <a:bodyPr wrap="square" l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Strain-controlled mechanical deformation of the polymer structures</a:t>
                </a:r>
              </a:p>
              <a:p>
                <a:pPr marL="69723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Uniaxial compression and tensile test on </a:t>
                </a:r>
                <a:r>
                  <a:rPr lang="en-US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mesoscale </a:t>
                </a:r>
                <a:r>
                  <a:rPr lang="en-US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with Molecular Dynamics (MD)</a:t>
                </a:r>
              </a:p>
              <a:p>
                <a:pPr marL="69723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Strain states result from the </a:t>
                </a:r>
                <a:r>
                  <a:rPr lang="en-US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microscale</a:t>
                </a:r>
              </a:p>
              <a:p>
                <a:pPr marL="69723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Capturing stress-strain relations of main and sub directions</a:t>
                </a:r>
              </a:p>
              <a:p>
                <a:pPr marL="697230" lvl="1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endParaRPr lang="en-US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Multilinear regression of stress and strain states to determine components of the elasticity tensor</a:t>
                </a:r>
                <a:r>
                  <a:rPr lang="en-US" sz="14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697230" lvl="1" indent="-285750">
                  <a:buFont typeface="Courier New" panose="02070309020205020404" pitchFamily="49" charset="0"/>
                  <a:buChar char="o"/>
                </a:pPr>
                <a:endParaRPr lang="en-US" sz="1400" dirty="0">
                  <a:solidFill>
                    <a:schemeClr val="accent1"/>
                  </a:solidFill>
                </a:endParaRPr>
              </a:p>
              <a:p>
                <a:pPr marL="697230" lvl="1" indent="-285750">
                  <a:buFont typeface="Courier New" panose="02070309020205020404" pitchFamily="49" charset="0"/>
                  <a:buChar char="o"/>
                </a:pPr>
                <a:endParaRPr lang="en-DE" sz="1400" b="1" dirty="0">
                  <a:solidFill>
                    <a:schemeClr val="accent1"/>
                  </a:solidFill>
                </a:endParaRPr>
              </a:p>
              <a:p>
                <a:pPr marL="24003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endParaRPr lang="en-US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endParaRPr lang="en-US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7ECFC4-47BC-426D-992D-A0E1E8947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12" y="1134000"/>
                <a:ext cx="6738341" cy="3341299"/>
              </a:xfrm>
              <a:prstGeom prst="rect">
                <a:avLst/>
              </a:prstGeom>
              <a:blipFill>
                <a:blip r:embed="rId3"/>
                <a:stretch>
                  <a:fillRect t="-54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34">
            <a:extLst>
              <a:ext uri="{FF2B5EF4-FFF2-40B4-BE49-F238E27FC236}">
                <a16:creationId xmlns:a16="http://schemas.microsoft.com/office/drawing/2014/main" id="{3BD26ABD-8BAE-46CB-8D33-F859261AB592}"/>
              </a:ext>
            </a:extLst>
          </p:cNvPr>
          <p:cNvSpPr/>
          <p:nvPr/>
        </p:nvSpPr>
        <p:spPr>
          <a:xfrm>
            <a:off x="-71801" y="5543548"/>
            <a:ext cx="12335603" cy="397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Elasticity tensor </a:t>
            </a:r>
            <a:r>
              <a:rPr lang="en-US" sz="1400" dirty="0">
                <a:solidFill>
                  <a:schemeClr val="accent1"/>
                </a:solidFill>
              </a:rPr>
              <a:t>based on many different stress and strain states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962146D-58EA-B48D-A3D9-E6036F76B6BF}"/>
              </a:ext>
            </a:extLst>
          </p:cNvPr>
          <p:cNvGrpSpPr/>
          <p:nvPr/>
        </p:nvGrpSpPr>
        <p:grpSpPr>
          <a:xfrm>
            <a:off x="9933762" y="1129265"/>
            <a:ext cx="1942282" cy="1050534"/>
            <a:chOff x="7623704" y="1134000"/>
            <a:chExt cx="3363473" cy="18192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19CCB9-E75B-4920-A6C9-07B3E0CB24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92" t="18148" r="26667" b="12667"/>
            <a:stretch/>
          </p:blipFill>
          <p:spPr>
            <a:xfrm>
              <a:off x="8233287" y="1134000"/>
              <a:ext cx="2199040" cy="1819224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9E07ED2-43A3-4918-9C54-D8BE639778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587" y="2090211"/>
              <a:ext cx="573590" cy="2338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B0024EF-A4BA-4DB2-9FAC-D161DE8086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3704" y="2092550"/>
              <a:ext cx="57359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phic 28" descr="Arrow: Slight curve with solid fill">
            <a:extLst>
              <a:ext uri="{FF2B5EF4-FFF2-40B4-BE49-F238E27FC236}">
                <a16:creationId xmlns:a16="http://schemas.microsoft.com/office/drawing/2014/main" id="{8B959D97-B2C4-3EDB-0060-89157A27C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190194" y="1757238"/>
            <a:ext cx="573566" cy="573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C5E1E85D-13B4-AC91-DCCF-A533543EBF88}"/>
                  </a:ext>
                </a:extLst>
              </p:cNvPr>
              <p:cNvSpPr txBox="1"/>
              <p:nvPr/>
            </p:nvSpPr>
            <p:spPr>
              <a:xfrm>
                <a:off x="9313210" y="655609"/>
                <a:ext cx="2466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DE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C5E1E85D-13B4-AC91-DCCF-A533543EB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210" y="655609"/>
                <a:ext cx="246616" cy="400110"/>
              </a:xfrm>
              <a:prstGeom prst="rect">
                <a:avLst/>
              </a:prstGeom>
              <a:blipFill>
                <a:blip r:embed="rId7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28" descr="Arrow: Slight curve with solid fill">
            <a:extLst>
              <a:ext uri="{FF2B5EF4-FFF2-40B4-BE49-F238E27FC236}">
                <a16:creationId xmlns:a16="http://schemas.microsoft.com/office/drawing/2014/main" id="{5C21D1DF-2445-892B-3D51-78B03BF52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 flipH="1">
            <a:off x="9188441" y="963660"/>
            <a:ext cx="573566" cy="573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DBD3908-C3A1-5C5E-76FC-BB97970D3C36}"/>
                  </a:ext>
                </a:extLst>
              </p:cNvPr>
              <p:cNvSpPr txBox="1"/>
              <p:nvPr/>
            </p:nvSpPr>
            <p:spPr>
              <a:xfrm>
                <a:off x="9316356" y="2296492"/>
                <a:ext cx="2466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D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DBD3908-C3A1-5C5E-76FC-BB97970D3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356" y="2296492"/>
                <a:ext cx="246616" cy="400110"/>
              </a:xfrm>
              <a:prstGeom prst="rect">
                <a:avLst/>
              </a:prstGeom>
              <a:blipFill>
                <a:blip r:embed="rId8"/>
                <a:stretch>
                  <a:fillRect r="-365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phic 28" descr="Arrow: Slight curve with solid fill">
            <a:extLst>
              <a:ext uri="{FF2B5EF4-FFF2-40B4-BE49-F238E27FC236}">
                <a16:creationId xmlns:a16="http://schemas.microsoft.com/office/drawing/2014/main" id="{81714932-D671-4789-8716-E5F0E7162D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 flipH="1">
            <a:off x="3481890" y="2266481"/>
            <a:ext cx="592958" cy="5929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91BDDC-96FD-4BE0-8F18-37924F8D38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1889" y="3152740"/>
            <a:ext cx="3905290" cy="23043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BD6DD2-8F3D-44DF-B26B-65A2ADFA45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8631" y="3204732"/>
            <a:ext cx="3561404" cy="23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68F29B-4B97-4CFA-8018-435CC9FAC48F}"/>
                  </a:ext>
                </a:extLst>
              </p:cNvPr>
              <p:cNvSpPr txBox="1"/>
              <p:nvPr/>
            </p:nvSpPr>
            <p:spPr>
              <a:xfrm>
                <a:off x="932205" y="3336607"/>
                <a:ext cx="1682628" cy="325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en-DE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68F29B-4B97-4CFA-8018-435CC9FAC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05" y="3336607"/>
                <a:ext cx="1682628" cy="325089"/>
              </a:xfrm>
              <a:prstGeom prst="rect">
                <a:avLst/>
              </a:prstGeom>
              <a:blipFill>
                <a:blip r:embed="rId12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41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FAE7-BEAD-4627-ABAB-4DD7C7AB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Properties</a:t>
            </a:r>
            <a:endParaRPr lang="en-DE" dirty="0"/>
          </a:p>
        </p:txBody>
      </p:sp>
      <p:sp>
        <p:nvSpPr>
          <p:cNvPr id="22" name="Rechteck 34">
            <a:extLst>
              <a:ext uri="{FF2B5EF4-FFF2-40B4-BE49-F238E27FC236}">
                <a16:creationId xmlns:a16="http://schemas.microsoft.com/office/drawing/2014/main" id="{9E7D4F02-B67C-4093-8053-7A1F4C942002}"/>
              </a:ext>
            </a:extLst>
          </p:cNvPr>
          <p:cNvSpPr/>
          <p:nvPr/>
        </p:nvSpPr>
        <p:spPr>
          <a:xfrm>
            <a:off x="-71801" y="5543548"/>
            <a:ext cx="12335603" cy="397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Calculation of electronic properties across three scales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2622A-9E69-46C4-8145-5F4DF0F770B8}"/>
              </a:ext>
            </a:extLst>
          </p:cNvPr>
          <p:cNvSpPr txBox="1"/>
          <p:nvPr/>
        </p:nvSpPr>
        <p:spPr>
          <a:xfrm>
            <a:off x="7812000" y="6181200"/>
            <a:ext cx="2809831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[5] Marcus, R. Chemical and Electrochemical</a:t>
            </a:r>
            <a:br>
              <a:rPr lang="en-US" sz="800" dirty="0">
                <a:solidFill>
                  <a:schemeClr val="tx2"/>
                </a:solidFill>
              </a:rPr>
            </a:br>
            <a:r>
              <a:rPr lang="en-US" sz="800" dirty="0">
                <a:solidFill>
                  <a:schemeClr val="tx2"/>
                </a:solidFill>
              </a:rPr>
              <a:t>      Electron-Transfer Theory. </a:t>
            </a:r>
            <a:r>
              <a:rPr lang="en-US" sz="800" dirty="0" err="1">
                <a:solidFill>
                  <a:schemeClr val="tx2"/>
                </a:solidFill>
              </a:rPr>
              <a:t>Annu</a:t>
            </a:r>
            <a:r>
              <a:rPr lang="en-US" sz="800" dirty="0">
                <a:solidFill>
                  <a:schemeClr val="tx2"/>
                </a:solidFill>
              </a:rPr>
              <a:t>. Rev. Phys. Chem. </a:t>
            </a:r>
            <a:br>
              <a:rPr lang="en-US" sz="800" dirty="0">
                <a:solidFill>
                  <a:schemeClr val="tx2"/>
                </a:solidFill>
              </a:rPr>
            </a:br>
            <a:r>
              <a:rPr lang="en-US" sz="800" dirty="0">
                <a:solidFill>
                  <a:schemeClr val="tx2"/>
                </a:solidFill>
              </a:rPr>
              <a:t>      1964, 15, 155−196.</a:t>
            </a:r>
            <a:endParaRPr lang="en-DE" sz="800" dirty="0">
              <a:solidFill>
                <a:schemeClr val="tx2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2B340A6-1404-49E4-BECC-74ADC1A74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9"/>
          <a:stretch/>
        </p:blipFill>
        <p:spPr>
          <a:xfrm>
            <a:off x="10189691" y="2507631"/>
            <a:ext cx="432140" cy="208331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81F8FCB-5267-4643-A03D-CAB5DA346D3E}"/>
              </a:ext>
            </a:extLst>
          </p:cNvPr>
          <p:cNvSpPr/>
          <p:nvPr/>
        </p:nvSpPr>
        <p:spPr>
          <a:xfrm>
            <a:off x="10828658" y="2422678"/>
            <a:ext cx="153717" cy="28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BFB11BE-5750-4616-B022-F12C7A62CBE7}"/>
              </a:ext>
            </a:extLst>
          </p:cNvPr>
          <p:cNvGrpSpPr/>
          <p:nvPr/>
        </p:nvGrpSpPr>
        <p:grpSpPr>
          <a:xfrm>
            <a:off x="7488223" y="2068358"/>
            <a:ext cx="2591736" cy="2998888"/>
            <a:chOff x="8033606" y="1645230"/>
            <a:chExt cx="2963926" cy="342954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0D621CA-C1D9-43B9-AE34-BEFCA55EB4D1}"/>
                </a:ext>
              </a:extLst>
            </p:cNvPr>
            <p:cNvGrpSpPr/>
            <p:nvPr/>
          </p:nvGrpSpPr>
          <p:grpSpPr>
            <a:xfrm>
              <a:off x="8033606" y="1645230"/>
              <a:ext cx="2912208" cy="3429548"/>
              <a:chOff x="2461887" y="0"/>
              <a:chExt cx="5823486" cy="68580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436435E-0848-43B8-B901-337FF8DE40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3" r="24373"/>
              <a:stretch/>
            </p:blipFill>
            <p:spPr>
              <a:xfrm>
                <a:off x="2461887" y="0"/>
                <a:ext cx="5823486" cy="68580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ECA012-4CAA-417F-A55D-85E362102B13}"/>
                  </a:ext>
                </a:extLst>
              </p:cNvPr>
              <p:cNvSpPr/>
              <p:nvPr/>
            </p:nvSpPr>
            <p:spPr>
              <a:xfrm>
                <a:off x="4565650" y="916795"/>
                <a:ext cx="1530350" cy="5788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F5DFCCD-B74B-40C2-B28C-2CC38C3C9FCE}"/>
                </a:ext>
              </a:extLst>
            </p:cNvPr>
            <p:cNvSpPr/>
            <p:nvPr/>
          </p:nvSpPr>
          <p:spPr>
            <a:xfrm>
              <a:off x="10861284" y="3201036"/>
              <a:ext cx="136248" cy="289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281D45-7754-4301-9EFB-380E784512E5}"/>
                  </a:ext>
                </a:extLst>
              </p:cNvPr>
              <p:cNvSpPr txBox="1"/>
              <p:nvPr/>
            </p:nvSpPr>
            <p:spPr>
              <a:xfrm>
                <a:off x="4879859" y="1232460"/>
                <a:ext cx="6965008" cy="782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Solving of Poisson  equation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sty m:val="p"/>
                      </m:rPr>
                      <a:rPr lang="en-US" sz="140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1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mic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sz="1400" b="0" dirty="0">
                    <a:solidFill>
                      <a:schemeClr val="accent1"/>
                    </a:solidFill>
                  </a:rPr>
                  <a:t>  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mic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𝜿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1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</m:d>
                    <m:r>
                      <a:rPr lang="en-US" sz="1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𝜿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281D45-7754-4301-9EFB-380E78451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859" y="1232460"/>
                <a:ext cx="6965008" cy="782074"/>
              </a:xfrm>
              <a:prstGeom prst="rect">
                <a:avLst/>
              </a:prstGeom>
              <a:blipFill>
                <a:blip r:embed="rId3"/>
                <a:stretch>
                  <a:fillRect l="-175" t="-2344" b="-625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774D10B-3ACF-492C-B4BA-6503298CFFCD}"/>
              </a:ext>
            </a:extLst>
          </p:cNvPr>
          <p:cNvGrpSpPr/>
          <p:nvPr/>
        </p:nvGrpSpPr>
        <p:grpSpPr>
          <a:xfrm>
            <a:off x="1023764" y="1106000"/>
            <a:ext cx="10688176" cy="4361599"/>
            <a:chOff x="2026693" y="-497681"/>
            <a:chExt cx="16672666" cy="6803730"/>
          </a:xfrm>
        </p:grpSpPr>
        <p:pic>
          <p:nvPicPr>
            <p:cNvPr id="43" name="Picture 3">
              <a:extLst>
                <a:ext uri="{FF2B5EF4-FFF2-40B4-BE49-F238E27FC236}">
                  <a16:creationId xmlns:a16="http://schemas.microsoft.com/office/drawing/2014/main" id="{336EFA3A-B484-4B9A-AFF6-0AA116C01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6" t="25000" r="35625" b="20000"/>
            <a:stretch/>
          </p:blipFill>
          <p:spPr>
            <a:xfrm>
              <a:off x="2102541" y="3108399"/>
              <a:ext cx="961756" cy="938063"/>
            </a:xfrm>
            <a:prstGeom prst="rect">
              <a:avLst/>
            </a:prstGeom>
            <a:ln w="9525">
              <a:noFill/>
            </a:ln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D213768-96D9-4280-8952-124789D13D67}"/>
                </a:ext>
              </a:extLst>
            </p:cNvPr>
            <p:cNvCxnSpPr>
              <a:cxnSpLocks/>
            </p:cNvCxnSpPr>
            <p:nvPr/>
          </p:nvCxnSpPr>
          <p:spPr>
            <a:xfrm>
              <a:off x="7696244" y="-497681"/>
              <a:ext cx="0" cy="60649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86FB811-D985-4935-BC79-0DBEAF13EDC8}"/>
                </a:ext>
              </a:extLst>
            </p:cNvPr>
            <p:cNvCxnSpPr>
              <a:cxnSpLocks/>
            </p:cNvCxnSpPr>
            <p:nvPr/>
          </p:nvCxnSpPr>
          <p:spPr>
            <a:xfrm>
              <a:off x="4516387" y="-486142"/>
              <a:ext cx="0" cy="60649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D7EEAB-7986-4BD6-BE07-CFEF629EFBCE}"/>
                </a:ext>
              </a:extLst>
            </p:cNvPr>
            <p:cNvCxnSpPr>
              <a:cxnSpLocks/>
              <a:stCxn id="68" idx="7"/>
            </p:cNvCxnSpPr>
            <p:nvPr/>
          </p:nvCxnSpPr>
          <p:spPr>
            <a:xfrm flipV="1">
              <a:off x="6452930" y="2848177"/>
              <a:ext cx="250250" cy="16294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2EF8CBB-C994-449D-9CE4-11F3F44ADC17}"/>
                </a:ext>
              </a:extLst>
            </p:cNvPr>
            <p:cNvCxnSpPr>
              <a:cxnSpLocks/>
            </p:cNvCxnSpPr>
            <p:nvPr/>
          </p:nvCxnSpPr>
          <p:spPr>
            <a:xfrm>
              <a:off x="5470168" y="3546325"/>
              <a:ext cx="146299" cy="406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872C5B6-A90F-4BBC-9935-5D210FB8F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7" t="18546" r="23818" b="18031"/>
            <a:stretch/>
          </p:blipFill>
          <p:spPr>
            <a:xfrm>
              <a:off x="7959388" y="1995490"/>
              <a:ext cx="2918176" cy="2330048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53DD9C1-ACF8-4D05-985B-0FD275CAEF74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H="1" flipV="1">
              <a:off x="4114470" y="2257726"/>
              <a:ext cx="1492259" cy="64013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9">
              <a:extLst>
                <a:ext uri="{FF2B5EF4-FFF2-40B4-BE49-F238E27FC236}">
                  <a16:creationId xmlns:a16="http://schemas.microsoft.com/office/drawing/2014/main" id="{9BEE5264-C715-4287-8B6B-2D2E06004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53" t="25417" r="29843" b="25555"/>
            <a:stretch/>
          </p:blipFill>
          <p:spPr>
            <a:xfrm>
              <a:off x="3080813" y="2380961"/>
              <a:ext cx="1060386" cy="718458"/>
            </a:xfrm>
            <a:prstGeom prst="rect">
              <a:avLst/>
            </a:prstGeom>
            <a:ln w="9525">
              <a:noFill/>
            </a:ln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85BBE89-29FB-4C7A-8551-186CAFBBF3C1}"/>
                </a:ext>
              </a:extLst>
            </p:cNvPr>
            <p:cNvCxnSpPr>
              <a:cxnSpLocks/>
              <a:stCxn id="73" idx="2"/>
            </p:cNvCxnSpPr>
            <p:nvPr/>
          </p:nvCxnSpPr>
          <p:spPr>
            <a:xfrm flipH="1">
              <a:off x="3644595" y="3521277"/>
              <a:ext cx="1732133" cy="49021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EBD5448-33C8-4A64-946B-30E97613AC70}"/>
                </a:ext>
              </a:extLst>
            </p:cNvPr>
            <p:cNvCxnSpPr>
              <a:cxnSpLocks/>
              <a:endCxn id="85" idx="3"/>
            </p:cNvCxnSpPr>
            <p:nvPr/>
          </p:nvCxnSpPr>
          <p:spPr>
            <a:xfrm flipH="1">
              <a:off x="6683698" y="3114461"/>
              <a:ext cx="1585092" cy="91866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51280C9-3BA5-4F57-85AF-CB047E992C31}"/>
                </a:ext>
              </a:extLst>
            </p:cNvPr>
            <p:cNvCxnSpPr>
              <a:cxnSpLocks/>
            </p:cNvCxnSpPr>
            <p:nvPr/>
          </p:nvCxnSpPr>
          <p:spPr>
            <a:xfrm>
              <a:off x="2026693" y="5799021"/>
              <a:ext cx="16672666" cy="7436"/>
            </a:xfrm>
            <a:prstGeom prst="line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DD2D9CE-7A46-4409-84F9-24BF1C12BFF8}"/>
                </a:ext>
              </a:extLst>
            </p:cNvPr>
            <p:cNvSpPr txBox="1"/>
            <p:nvPr/>
          </p:nvSpPr>
          <p:spPr>
            <a:xfrm>
              <a:off x="2108217" y="5332731"/>
              <a:ext cx="2475455" cy="48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Atomistic scale</a:t>
              </a:r>
              <a:endParaRPr lang="en-DE" sz="14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A41650-FC05-49D0-AD0B-8BE4B6EECFE5}"/>
                </a:ext>
              </a:extLst>
            </p:cNvPr>
            <p:cNvSpPr txBox="1"/>
            <p:nvPr/>
          </p:nvSpPr>
          <p:spPr>
            <a:xfrm>
              <a:off x="5187442" y="5323385"/>
              <a:ext cx="1702524" cy="48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Mesoscale</a:t>
              </a:r>
              <a:endParaRPr lang="en-DE" sz="14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A47A71F-0F1D-4571-8151-6B40DA950E74}"/>
                </a:ext>
              </a:extLst>
            </p:cNvPr>
            <p:cNvSpPr txBox="1"/>
            <p:nvPr/>
          </p:nvSpPr>
          <p:spPr>
            <a:xfrm>
              <a:off x="11550839" y="5329060"/>
              <a:ext cx="1702524" cy="48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Microscale</a:t>
              </a:r>
              <a:endParaRPr lang="en-DE" sz="1400" dirty="0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2CC1EB7C-427D-4468-A82C-6793FD1F1E63}"/>
                </a:ext>
              </a:extLst>
            </p:cNvPr>
            <p:cNvSpPr/>
            <p:nvPr/>
          </p:nvSpPr>
          <p:spPr>
            <a:xfrm>
              <a:off x="5078667" y="2257729"/>
              <a:ext cx="2047288" cy="177162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BBD773F-2B59-40D2-8E83-6929B38B7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6728" y="2825856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CAF79EB-AD52-49AA-AC88-57354E100B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0531" y="2865377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14DB5BE-02A9-44AF-90C0-08CBA9FC79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3379" y="3458558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CD41F7B-541E-4AB7-8B2E-1A819AA41F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5281" y="3547431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321E6FD-1590-4CFC-A33F-F0446C8C5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5670" y="3261036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8C4B1FA-31E3-40B3-AD59-617868876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2070" y="3189036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47470D3-F9E5-40AE-9B7F-C6E98098F5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0187" y="2990029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5A0F54-F260-4A5D-B6D0-BA125AC78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5465" y="2793377"/>
              <a:ext cx="107852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FBE3848-24AD-4EBD-BCCC-D259DA1E93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07071" y="2486249"/>
              <a:ext cx="107852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6A6179C-E02F-40AC-8586-1602589D3C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5527" y="2359592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25E730A-F118-4B1B-9658-67153E9AD5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5396" y="3587486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0160365-4247-4944-A9A5-51EA1094D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6728" y="3449275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83CFCDA-822A-4B35-A71D-B681CC104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0997" y="3021593"/>
              <a:ext cx="107852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3A3850F-B69F-45D4-B3CD-BCE328943E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1973" y="3235264"/>
              <a:ext cx="107852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83DDDCA-2E38-446B-B3C8-640E05CC6B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0729" y="3341275"/>
              <a:ext cx="107852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CE47ED4-26C1-4435-A050-4A3F62B619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2967" y="2381355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649E990-D841-4608-99BC-2BA60CA9B4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2075" y="2323511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9B18532-0E48-4027-8AB6-B711D9F6C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12381" y="2492882"/>
              <a:ext cx="107852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feld 58">
                  <a:extLst>
                    <a:ext uri="{FF2B5EF4-FFF2-40B4-BE49-F238E27FC236}">
                      <a16:creationId xmlns:a16="http://schemas.microsoft.com/office/drawing/2014/main" id="{16B3553C-431F-4A50-A452-545F681E8767}"/>
                    </a:ext>
                  </a:extLst>
                </p:cNvPr>
                <p:cNvSpPr txBox="1"/>
                <p:nvPr/>
              </p:nvSpPr>
              <p:spPr>
                <a:xfrm>
                  <a:off x="5833477" y="5811811"/>
                  <a:ext cx="358977" cy="480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de-D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05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μm</m:t>
                        </m:r>
                      </m:oMath>
                    </m:oMathPara>
                  </a14:m>
                  <a:endParaRPr kumimoji="0" lang="de-DE" sz="1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305D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0" name="Textfeld 58">
                  <a:extLst>
                    <a:ext uri="{FF2B5EF4-FFF2-40B4-BE49-F238E27FC236}">
                      <a16:creationId xmlns:a16="http://schemas.microsoft.com/office/drawing/2014/main" id="{16B3553C-431F-4A50-A452-545F681E87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477" y="5811811"/>
                  <a:ext cx="358977" cy="480106"/>
                </a:xfrm>
                <a:prstGeom prst="rect">
                  <a:avLst/>
                </a:prstGeom>
                <a:blipFill>
                  <a:blip r:embed="rId7"/>
                  <a:stretch>
                    <a:fillRect l="-39474" r="-21053" b="-400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feld 60">
                  <a:extLst>
                    <a:ext uri="{FF2B5EF4-FFF2-40B4-BE49-F238E27FC236}">
                      <a16:creationId xmlns:a16="http://schemas.microsoft.com/office/drawing/2014/main" id="{B69D8A6A-5902-4B67-B659-88D39BDD97B2}"/>
                    </a:ext>
                  </a:extLst>
                </p:cNvPr>
                <p:cNvSpPr txBox="1"/>
                <p:nvPr/>
              </p:nvSpPr>
              <p:spPr>
                <a:xfrm>
                  <a:off x="12222612" y="5825943"/>
                  <a:ext cx="358977" cy="480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de-D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05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mm</m:t>
                        </m:r>
                      </m:oMath>
                    </m:oMathPara>
                  </a14:m>
                  <a:endParaRPr kumimoji="0" lang="de-DE" sz="1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305D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1" name="Textfeld 60">
                  <a:extLst>
                    <a:ext uri="{FF2B5EF4-FFF2-40B4-BE49-F238E27FC236}">
                      <a16:creationId xmlns:a16="http://schemas.microsoft.com/office/drawing/2014/main" id="{B69D8A6A-5902-4B67-B659-88D39BDD9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2612" y="5825943"/>
                  <a:ext cx="358977" cy="480106"/>
                </a:xfrm>
                <a:prstGeom prst="rect">
                  <a:avLst/>
                </a:prstGeom>
                <a:blipFill>
                  <a:blip r:embed="rId8"/>
                  <a:stretch>
                    <a:fillRect l="-42105" r="-2368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feld 58">
                  <a:extLst>
                    <a:ext uri="{FF2B5EF4-FFF2-40B4-BE49-F238E27FC236}">
                      <a16:creationId xmlns:a16="http://schemas.microsoft.com/office/drawing/2014/main" id="{1C19B920-D89F-45A4-8397-FE65CA842AE3}"/>
                    </a:ext>
                  </a:extLst>
                </p:cNvPr>
                <p:cNvSpPr txBox="1"/>
                <p:nvPr/>
              </p:nvSpPr>
              <p:spPr>
                <a:xfrm>
                  <a:off x="4336899" y="5815674"/>
                  <a:ext cx="358977" cy="480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05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kumimoji="0" lang="de-D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05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</m:t>
                        </m:r>
                      </m:oMath>
                    </m:oMathPara>
                  </a14:m>
                  <a:endParaRPr kumimoji="0" lang="de-DE" sz="1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305D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2" name="Textfeld 58">
                  <a:extLst>
                    <a:ext uri="{FF2B5EF4-FFF2-40B4-BE49-F238E27FC236}">
                      <a16:creationId xmlns:a16="http://schemas.microsoft.com/office/drawing/2014/main" id="{1C19B920-D89F-45A4-8397-FE65CA842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6899" y="5815674"/>
                  <a:ext cx="358977" cy="480106"/>
                </a:xfrm>
                <a:prstGeom prst="rect">
                  <a:avLst/>
                </a:prstGeom>
                <a:blipFill>
                  <a:blip r:embed="rId9"/>
                  <a:stretch>
                    <a:fillRect l="-34211" r="-1052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feld 36">
                  <a:extLst>
                    <a:ext uri="{FF2B5EF4-FFF2-40B4-BE49-F238E27FC236}">
                      <a16:creationId xmlns:a16="http://schemas.microsoft.com/office/drawing/2014/main" id="{BB0F42ED-2FCF-4F7C-80F8-80ABA78748B6}"/>
                    </a:ext>
                  </a:extLst>
                </p:cNvPr>
                <p:cNvSpPr txBox="1"/>
                <p:nvPr/>
              </p:nvSpPr>
              <p:spPr>
                <a:xfrm>
                  <a:off x="3166459" y="5806458"/>
                  <a:ext cx="358977" cy="4968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de-DE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05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Å</m:t>
                        </m:r>
                      </m:oMath>
                    </m:oMathPara>
                  </a14:m>
                  <a:endPara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5D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3" name="Textfeld 36">
                  <a:extLst>
                    <a:ext uri="{FF2B5EF4-FFF2-40B4-BE49-F238E27FC236}">
                      <a16:creationId xmlns:a16="http://schemas.microsoft.com/office/drawing/2014/main" id="{BB0F42ED-2FCF-4F7C-80F8-80ABA7874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459" y="5806458"/>
                  <a:ext cx="358977" cy="496810"/>
                </a:xfrm>
                <a:prstGeom prst="rect">
                  <a:avLst/>
                </a:prstGeom>
                <a:blipFill>
                  <a:blip r:embed="rId10"/>
                  <a:stretch>
                    <a:fillRect l="-2105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Rectangle 143">
              <a:extLst>
                <a:ext uri="{FF2B5EF4-FFF2-40B4-BE49-F238E27FC236}">
                  <a16:creationId xmlns:a16="http://schemas.microsoft.com/office/drawing/2014/main" id="{DAEFC207-9981-4137-A39D-3ABD02C62A8E}"/>
                </a:ext>
              </a:extLst>
            </p:cNvPr>
            <p:cNvSpPr/>
            <p:nvPr/>
          </p:nvSpPr>
          <p:spPr>
            <a:xfrm>
              <a:off x="5078666" y="2257761"/>
              <a:ext cx="453305" cy="1781546"/>
            </a:xfrm>
            <a:custGeom>
              <a:avLst/>
              <a:gdLst>
                <a:gd name="connsiteX0" fmla="*/ 0 w 862138"/>
                <a:gd name="connsiteY0" fmla="*/ 0 h 1010556"/>
                <a:gd name="connsiteX1" fmla="*/ 862138 w 862138"/>
                <a:gd name="connsiteY1" fmla="*/ 0 h 1010556"/>
                <a:gd name="connsiteX2" fmla="*/ 862138 w 862138"/>
                <a:gd name="connsiteY2" fmla="*/ 1010556 h 1010556"/>
                <a:gd name="connsiteX3" fmla="*/ 0 w 862138"/>
                <a:gd name="connsiteY3" fmla="*/ 1010556 h 1010556"/>
                <a:gd name="connsiteX4" fmla="*/ 0 w 862138"/>
                <a:gd name="connsiteY4" fmla="*/ 0 h 1010556"/>
                <a:gd name="connsiteX0" fmla="*/ 0 w 862138"/>
                <a:gd name="connsiteY0" fmla="*/ 283634 h 1294190"/>
                <a:gd name="connsiteX1" fmla="*/ 332971 w 862138"/>
                <a:gd name="connsiteY1" fmla="*/ 0 h 1294190"/>
                <a:gd name="connsiteX2" fmla="*/ 862138 w 862138"/>
                <a:gd name="connsiteY2" fmla="*/ 1294190 h 1294190"/>
                <a:gd name="connsiteX3" fmla="*/ 0 w 862138"/>
                <a:gd name="connsiteY3" fmla="*/ 1294190 h 1294190"/>
                <a:gd name="connsiteX4" fmla="*/ 0 w 862138"/>
                <a:gd name="connsiteY4" fmla="*/ 283634 h 1294190"/>
                <a:gd name="connsiteX0" fmla="*/ 0 w 332971"/>
                <a:gd name="connsiteY0" fmla="*/ 283634 h 1294190"/>
                <a:gd name="connsiteX1" fmla="*/ 332971 w 332971"/>
                <a:gd name="connsiteY1" fmla="*/ 0 h 1294190"/>
                <a:gd name="connsiteX2" fmla="*/ 328738 w 332971"/>
                <a:gd name="connsiteY2" fmla="*/ 972457 h 1294190"/>
                <a:gd name="connsiteX3" fmla="*/ 0 w 332971"/>
                <a:gd name="connsiteY3" fmla="*/ 1294190 h 1294190"/>
                <a:gd name="connsiteX4" fmla="*/ 0 w 332971"/>
                <a:gd name="connsiteY4" fmla="*/ 283634 h 1294190"/>
                <a:gd name="connsiteX0" fmla="*/ 12700 w 332971"/>
                <a:gd name="connsiteY0" fmla="*/ 296334 h 1294190"/>
                <a:gd name="connsiteX1" fmla="*/ 332971 w 332971"/>
                <a:gd name="connsiteY1" fmla="*/ 0 h 1294190"/>
                <a:gd name="connsiteX2" fmla="*/ 328738 w 332971"/>
                <a:gd name="connsiteY2" fmla="*/ 972457 h 1294190"/>
                <a:gd name="connsiteX3" fmla="*/ 0 w 332971"/>
                <a:gd name="connsiteY3" fmla="*/ 1294190 h 1294190"/>
                <a:gd name="connsiteX4" fmla="*/ 12700 w 332971"/>
                <a:gd name="connsiteY4" fmla="*/ 296334 h 1294190"/>
                <a:gd name="connsiteX0" fmla="*/ 12700 w 328738"/>
                <a:gd name="connsiteY0" fmla="*/ 305859 h 1303715"/>
                <a:gd name="connsiteX1" fmla="*/ 328208 w 328738"/>
                <a:gd name="connsiteY1" fmla="*/ 0 h 1303715"/>
                <a:gd name="connsiteX2" fmla="*/ 328738 w 328738"/>
                <a:gd name="connsiteY2" fmla="*/ 981982 h 1303715"/>
                <a:gd name="connsiteX3" fmla="*/ 0 w 328738"/>
                <a:gd name="connsiteY3" fmla="*/ 1303715 h 1303715"/>
                <a:gd name="connsiteX4" fmla="*/ 12700 w 328738"/>
                <a:gd name="connsiteY4" fmla="*/ 305859 h 1303715"/>
                <a:gd name="connsiteX0" fmla="*/ 12700 w 328738"/>
                <a:gd name="connsiteY0" fmla="*/ 305859 h 1308477"/>
                <a:gd name="connsiteX1" fmla="*/ 328208 w 328738"/>
                <a:gd name="connsiteY1" fmla="*/ 0 h 1308477"/>
                <a:gd name="connsiteX2" fmla="*/ 328738 w 328738"/>
                <a:gd name="connsiteY2" fmla="*/ 981982 h 1308477"/>
                <a:gd name="connsiteX3" fmla="*/ 0 w 328738"/>
                <a:gd name="connsiteY3" fmla="*/ 1308477 h 1308477"/>
                <a:gd name="connsiteX4" fmla="*/ 12700 w 328738"/>
                <a:gd name="connsiteY4" fmla="*/ 305859 h 1308477"/>
                <a:gd name="connsiteX0" fmla="*/ 9525 w 328738"/>
                <a:gd name="connsiteY0" fmla="*/ 321734 h 1308477"/>
                <a:gd name="connsiteX1" fmla="*/ 328208 w 328738"/>
                <a:gd name="connsiteY1" fmla="*/ 0 h 1308477"/>
                <a:gd name="connsiteX2" fmla="*/ 328738 w 328738"/>
                <a:gd name="connsiteY2" fmla="*/ 981982 h 1308477"/>
                <a:gd name="connsiteX3" fmla="*/ 0 w 328738"/>
                <a:gd name="connsiteY3" fmla="*/ 1308477 h 1308477"/>
                <a:gd name="connsiteX4" fmla="*/ 9525 w 328738"/>
                <a:gd name="connsiteY4" fmla="*/ 321734 h 1308477"/>
                <a:gd name="connsiteX0" fmla="*/ 9525 w 331390"/>
                <a:gd name="connsiteY0" fmla="*/ 334434 h 1321177"/>
                <a:gd name="connsiteX1" fmla="*/ 331383 w 331390"/>
                <a:gd name="connsiteY1" fmla="*/ 0 h 1321177"/>
                <a:gd name="connsiteX2" fmla="*/ 328738 w 331390"/>
                <a:gd name="connsiteY2" fmla="*/ 994682 h 1321177"/>
                <a:gd name="connsiteX3" fmla="*/ 0 w 331390"/>
                <a:gd name="connsiteY3" fmla="*/ 1321177 h 1321177"/>
                <a:gd name="connsiteX4" fmla="*/ 9525 w 331390"/>
                <a:gd name="connsiteY4" fmla="*/ 334434 h 1321177"/>
                <a:gd name="connsiteX0" fmla="*/ 9525 w 328738"/>
                <a:gd name="connsiteY0" fmla="*/ 332847 h 1319590"/>
                <a:gd name="connsiteX1" fmla="*/ 326621 w 328738"/>
                <a:gd name="connsiteY1" fmla="*/ 0 h 1319590"/>
                <a:gd name="connsiteX2" fmla="*/ 328738 w 328738"/>
                <a:gd name="connsiteY2" fmla="*/ 993095 h 1319590"/>
                <a:gd name="connsiteX3" fmla="*/ 0 w 328738"/>
                <a:gd name="connsiteY3" fmla="*/ 1319590 h 1319590"/>
                <a:gd name="connsiteX4" fmla="*/ 9525 w 328738"/>
                <a:gd name="connsiteY4" fmla="*/ 332847 h 1319590"/>
                <a:gd name="connsiteX0" fmla="*/ 9525 w 336148"/>
                <a:gd name="connsiteY0" fmla="*/ 323322 h 1310065"/>
                <a:gd name="connsiteX1" fmla="*/ 336146 w 336148"/>
                <a:gd name="connsiteY1" fmla="*/ 0 h 1310065"/>
                <a:gd name="connsiteX2" fmla="*/ 328738 w 336148"/>
                <a:gd name="connsiteY2" fmla="*/ 983570 h 1310065"/>
                <a:gd name="connsiteX3" fmla="*/ 0 w 336148"/>
                <a:gd name="connsiteY3" fmla="*/ 1310065 h 1310065"/>
                <a:gd name="connsiteX4" fmla="*/ 9525 w 336148"/>
                <a:gd name="connsiteY4" fmla="*/ 323322 h 1310065"/>
                <a:gd name="connsiteX0" fmla="*/ 9525 w 333387"/>
                <a:gd name="connsiteY0" fmla="*/ 304280 h 1291023"/>
                <a:gd name="connsiteX1" fmla="*/ 333383 w 333387"/>
                <a:gd name="connsiteY1" fmla="*/ 0 h 1291023"/>
                <a:gd name="connsiteX2" fmla="*/ 328738 w 333387"/>
                <a:gd name="connsiteY2" fmla="*/ 964528 h 1291023"/>
                <a:gd name="connsiteX3" fmla="*/ 0 w 333387"/>
                <a:gd name="connsiteY3" fmla="*/ 1291023 h 1291023"/>
                <a:gd name="connsiteX4" fmla="*/ 9525 w 333387"/>
                <a:gd name="connsiteY4" fmla="*/ 304280 h 1291023"/>
                <a:gd name="connsiteX0" fmla="*/ 9525 w 328738"/>
                <a:gd name="connsiteY0" fmla="*/ 304280 h 1291023"/>
                <a:gd name="connsiteX1" fmla="*/ 327857 w 328738"/>
                <a:gd name="connsiteY1" fmla="*/ 0 h 1291023"/>
                <a:gd name="connsiteX2" fmla="*/ 328738 w 328738"/>
                <a:gd name="connsiteY2" fmla="*/ 964528 h 1291023"/>
                <a:gd name="connsiteX3" fmla="*/ 0 w 328738"/>
                <a:gd name="connsiteY3" fmla="*/ 1291023 h 1291023"/>
                <a:gd name="connsiteX4" fmla="*/ 9525 w 328738"/>
                <a:gd name="connsiteY4" fmla="*/ 304280 h 1291023"/>
                <a:gd name="connsiteX0" fmla="*/ 12288 w 331501"/>
                <a:gd name="connsiteY0" fmla="*/ 304280 h 1282862"/>
                <a:gd name="connsiteX1" fmla="*/ 330620 w 331501"/>
                <a:gd name="connsiteY1" fmla="*/ 0 h 1282862"/>
                <a:gd name="connsiteX2" fmla="*/ 331501 w 331501"/>
                <a:gd name="connsiteY2" fmla="*/ 964528 h 1282862"/>
                <a:gd name="connsiteX3" fmla="*/ 0 w 331501"/>
                <a:gd name="connsiteY3" fmla="*/ 1282862 h 1282862"/>
                <a:gd name="connsiteX4" fmla="*/ 12288 w 331501"/>
                <a:gd name="connsiteY4" fmla="*/ 304280 h 1282862"/>
                <a:gd name="connsiteX0" fmla="*/ 9525 w 328738"/>
                <a:gd name="connsiteY0" fmla="*/ 304280 h 1271981"/>
                <a:gd name="connsiteX1" fmla="*/ 327857 w 328738"/>
                <a:gd name="connsiteY1" fmla="*/ 0 h 1271981"/>
                <a:gd name="connsiteX2" fmla="*/ 328738 w 328738"/>
                <a:gd name="connsiteY2" fmla="*/ 964528 h 1271981"/>
                <a:gd name="connsiteX3" fmla="*/ 0 w 328738"/>
                <a:gd name="connsiteY3" fmla="*/ 1271981 h 1271981"/>
                <a:gd name="connsiteX4" fmla="*/ 9525 w 328738"/>
                <a:gd name="connsiteY4" fmla="*/ 304280 h 12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738" h="1271981">
                  <a:moveTo>
                    <a:pt x="9525" y="304280"/>
                  </a:moveTo>
                  <a:cubicBezTo>
                    <a:pt x="118399" y="196506"/>
                    <a:pt x="218983" y="107774"/>
                    <a:pt x="327857" y="0"/>
                  </a:cubicBezTo>
                  <a:cubicBezTo>
                    <a:pt x="328034" y="327327"/>
                    <a:pt x="328561" y="637201"/>
                    <a:pt x="328738" y="964528"/>
                  </a:cubicBezTo>
                  <a:lnTo>
                    <a:pt x="0" y="1271981"/>
                  </a:lnTo>
                  <a:lnTo>
                    <a:pt x="9525" y="304280"/>
                  </a:lnTo>
                  <a:close/>
                </a:path>
              </a:pathLst>
            </a:custGeom>
            <a:solidFill>
              <a:schemeClr val="accent6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85" name="Rectangle 143">
              <a:extLst>
                <a:ext uri="{FF2B5EF4-FFF2-40B4-BE49-F238E27FC236}">
                  <a16:creationId xmlns:a16="http://schemas.microsoft.com/office/drawing/2014/main" id="{A70A5C3E-F3A0-47BA-BFEF-5007DAF337B5}"/>
                </a:ext>
              </a:extLst>
            </p:cNvPr>
            <p:cNvSpPr/>
            <p:nvPr/>
          </p:nvSpPr>
          <p:spPr>
            <a:xfrm>
              <a:off x="6683698" y="2257728"/>
              <a:ext cx="440015" cy="1775399"/>
            </a:xfrm>
            <a:custGeom>
              <a:avLst/>
              <a:gdLst>
                <a:gd name="connsiteX0" fmla="*/ 0 w 862138"/>
                <a:gd name="connsiteY0" fmla="*/ 0 h 1010556"/>
                <a:gd name="connsiteX1" fmla="*/ 862138 w 862138"/>
                <a:gd name="connsiteY1" fmla="*/ 0 h 1010556"/>
                <a:gd name="connsiteX2" fmla="*/ 862138 w 862138"/>
                <a:gd name="connsiteY2" fmla="*/ 1010556 h 1010556"/>
                <a:gd name="connsiteX3" fmla="*/ 0 w 862138"/>
                <a:gd name="connsiteY3" fmla="*/ 1010556 h 1010556"/>
                <a:gd name="connsiteX4" fmla="*/ 0 w 862138"/>
                <a:gd name="connsiteY4" fmla="*/ 0 h 1010556"/>
                <a:gd name="connsiteX0" fmla="*/ 0 w 862138"/>
                <a:gd name="connsiteY0" fmla="*/ 283634 h 1294190"/>
                <a:gd name="connsiteX1" fmla="*/ 332971 w 862138"/>
                <a:gd name="connsiteY1" fmla="*/ 0 h 1294190"/>
                <a:gd name="connsiteX2" fmla="*/ 862138 w 862138"/>
                <a:gd name="connsiteY2" fmla="*/ 1294190 h 1294190"/>
                <a:gd name="connsiteX3" fmla="*/ 0 w 862138"/>
                <a:gd name="connsiteY3" fmla="*/ 1294190 h 1294190"/>
                <a:gd name="connsiteX4" fmla="*/ 0 w 862138"/>
                <a:gd name="connsiteY4" fmla="*/ 283634 h 1294190"/>
                <a:gd name="connsiteX0" fmla="*/ 0 w 332971"/>
                <a:gd name="connsiteY0" fmla="*/ 283634 h 1294190"/>
                <a:gd name="connsiteX1" fmla="*/ 332971 w 332971"/>
                <a:gd name="connsiteY1" fmla="*/ 0 h 1294190"/>
                <a:gd name="connsiteX2" fmla="*/ 328738 w 332971"/>
                <a:gd name="connsiteY2" fmla="*/ 972457 h 1294190"/>
                <a:gd name="connsiteX3" fmla="*/ 0 w 332971"/>
                <a:gd name="connsiteY3" fmla="*/ 1294190 h 1294190"/>
                <a:gd name="connsiteX4" fmla="*/ 0 w 332971"/>
                <a:gd name="connsiteY4" fmla="*/ 283634 h 1294190"/>
                <a:gd name="connsiteX0" fmla="*/ 12700 w 332971"/>
                <a:gd name="connsiteY0" fmla="*/ 296334 h 1294190"/>
                <a:gd name="connsiteX1" fmla="*/ 332971 w 332971"/>
                <a:gd name="connsiteY1" fmla="*/ 0 h 1294190"/>
                <a:gd name="connsiteX2" fmla="*/ 328738 w 332971"/>
                <a:gd name="connsiteY2" fmla="*/ 972457 h 1294190"/>
                <a:gd name="connsiteX3" fmla="*/ 0 w 332971"/>
                <a:gd name="connsiteY3" fmla="*/ 1294190 h 1294190"/>
                <a:gd name="connsiteX4" fmla="*/ 12700 w 332971"/>
                <a:gd name="connsiteY4" fmla="*/ 296334 h 1294190"/>
                <a:gd name="connsiteX0" fmla="*/ 12700 w 328738"/>
                <a:gd name="connsiteY0" fmla="*/ 305859 h 1303715"/>
                <a:gd name="connsiteX1" fmla="*/ 328208 w 328738"/>
                <a:gd name="connsiteY1" fmla="*/ 0 h 1303715"/>
                <a:gd name="connsiteX2" fmla="*/ 328738 w 328738"/>
                <a:gd name="connsiteY2" fmla="*/ 981982 h 1303715"/>
                <a:gd name="connsiteX3" fmla="*/ 0 w 328738"/>
                <a:gd name="connsiteY3" fmla="*/ 1303715 h 1303715"/>
                <a:gd name="connsiteX4" fmla="*/ 12700 w 328738"/>
                <a:gd name="connsiteY4" fmla="*/ 305859 h 1303715"/>
                <a:gd name="connsiteX0" fmla="*/ 12700 w 328738"/>
                <a:gd name="connsiteY0" fmla="*/ 305859 h 1308477"/>
                <a:gd name="connsiteX1" fmla="*/ 328208 w 328738"/>
                <a:gd name="connsiteY1" fmla="*/ 0 h 1308477"/>
                <a:gd name="connsiteX2" fmla="*/ 328738 w 328738"/>
                <a:gd name="connsiteY2" fmla="*/ 981982 h 1308477"/>
                <a:gd name="connsiteX3" fmla="*/ 0 w 328738"/>
                <a:gd name="connsiteY3" fmla="*/ 1308477 h 1308477"/>
                <a:gd name="connsiteX4" fmla="*/ 12700 w 328738"/>
                <a:gd name="connsiteY4" fmla="*/ 305859 h 1308477"/>
                <a:gd name="connsiteX0" fmla="*/ 9525 w 328738"/>
                <a:gd name="connsiteY0" fmla="*/ 321734 h 1308477"/>
                <a:gd name="connsiteX1" fmla="*/ 328208 w 328738"/>
                <a:gd name="connsiteY1" fmla="*/ 0 h 1308477"/>
                <a:gd name="connsiteX2" fmla="*/ 328738 w 328738"/>
                <a:gd name="connsiteY2" fmla="*/ 981982 h 1308477"/>
                <a:gd name="connsiteX3" fmla="*/ 0 w 328738"/>
                <a:gd name="connsiteY3" fmla="*/ 1308477 h 1308477"/>
                <a:gd name="connsiteX4" fmla="*/ 9525 w 328738"/>
                <a:gd name="connsiteY4" fmla="*/ 321734 h 1308477"/>
                <a:gd name="connsiteX0" fmla="*/ 9525 w 331390"/>
                <a:gd name="connsiteY0" fmla="*/ 334434 h 1321177"/>
                <a:gd name="connsiteX1" fmla="*/ 331383 w 331390"/>
                <a:gd name="connsiteY1" fmla="*/ 0 h 1321177"/>
                <a:gd name="connsiteX2" fmla="*/ 328738 w 331390"/>
                <a:gd name="connsiteY2" fmla="*/ 994682 h 1321177"/>
                <a:gd name="connsiteX3" fmla="*/ 0 w 331390"/>
                <a:gd name="connsiteY3" fmla="*/ 1321177 h 1321177"/>
                <a:gd name="connsiteX4" fmla="*/ 9525 w 331390"/>
                <a:gd name="connsiteY4" fmla="*/ 334434 h 1321177"/>
                <a:gd name="connsiteX0" fmla="*/ 9525 w 328738"/>
                <a:gd name="connsiteY0" fmla="*/ 332847 h 1319590"/>
                <a:gd name="connsiteX1" fmla="*/ 326621 w 328738"/>
                <a:gd name="connsiteY1" fmla="*/ 0 h 1319590"/>
                <a:gd name="connsiteX2" fmla="*/ 328738 w 328738"/>
                <a:gd name="connsiteY2" fmla="*/ 993095 h 1319590"/>
                <a:gd name="connsiteX3" fmla="*/ 0 w 328738"/>
                <a:gd name="connsiteY3" fmla="*/ 1319590 h 1319590"/>
                <a:gd name="connsiteX4" fmla="*/ 9525 w 328738"/>
                <a:gd name="connsiteY4" fmla="*/ 332847 h 1319590"/>
                <a:gd name="connsiteX0" fmla="*/ 9525 w 336148"/>
                <a:gd name="connsiteY0" fmla="*/ 323322 h 1310065"/>
                <a:gd name="connsiteX1" fmla="*/ 336146 w 336148"/>
                <a:gd name="connsiteY1" fmla="*/ 0 h 1310065"/>
                <a:gd name="connsiteX2" fmla="*/ 328738 w 336148"/>
                <a:gd name="connsiteY2" fmla="*/ 983570 h 1310065"/>
                <a:gd name="connsiteX3" fmla="*/ 0 w 336148"/>
                <a:gd name="connsiteY3" fmla="*/ 1310065 h 1310065"/>
                <a:gd name="connsiteX4" fmla="*/ 9525 w 336148"/>
                <a:gd name="connsiteY4" fmla="*/ 323322 h 1310065"/>
                <a:gd name="connsiteX0" fmla="*/ 9525 w 336148"/>
                <a:gd name="connsiteY0" fmla="*/ 323322 h 1293411"/>
                <a:gd name="connsiteX1" fmla="*/ 336146 w 336148"/>
                <a:gd name="connsiteY1" fmla="*/ 0 h 1293411"/>
                <a:gd name="connsiteX2" fmla="*/ 328738 w 336148"/>
                <a:gd name="connsiteY2" fmla="*/ 983570 h 1293411"/>
                <a:gd name="connsiteX3" fmla="*/ 0 w 336148"/>
                <a:gd name="connsiteY3" fmla="*/ 1293411 h 1293411"/>
                <a:gd name="connsiteX4" fmla="*/ 9525 w 336148"/>
                <a:gd name="connsiteY4" fmla="*/ 323322 h 1293411"/>
                <a:gd name="connsiteX0" fmla="*/ 9525 w 336157"/>
                <a:gd name="connsiteY0" fmla="*/ 323322 h 1293411"/>
                <a:gd name="connsiteX1" fmla="*/ 336146 w 336157"/>
                <a:gd name="connsiteY1" fmla="*/ 0 h 1293411"/>
                <a:gd name="connsiteX2" fmla="*/ 334560 w 336157"/>
                <a:gd name="connsiteY2" fmla="*/ 983570 h 1293411"/>
                <a:gd name="connsiteX3" fmla="*/ 0 w 336157"/>
                <a:gd name="connsiteY3" fmla="*/ 1293411 h 1293411"/>
                <a:gd name="connsiteX4" fmla="*/ 9525 w 336157"/>
                <a:gd name="connsiteY4" fmla="*/ 323322 h 129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7" h="1293411">
                  <a:moveTo>
                    <a:pt x="9525" y="323322"/>
                  </a:moveTo>
                  <a:lnTo>
                    <a:pt x="336146" y="0"/>
                  </a:lnTo>
                  <a:cubicBezTo>
                    <a:pt x="336323" y="327327"/>
                    <a:pt x="334383" y="656243"/>
                    <a:pt x="334560" y="983570"/>
                  </a:cubicBezTo>
                  <a:lnTo>
                    <a:pt x="0" y="1293411"/>
                  </a:lnTo>
                  <a:lnTo>
                    <a:pt x="9525" y="323322"/>
                  </a:lnTo>
                  <a:close/>
                </a:path>
              </a:pathLst>
            </a:custGeom>
            <a:solidFill>
              <a:schemeClr val="accent6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E832217-29DC-4FF7-AAD4-3CCB43EA82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5870" y="3050931"/>
              <a:ext cx="501565" cy="41921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708F7F8-CDF7-473F-9EB4-19BDB3A60F45}"/>
                    </a:ext>
                  </a:extLst>
                </p:cNvPr>
                <p:cNvSpPr txBox="1"/>
                <p:nvPr/>
              </p:nvSpPr>
              <p:spPr>
                <a:xfrm>
                  <a:off x="2653268" y="2755158"/>
                  <a:ext cx="887268" cy="480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en-DE" sz="14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708F7F8-CDF7-473F-9EB4-19BDB3A60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3268" y="2755158"/>
                  <a:ext cx="887268" cy="48010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D668A88-A1CE-4A94-9C86-DD54D9682D8B}"/>
                </a:ext>
              </a:extLst>
            </p:cNvPr>
            <p:cNvCxnSpPr>
              <a:cxnSpLocks/>
              <a:endCxn id="62" idx="4"/>
            </p:cNvCxnSpPr>
            <p:nvPr/>
          </p:nvCxnSpPr>
          <p:spPr>
            <a:xfrm flipV="1">
              <a:off x="5470895" y="2969856"/>
              <a:ext cx="207734" cy="48646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99A5AF87-CBDD-49B2-8F76-E8E0DAC9E5BC}"/>
                    </a:ext>
                  </a:extLst>
                </p:cNvPr>
                <p:cNvSpPr txBox="1"/>
                <p:nvPr/>
              </p:nvSpPr>
              <p:spPr>
                <a:xfrm>
                  <a:off x="10452752" y="3731486"/>
                  <a:ext cx="887268" cy="4948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micro</m:t>
                            </m:r>
                          </m:sub>
                        </m:sSub>
                      </m:oMath>
                    </m:oMathPara>
                  </a14:m>
                  <a:endParaRPr lang="en-DE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99A5AF87-CBDD-49B2-8F76-E8E0DAC9E5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2752" y="3731486"/>
                  <a:ext cx="887268" cy="494810"/>
                </a:xfrm>
                <a:prstGeom prst="rect">
                  <a:avLst/>
                </a:prstGeom>
                <a:blipFill>
                  <a:blip r:embed="rId12"/>
                  <a:stretch>
                    <a:fillRect r="-4086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35889071-477C-4708-9974-75698EA28C1B}"/>
                </a:ext>
              </a:extLst>
            </p:cNvPr>
            <p:cNvCxnSpPr>
              <a:cxnSpLocks/>
            </p:cNvCxnSpPr>
            <p:nvPr/>
          </p:nvCxnSpPr>
          <p:spPr>
            <a:xfrm>
              <a:off x="10391154" y="3546325"/>
              <a:ext cx="393216" cy="17174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73A3B71-8345-4966-BCB0-C256004C7324}"/>
                </a:ext>
              </a:extLst>
            </p:cNvPr>
            <p:cNvCxnSpPr>
              <a:cxnSpLocks/>
            </p:cNvCxnSpPr>
            <p:nvPr/>
          </p:nvCxnSpPr>
          <p:spPr>
            <a:xfrm>
              <a:off x="7940565" y="2402066"/>
              <a:ext cx="358270" cy="16559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E3B2483-3F07-4379-A0D7-2E032C8D8EAD}"/>
                    </a:ext>
                  </a:extLst>
                </p:cNvPr>
                <p:cNvSpPr txBox="1"/>
                <p:nvPr/>
              </p:nvSpPr>
              <p:spPr>
                <a:xfrm>
                  <a:off x="7711316" y="1946192"/>
                  <a:ext cx="887268" cy="4948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en-US" sz="1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micro</m:t>
                            </m:r>
                          </m:sub>
                        </m:sSub>
                      </m:oMath>
                    </m:oMathPara>
                  </a14:m>
                  <a:endParaRPr lang="en-DE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E3B2483-3F07-4379-A0D7-2E032C8D8E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1316" y="1946192"/>
                  <a:ext cx="887268" cy="494810"/>
                </a:xfrm>
                <a:prstGeom prst="rect">
                  <a:avLst/>
                </a:prstGeom>
                <a:blipFill>
                  <a:blip r:embed="rId13"/>
                  <a:stretch>
                    <a:fillRect r="-2473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5B743CE2-A59E-485D-AA67-C8B19B9FC5B0}"/>
                    </a:ext>
                  </a:extLst>
                </p:cNvPr>
                <p:cNvSpPr txBox="1"/>
                <p:nvPr/>
              </p:nvSpPr>
              <p:spPr>
                <a:xfrm>
                  <a:off x="4860599" y="2800541"/>
                  <a:ext cx="887268" cy="480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en-DE" sz="14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5B743CE2-A59E-485D-AA67-C8B19B9FC5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599" y="2800541"/>
                  <a:ext cx="887268" cy="48010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493CE3B-CD42-4F42-A875-3C3FAE0D42E0}"/>
                </a:ext>
              </a:extLst>
            </p:cNvPr>
            <p:cNvSpPr txBox="1"/>
            <p:nvPr/>
          </p:nvSpPr>
          <p:spPr>
            <a:xfrm>
              <a:off x="2484348" y="4991507"/>
              <a:ext cx="1702524" cy="48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DFTB</a:t>
              </a:r>
              <a:endParaRPr lang="en-DE" sz="1400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6453636-BE81-416A-A0D2-1F2CB05B9028}"/>
                </a:ext>
              </a:extLst>
            </p:cNvPr>
            <p:cNvSpPr txBox="1"/>
            <p:nvPr/>
          </p:nvSpPr>
          <p:spPr>
            <a:xfrm>
              <a:off x="5140248" y="4996831"/>
              <a:ext cx="1702524" cy="48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MD</a:t>
              </a:r>
              <a:endParaRPr lang="en-DE" sz="1400" b="1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7B7F615-5B89-4736-9FF6-15F2307305DB}"/>
                </a:ext>
              </a:extLst>
            </p:cNvPr>
            <p:cNvSpPr txBox="1"/>
            <p:nvPr/>
          </p:nvSpPr>
          <p:spPr>
            <a:xfrm>
              <a:off x="11550839" y="4991507"/>
              <a:ext cx="1702524" cy="48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FEM</a:t>
              </a:r>
              <a:endParaRPr lang="en-DE" sz="1400" b="1" dirty="0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FFE6032-87D9-4F34-A4BE-FB417EC7DD54}"/>
                </a:ext>
              </a:extLst>
            </p:cNvPr>
            <p:cNvCxnSpPr>
              <a:cxnSpLocks/>
            </p:cNvCxnSpPr>
            <p:nvPr/>
          </p:nvCxnSpPr>
          <p:spPr>
            <a:xfrm>
              <a:off x="6022305" y="3352415"/>
              <a:ext cx="108480" cy="26427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6765E04-2A77-405C-8328-A322785ED6A2}"/>
                </a:ext>
              </a:extLst>
            </p:cNvPr>
            <p:cNvCxnSpPr>
              <a:cxnSpLocks/>
              <a:stCxn id="65" idx="6"/>
              <a:endCxn id="72" idx="2"/>
            </p:cNvCxnSpPr>
            <p:nvPr/>
          </p:nvCxnSpPr>
          <p:spPr>
            <a:xfrm>
              <a:off x="5729083" y="3619431"/>
              <a:ext cx="336313" cy="4005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D290815-8EF2-4EAE-9BFC-66BF94B8D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8140" y="3405765"/>
              <a:ext cx="165304" cy="24078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438D5C3-67EF-4C2F-9757-5084CC4BDE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31774" y="3058868"/>
              <a:ext cx="69215" cy="25030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A96D21B-0B09-461D-A876-7C4A4D27B8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4545" y="2891163"/>
              <a:ext cx="203116" cy="1914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83E175A-BC2E-47D2-BE6A-93927174DDD7}"/>
                </a:ext>
              </a:extLst>
            </p:cNvPr>
            <p:cNvCxnSpPr>
              <a:cxnSpLocks/>
              <a:stCxn id="63" idx="3"/>
            </p:cNvCxnSpPr>
            <p:nvPr/>
          </p:nvCxnSpPr>
          <p:spPr>
            <a:xfrm flipH="1">
              <a:off x="5928862" y="2988289"/>
              <a:ext cx="172728" cy="9171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443B3C0-9DF6-42D7-A5DC-59C811199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3501" y="2462500"/>
              <a:ext cx="172728" cy="9171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D232A10-6D02-4119-9B97-CDB4D7573319}"/>
                </a:ext>
              </a:extLst>
            </p:cNvPr>
            <p:cNvCxnSpPr>
              <a:cxnSpLocks/>
              <a:stCxn id="70" idx="1"/>
            </p:cNvCxnSpPr>
            <p:nvPr/>
          </p:nvCxnSpPr>
          <p:spPr>
            <a:xfrm flipH="1" flipV="1">
              <a:off x="5600956" y="2404525"/>
              <a:ext cx="221910" cy="9754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5F5B4FF-BD14-4DA4-95BC-3513C12A86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24273" y="2470325"/>
              <a:ext cx="221910" cy="9754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181F137-5177-4619-82B0-F8985605306F}"/>
                </a:ext>
              </a:extLst>
            </p:cNvPr>
            <p:cNvCxnSpPr>
              <a:cxnSpLocks/>
              <a:stCxn id="71" idx="3"/>
              <a:endCxn id="79" idx="6"/>
            </p:cNvCxnSpPr>
            <p:nvPr/>
          </p:nvCxnSpPr>
          <p:spPr>
            <a:xfrm flipH="1">
              <a:off x="6420233" y="2482504"/>
              <a:ext cx="166353" cy="643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1295E07-CEEC-444A-8D5E-E593CAF59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0855" y="2747760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7ACFB3-4430-4094-A749-02B68A2F694A}"/>
                </a:ext>
              </a:extLst>
            </p:cNvPr>
            <p:cNvCxnSpPr>
              <a:cxnSpLocks/>
              <a:stCxn id="63" idx="1"/>
            </p:cNvCxnSpPr>
            <p:nvPr/>
          </p:nvCxnSpPr>
          <p:spPr>
            <a:xfrm flipH="1" flipV="1">
              <a:off x="5930326" y="2794751"/>
              <a:ext cx="171264" cy="917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C33FC3E-65BF-4930-BF24-47A5A0306063}"/>
                </a:ext>
              </a:extLst>
            </p:cNvPr>
            <p:cNvCxnSpPr>
              <a:cxnSpLocks/>
              <a:stCxn id="120" idx="0"/>
            </p:cNvCxnSpPr>
            <p:nvPr/>
          </p:nvCxnSpPr>
          <p:spPr>
            <a:xfrm flipH="1" flipV="1">
              <a:off x="5858602" y="2557804"/>
              <a:ext cx="74154" cy="1899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1B8EBB7F-BF19-4BC6-ABB3-5A87EEDA0C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5432" y="2757274"/>
              <a:ext cx="118590" cy="1187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E45C211-2AEB-45F5-82ED-5B980A78387C}"/>
                </a:ext>
              </a:extLst>
            </p:cNvPr>
            <p:cNvCxnSpPr>
              <a:cxnSpLocks/>
              <a:stCxn id="123" idx="3"/>
            </p:cNvCxnSpPr>
            <p:nvPr/>
          </p:nvCxnSpPr>
          <p:spPr>
            <a:xfrm flipH="1">
              <a:off x="6177465" y="2858637"/>
              <a:ext cx="185334" cy="770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D491693-9D6F-4125-9203-D8068DB9F8F3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 flipH="1" flipV="1">
              <a:off x="6158843" y="2962937"/>
              <a:ext cx="171344" cy="9909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9F880C4-E66A-4DFD-9168-23CD5A1E5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3149" y="3103166"/>
              <a:ext cx="82131" cy="14011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5BC4A68-1C6B-4690-8E73-9DC1B8F34266}"/>
                </a:ext>
              </a:extLst>
            </p:cNvPr>
            <p:cNvCxnSpPr>
              <a:cxnSpLocks/>
              <a:stCxn id="64" idx="1"/>
            </p:cNvCxnSpPr>
            <p:nvPr/>
          </p:nvCxnSpPr>
          <p:spPr>
            <a:xfrm flipH="1" flipV="1">
              <a:off x="6321798" y="3301486"/>
              <a:ext cx="22640" cy="1781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7CE9C00-176F-4A78-A070-1C7FD6AB5B89}"/>
                </a:ext>
              </a:extLst>
            </p:cNvPr>
            <p:cNvCxnSpPr>
              <a:cxnSpLocks/>
              <a:stCxn id="64" idx="7"/>
            </p:cNvCxnSpPr>
            <p:nvPr/>
          </p:nvCxnSpPr>
          <p:spPr>
            <a:xfrm flipV="1">
              <a:off x="6446122" y="3252196"/>
              <a:ext cx="213917" cy="22745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75A872D-A596-48D7-9E93-0D7E2CF18EB3}"/>
                </a:ext>
              </a:extLst>
            </p:cNvPr>
            <p:cNvCxnSpPr>
              <a:cxnSpLocks/>
              <a:endCxn id="85" idx="1"/>
            </p:cNvCxnSpPr>
            <p:nvPr/>
          </p:nvCxnSpPr>
          <p:spPr>
            <a:xfrm flipH="1" flipV="1">
              <a:off x="7123699" y="2257728"/>
              <a:ext cx="1145091" cy="85673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Arrow: Right 131">
                  <a:extLst>
                    <a:ext uri="{FF2B5EF4-FFF2-40B4-BE49-F238E27FC236}">
                      <a16:creationId xmlns:a16="http://schemas.microsoft.com/office/drawing/2014/main" id="{C36BC937-B8C9-4681-9F78-05367B924295}"/>
                    </a:ext>
                  </a:extLst>
                </p:cNvPr>
                <p:cNvSpPr/>
                <p:nvPr/>
              </p:nvSpPr>
              <p:spPr>
                <a:xfrm>
                  <a:off x="7091705" y="4240307"/>
                  <a:ext cx="1472224" cy="709574"/>
                </a:xfrm>
                <a:prstGeom prst="rightArrow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sz="1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  <m:r>
                          <a:rPr lang="en-US" sz="1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4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mes</m:t>
                            </m:r>
                          </m:sub>
                        </m:sSub>
                      </m:oMath>
                    </m:oMathPara>
                  </a14:m>
                  <a:endParaRPr lang="en-DE" sz="1400" b="1" i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Arrow: Right 131">
                  <a:extLst>
                    <a:ext uri="{FF2B5EF4-FFF2-40B4-BE49-F238E27FC236}">
                      <a16:creationId xmlns:a16="http://schemas.microsoft.com/office/drawing/2014/main" id="{C36BC937-B8C9-4681-9F78-05367B9242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705" y="4240307"/>
                  <a:ext cx="1472224" cy="709574"/>
                </a:xfrm>
                <a:prstGeom prst="rightArrow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EBD943D1-7C13-4519-A631-7FF97BFCDB4B}"/>
                </a:ext>
              </a:extLst>
            </p:cNvPr>
            <p:cNvSpPr/>
            <p:nvPr/>
          </p:nvSpPr>
          <p:spPr>
            <a:xfrm>
              <a:off x="2078935" y="2257727"/>
              <a:ext cx="2047288" cy="177162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Arrow: Right 134">
                  <a:extLst>
                    <a:ext uri="{FF2B5EF4-FFF2-40B4-BE49-F238E27FC236}">
                      <a16:creationId xmlns:a16="http://schemas.microsoft.com/office/drawing/2014/main" id="{B28136AA-317E-4D2C-99F6-A0B79EC34ED7}"/>
                    </a:ext>
                  </a:extLst>
                </p:cNvPr>
                <p:cNvSpPr/>
                <p:nvPr/>
              </p:nvSpPr>
              <p:spPr>
                <a:xfrm>
                  <a:off x="3918092" y="4240307"/>
                  <a:ext cx="1083243" cy="709574"/>
                </a:xfrm>
                <a:prstGeom prst="rightArrow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𝒂𝒃</m:t>
                            </m:r>
                          </m:sub>
                        </m:sSub>
                      </m:oMath>
                    </m:oMathPara>
                  </a14:m>
                  <a:endParaRPr lang="en-DE" sz="1400" b="1" i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Arrow: Right 134">
                  <a:extLst>
                    <a:ext uri="{FF2B5EF4-FFF2-40B4-BE49-F238E27FC236}">
                      <a16:creationId xmlns:a16="http://schemas.microsoft.com/office/drawing/2014/main" id="{B28136AA-317E-4D2C-99F6-A0B79EC34E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092" y="4240307"/>
                  <a:ext cx="1083243" cy="709574"/>
                </a:xfrm>
                <a:prstGeom prst="rightArrow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DA7377D1-263D-417E-BA0D-D3D697BF8D6A}"/>
                    </a:ext>
                  </a:extLst>
                </p:cNvPr>
                <p:cNvSpPr txBox="1"/>
                <p:nvPr/>
              </p:nvSpPr>
              <p:spPr>
                <a:xfrm>
                  <a:off x="2306068" y="4121087"/>
                  <a:ext cx="553366" cy="480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DE" sz="1400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DA7377D1-263D-417E-BA0D-D3D697BF8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6068" y="4121087"/>
                  <a:ext cx="553366" cy="48010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85EA9C91-E270-4C4D-AC4B-5990B280E5D8}"/>
                    </a:ext>
                  </a:extLst>
                </p:cNvPr>
                <p:cNvSpPr txBox="1"/>
                <p:nvPr/>
              </p:nvSpPr>
              <p:spPr>
                <a:xfrm>
                  <a:off x="3339162" y="1564873"/>
                  <a:ext cx="553366" cy="480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DE" sz="1400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85EA9C91-E270-4C4D-AC4B-5990B280E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9162" y="1564873"/>
                  <a:ext cx="553366" cy="48010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37E83CA-7736-46CB-AFAC-A006178949B0}"/>
                </a:ext>
              </a:extLst>
            </p:cNvPr>
            <p:cNvCxnSpPr>
              <a:cxnSpLocks/>
            </p:cNvCxnSpPr>
            <p:nvPr/>
          </p:nvCxnSpPr>
          <p:spPr>
            <a:xfrm>
              <a:off x="2583418" y="3840262"/>
              <a:ext cx="0" cy="380863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1A633E8-2AD2-4FF7-A716-594E8D6818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0674" y="1965967"/>
              <a:ext cx="23887" cy="41499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6F54449-2D11-4D17-B3AB-CC042D72FD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2665" y="3794241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3B8B980-051D-4361-8F13-FCD2E675D7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6961" y="3760284"/>
              <a:ext cx="107852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8B596E9-8681-4B10-B2C6-5F9BE9D5A6FF}"/>
                </a:ext>
              </a:extLst>
            </p:cNvPr>
            <p:cNvCxnSpPr>
              <a:cxnSpLocks/>
              <a:endCxn id="65" idx="7"/>
            </p:cNvCxnSpPr>
            <p:nvPr/>
          </p:nvCxnSpPr>
          <p:spPr>
            <a:xfrm flipV="1">
              <a:off x="5535362" y="3568519"/>
              <a:ext cx="172662" cy="2781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6F07C1-4AC6-42F6-A030-4E247A806296}"/>
                </a:ext>
              </a:extLst>
            </p:cNvPr>
            <p:cNvCxnSpPr>
              <a:cxnSpLocks/>
              <a:stCxn id="141" idx="7"/>
            </p:cNvCxnSpPr>
            <p:nvPr/>
          </p:nvCxnSpPr>
          <p:spPr>
            <a:xfrm flipV="1">
              <a:off x="5949018" y="3673240"/>
              <a:ext cx="156881" cy="1028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1051887-8620-4303-9468-47D1DE9DE8BD}"/>
                </a:ext>
              </a:extLst>
            </p:cNvPr>
            <p:cNvCxnSpPr>
              <a:cxnSpLocks/>
              <a:stCxn id="140" idx="6"/>
              <a:endCxn id="141" idx="2"/>
            </p:cNvCxnSpPr>
            <p:nvPr/>
          </p:nvCxnSpPr>
          <p:spPr>
            <a:xfrm flipV="1">
              <a:off x="5616467" y="3814284"/>
              <a:ext cx="240494" cy="5195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D8F73C8-3B2C-43F3-9AAB-3915B320C386}"/>
                </a:ext>
              </a:extLst>
            </p:cNvPr>
            <p:cNvCxnSpPr>
              <a:cxnSpLocks/>
              <a:stCxn id="72" idx="6"/>
            </p:cNvCxnSpPr>
            <p:nvPr/>
          </p:nvCxnSpPr>
          <p:spPr>
            <a:xfrm flipV="1">
              <a:off x="6209198" y="3559662"/>
              <a:ext cx="151557" cy="9982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2309144-5574-404B-BFC1-9C47D68357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7619" y="3794241"/>
              <a:ext cx="143802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/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0AB3E4E-62BC-4FF3-8FDB-2F818EE3E4A0}"/>
                </a:ext>
              </a:extLst>
            </p:cNvPr>
            <p:cNvCxnSpPr>
              <a:cxnSpLocks/>
              <a:stCxn id="72" idx="5"/>
              <a:endCxn id="146" idx="1"/>
            </p:cNvCxnSpPr>
            <p:nvPr/>
          </p:nvCxnSpPr>
          <p:spPr>
            <a:xfrm>
              <a:off x="6188139" y="3710398"/>
              <a:ext cx="100539" cy="10493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5816EEC-8A5F-4822-9690-BD6CFD064A48}"/>
                </a:ext>
              </a:extLst>
            </p:cNvPr>
            <p:cNvCxnSpPr>
              <a:cxnSpLocks/>
              <a:endCxn id="146" idx="0"/>
            </p:cNvCxnSpPr>
            <p:nvPr/>
          </p:nvCxnSpPr>
          <p:spPr>
            <a:xfrm flipH="1">
              <a:off x="6339520" y="3549482"/>
              <a:ext cx="55760" cy="24475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Arrow: Left 148">
                  <a:extLst>
                    <a:ext uri="{FF2B5EF4-FFF2-40B4-BE49-F238E27FC236}">
                      <a16:creationId xmlns:a16="http://schemas.microsoft.com/office/drawing/2014/main" id="{595BBB6B-BA0F-432D-A5BA-69274FF6B405}"/>
                    </a:ext>
                  </a:extLst>
                </p:cNvPr>
                <p:cNvSpPr/>
                <p:nvPr/>
              </p:nvSpPr>
              <p:spPr>
                <a:xfrm>
                  <a:off x="4075715" y="1275569"/>
                  <a:ext cx="3966165" cy="709200"/>
                </a:xfrm>
                <a:prstGeom prst="leftArrow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mes</m:t>
                            </m:r>
                            <m:r>
                              <a:rPr lang="en-US" sz="1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sz="1400" dirty="0"/>
                </a:p>
              </p:txBody>
            </p:sp>
          </mc:Choice>
          <mc:Fallback xmlns="">
            <p:sp>
              <p:nvSpPr>
                <p:cNvPr id="149" name="Arrow: Left 148">
                  <a:extLst>
                    <a:ext uri="{FF2B5EF4-FFF2-40B4-BE49-F238E27FC236}">
                      <a16:creationId xmlns:a16="http://schemas.microsoft.com/office/drawing/2014/main" id="{595BBB6B-BA0F-432D-A5BA-69274FF6B4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5715" y="1275569"/>
                  <a:ext cx="3966165" cy="709200"/>
                </a:xfrm>
                <a:prstGeom prst="leftArrow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E995D250-4800-432E-AC05-21CDA376AEF0}"/>
              </a:ext>
            </a:extLst>
          </p:cNvPr>
          <p:cNvSpPr txBox="1"/>
          <p:nvPr/>
        </p:nvSpPr>
        <p:spPr>
          <a:xfrm>
            <a:off x="2625746" y="1195129"/>
            <a:ext cx="2005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Solving equation system of Kirchhoff’s law </a:t>
            </a:r>
            <a:endParaRPr lang="en-DE" sz="1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30FC732-3FCC-427B-AD2A-EA1901562E9D}"/>
                  </a:ext>
                </a:extLst>
              </p:cNvPr>
              <p:cNvSpPr txBox="1"/>
              <p:nvPr/>
            </p:nvSpPr>
            <p:spPr>
              <a:xfrm>
                <a:off x="501301" y="1182493"/>
                <a:ext cx="20050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Calculation of hopping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accent1"/>
                    </a:solidFill>
                  </a:rPr>
                  <a:t> with Marcus theory [5]</a:t>
                </a:r>
                <a:endParaRPr lang="en-DE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30FC732-3FCC-427B-AD2A-EA190156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01" y="1182493"/>
                <a:ext cx="2005006" cy="954107"/>
              </a:xfrm>
              <a:prstGeom prst="rect">
                <a:avLst/>
              </a:prstGeom>
              <a:blipFill>
                <a:blip r:embed="rId24"/>
                <a:stretch>
                  <a:fillRect l="-304" t="-1923" b="-512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0AD60C-3F55-45F5-8499-00F95AE321AD}"/>
                  </a:ext>
                </a:extLst>
              </p:cNvPr>
              <p:cNvSpPr txBox="1"/>
              <p:nvPr/>
            </p:nvSpPr>
            <p:spPr>
              <a:xfrm>
                <a:off x="10507244" y="3315746"/>
                <a:ext cx="10162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DE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0AD60C-3F55-45F5-8499-00F95AE32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244" y="3315746"/>
                <a:ext cx="1016209" cy="307777"/>
              </a:xfrm>
              <a:prstGeom prst="rect">
                <a:avLst/>
              </a:prstGeom>
              <a:blipFill>
                <a:blip r:embed="rId2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3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985953A4-295A-4C6B-953E-9CEBF243C016}"/>
              </a:ext>
            </a:extLst>
          </p:cNvPr>
          <p:cNvSpPr/>
          <p:nvPr/>
        </p:nvSpPr>
        <p:spPr>
          <a:xfrm>
            <a:off x="10634076" y="392350"/>
            <a:ext cx="1076206" cy="468000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atomistic scale</a:t>
            </a:r>
            <a:endParaRPr lang="en-DE" sz="1000" dirty="0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0D0677C-E9C7-40B7-94EB-8448258A2AC8}"/>
              </a:ext>
            </a:extLst>
          </p:cNvPr>
          <p:cNvSpPr/>
          <p:nvPr/>
        </p:nvSpPr>
        <p:spPr>
          <a:xfrm>
            <a:off x="10635387" y="860350"/>
            <a:ext cx="1076206" cy="468000"/>
          </a:xfrm>
          <a:prstGeom prst="rect">
            <a:avLst/>
          </a:prstGeom>
          <a:solidFill>
            <a:srgbClr val="00B05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mesoscale</a:t>
            </a:r>
            <a:endParaRPr lang="en-DE" sz="1000" dirty="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E9AAF9-69BE-4962-88FE-FDE98D104808}"/>
              </a:ext>
            </a:extLst>
          </p:cNvPr>
          <p:cNvSpPr/>
          <p:nvPr/>
        </p:nvSpPr>
        <p:spPr>
          <a:xfrm>
            <a:off x="10635387" y="1328350"/>
            <a:ext cx="1076206" cy="468000"/>
          </a:xfrm>
          <a:prstGeom prst="rect">
            <a:avLst/>
          </a:prstGeom>
          <a:solidFill>
            <a:schemeClr val="bg2">
              <a:lumMod val="50000"/>
              <a:alpha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microscale</a:t>
            </a:r>
            <a:endParaRPr lang="en-DE" sz="1000" dirty="0">
              <a:solidFill>
                <a:schemeClr val="tx1"/>
              </a:solidFill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9CB812-09EC-46B2-8D57-FE599209B9C4}"/>
              </a:ext>
            </a:extLst>
          </p:cNvPr>
          <p:cNvSpPr/>
          <p:nvPr/>
        </p:nvSpPr>
        <p:spPr>
          <a:xfrm>
            <a:off x="6650784" y="2191924"/>
            <a:ext cx="3571200" cy="522000"/>
          </a:xfrm>
          <a:prstGeom prst="rect">
            <a:avLst/>
          </a:prstGeom>
          <a:solidFill>
            <a:srgbClr val="E7E6E6">
              <a:lumMod val="50000"/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BBE66A0-8987-469B-AE8A-03F37087EE9C}"/>
              </a:ext>
            </a:extLst>
          </p:cNvPr>
          <p:cNvSpPr/>
          <p:nvPr/>
        </p:nvSpPr>
        <p:spPr>
          <a:xfrm>
            <a:off x="6654038" y="771729"/>
            <a:ext cx="3571200" cy="1424302"/>
          </a:xfrm>
          <a:prstGeom prst="rect">
            <a:avLst/>
          </a:prstGeom>
          <a:solidFill>
            <a:srgbClr val="00B05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1AE2017B-635D-4C93-BC24-713557A64583}"/>
              </a:ext>
            </a:extLst>
          </p:cNvPr>
          <p:cNvSpPr/>
          <p:nvPr/>
        </p:nvSpPr>
        <p:spPr>
          <a:xfrm>
            <a:off x="4503423" y="2711747"/>
            <a:ext cx="5717559" cy="571880"/>
          </a:xfrm>
          <a:prstGeom prst="rect">
            <a:avLst/>
          </a:prstGeom>
          <a:solidFill>
            <a:srgbClr val="7030A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B57D95E8-C43B-46FF-BE26-90AA62C21CFB}"/>
              </a:ext>
            </a:extLst>
          </p:cNvPr>
          <p:cNvSpPr/>
          <p:nvPr/>
        </p:nvSpPr>
        <p:spPr>
          <a:xfrm>
            <a:off x="4503421" y="3283628"/>
            <a:ext cx="2912000" cy="2786171"/>
          </a:xfrm>
          <a:prstGeom prst="rect">
            <a:avLst/>
          </a:prstGeom>
          <a:solidFill>
            <a:srgbClr val="E7E6E6">
              <a:lumMod val="50000"/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E4CA9EF-9F80-4A95-9A72-74E4964149FF}"/>
              </a:ext>
            </a:extLst>
          </p:cNvPr>
          <p:cNvSpPr/>
          <p:nvPr/>
        </p:nvSpPr>
        <p:spPr>
          <a:xfrm>
            <a:off x="4503422" y="770458"/>
            <a:ext cx="2150550" cy="1941286"/>
          </a:xfrm>
          <a:prstGeom prst="rect">
            <a:avLst/>
          </a:prstGeom>
          <a:solidFill>
            <a:srgbClr val="7030A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64B846A-3E41-4936-AC07-8FCFA18A77C5}"/>
              </a:ext>
            </a:extLst>
          </p:cNvPr>
          <p:cNvSpPr/>
          <p:nvPr/>
        </p:nvSpPr>
        <p:spPr>
          <a:xfrm>
            <a:off x="7414911" y="4309052"/>
            <a:ext cx="2806071" cy="1760747"/>
          </a:xfrm>
          <a:prstGeom prst="rect">
            <a:avLst/>
          </a:prstGeom>
          <a:solidFill>
            <a:srgbClr val="00B05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11F7B495-3745-4F77-B5A4-F9A77D2F2DE3}"/>
              </a:ext>
            </a:extLst>
          </p:cNvPr>
          <p:cNvSpPr/>
          <p:nvPr/>
        </p:nvSpPr>
        <p:spPr>
          <a:xfrm>
            <a:off x="6278467" y="180584"/>
            <a:ext cx="1440000" cy="216000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Definition of material unit</a:t>
            </a:r>
            <a:endParaRPr kumimoji="0" lang="en-DE" sz="7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E6161598-AD69-4C76-9046-A02F79C1B606}"/>
              </a:ext>
            </a:extLst>
          </p:cNvPr>
          <p:cNvSpPr/>
          <p:nvPr/>
        </p:nvSpPr>
        <p:spPr>
          <a:xfrm>
            <a:off x="7551164" y="1014666"/>
            <a:ext cx="1440000" cy="216000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Generation of parametrized material structure</a:t>
            </a:r>
            <a:endParaRPr kumimoji="0" lang="en-DE" sz="7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66E62483-E8D2-4B9A-8B0A-4278185076E5}"/>
              </a:ext>
            </a:extLst>
          </p:cNvPr>
          <p:cNvSpPr/>
          <p:nvPr/>
        </p:nvSpPr>
        <p:spPr>
          <a:xfrm>
            <a:off x="7551164" y="1386470"/>
            <a:ext cx="1440000" cy="216000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Uniaxial compression &amp; tension tests</a:t>
            </a:r>
            <a:endParaRPr kumimoji="0" lang="en-DE" sz="7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5C1CB6B0-A3A5-45FB-AB9E-9B5D454670B5}"/>
                  </a:ext>
                </a:extLst>
              </p:cNvPr>
              <p:cNvSpPr/>
              <p:nvPr/>
            </p:nvSpPr>
            <p:spPr>
              <a:xfrm>
                <a:off x="5031164" y="1014666"/>
                <a:ext cx="1440000" cy="216000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Calculation of</a:t>
                </a:r>
                <a14:m>
                  <m:oMath xmlns:m="http://schemas.openxmlformats.org/officeDocument/2006/math">
                    <m:r>
                      <a:rPr kumimoji="0" lang="en-US" sz="700" b="0" i="0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700" b="0" i="1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endParaRPr kumimoji="0" lang="en-DE" sz="7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5C1CB6B0-A3A5-45FB-AB9E-9B5D45467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164" y="1014666"/>
                <a:ext cx="1440000" cy="216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 202">
            <a:extLst>
              <a:ext uri="{FF2B5EF4-FFF2-40B4-BE49-F238E27FC236}">
                <a16:creationId xmlns:a16="http://schemas.microsoft.com/office/drawing/2014/main" id="{440E1697-E84D-419C-8267-4AC419269F58}"/>
              </a:ext>
            </a:extLst>
          </p:cNvPr>
          <p:cNvSpPr/>
          <p:nvPr/>
        </p:nvSpPr>
        <p:spPr>
          <a:xfrm>
            <a:off x="6691798" y="1872971"/>
            <a:ext cx="1440000" cy="216000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Generation of network graph</a:t>
            </a:r>
            <a:endParaRPr kumimoji="0" lang="en-DE" sz="7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70F15488-1455-42BB-9EBD-54B0F571A19B}"/>
                  </a:ext>
                </a:extLst>
              </p:cNvPr>
              <p:cNvSpPr/>
              <p:nvPr/>
            </p:nvSpPr>
            <p:spPr>
              <a:xfrm>
                <a:off x="8500984" y="2872418"/>
                <a:ext cx="1440000" cy="216000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Calculation of hopping rate 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700" b="0" i="1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700" b="0" i="1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</m:acc>
                    <m:r>
                      <a:rPr kumimoji="0" lang="en-US" sz="700" b="0" i="1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700" b="0" i="1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700" b="0" i="1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acc>
                  </m:oMath>
                </a14:m>
                <a:endParaRPr kumimoji="0" lang="en-DE" sz="7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70F15488-1455-42BB-9EBD-54B0F571A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4" y="2872418"/>
                <a:ext cx="1440000" cy="216000"/>
              </a:xfrm>
              <a:prstGeom prst="rect">
                <a:avLst/>
              </a:prstGeom>
              <a:blipFill>
                <a:blip r:embed="rId3"/>
                <a:stretch>
                  <a:fillRect t="-13158" b="-26316"/>
                </a:stretch>
              </a:blip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0FB2B67-BF16-4925-9204-5075DCCC970B}"/>
                  </a:ext>
                </a:extLst>
              </p:cNvPr>
              <p:cNvSpPr/>
              <p:nvPr/>
            </p:nvSpPr>
            <p:spPr>
              <a:xfrm>
                <a:off x="6690661" y="2872418"/>
                <a:ext cx="1440000" cy="216000"/>
              </a:xfrm>
              <a:prstGeom prst="rect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Calculation of hopping rate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700" b="1" i="1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700" b="0" i="1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</m:acc>
                      <m:r>
                        <a:rPr kumimoji="0" lang="en-US" sz="700" b="1" i="1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700" b="0" i="1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700" b="0" i="1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700" b="0" i="1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kumimoji="0" lang="en-US" sz="700" b="0" i="1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7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0FB2B67-BF16-4925-9204-5075DCCC9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661" y="2872418"/>
                <a:ext cx="1440000" cy="216000"/>
              </a:xfrm>
              <a:prstGeom prst="rect">
                <a:avLst/>
              </a:prstGeom>
              <a:blipFill>
                <a:blip r:embed="rId4"/>
                <a:stretch>
                  <a:fillRect t="-13158" b="-2632"/>
                </a:stretch>
              </a:blip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25706069-AB85-44A8-9CE4-1321B14021DE}"/>
                  </a:ext>
                </a:extLst>
              </p:cNvPr>
              <p:cNvSpPr/>
              <p:nvPr/>
            </p:nvSpPr>
            <p:spPr>
              <a:xfrm>
                <a:off x="7618897" y="3408984"/>
                <a:ext cx="1440000" cy="216000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700" b="0" i="1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700" b="0" i="1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𝜌</m:t>
                        </m:r>
                      </m:e>
                      <m:sub>
                        <m:r>
                          <a:rPr kumimoji="0" lang="en-US" sz="700" b="0" i="1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𝑢𝑣</m:t>
                        </m:r>
                      </m:sub>
                    </m:sSub>
                  </m:oMath>
                </a14:m>
                <a:r>
                  <a:rPr kumimoji="0" lang="en-US" sz="700" b="0" i="0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for different strain states</a:t>
                </a:r>
                <a:endParaRPr kumimoji="0" lang="en-DE" sz="7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25706069-AB85-44A8-9CE4-1321B1402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897" y="3408984"/>
                <a:ext cx="1440000" cy="216000"/>
              </a:xfrm>
              <a:prstGeom prst="rect">
                <a:avLst/>
              </a:prstGeom>
              <a:blipFill>
                <a:blip r:embed="rId5"/>
                <a:stretch>
                  <a:fillRect t="-10526" b="-2105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BBE5C31-8E1F-4E15-9E1C-5A632653B0D1}"/>
                  </a:ext>
                </a:extLst>
              </p:cNvPr>
              <p:cNvSpPr/>
              <p:nvPr/>
            </p:nvSpPr>
            <p:spPr>
              <a:xfrm>
                <a:off x="5786512" y="4500251"/>
                <a:ext cx="1440000" cy="216000"/>
              </a:xfrm>
              <a:prstGeom prst="rect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700" b="0" i="1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700" b="1" i="1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𝜿</m:t>
                        </m:r>
                      </m:e>
                      <m:sub>
                        <m:r>
                          <a:rPr kumimoji="0" lang="en-US" sz="700" b="0" i="1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sub>
                    </m:sSub>
                  </m:oMath>
                </a14:m>
                <a:endParaRPr kumimoji="0" lang="en-DE" sz="7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BBE5C31-8E1F-4E15-9E1C-5A632653B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512" y="4500251"/>
                <a:ext cx="1440000" cy="216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4FFC6D7C-1D8F-4D61-8541-4EA4D8125BC4}"/>
                  </a:ext>
                </a:extLst>
              </p:cNvPr>
              <p:cNvSpPr/>
              <p:nvPr/>
            </p:nvSpPr>
            <p:spPr>
              <a:xfrm>
                <a:off x="8401005" y="1874141"/>
                <a:ext cx="1440000" cy="216000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Calculation of</a:t>
                </a:r>
                <a14:m>
                  <m:oMath xmlns:m="http://schemas.openxmlformats.org/officeDocument/2006/math">
                    <m:r>
                      <a:rPr kumimoji="0" lang="en-US" sz="700" b="0" i="0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700" b="1" i="0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𝐂</m:t>
                    </m:r>
                  </m:oMath>
                </a14:m>
                <a:endParaRPr kumimoji="0" lang="en-DE" sz="700" b="1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4FFC6D7C-1D8F-4D61-8541-4EA4D8125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005" y="1874141"/>
                <a:ext cx="1440000" cy="216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9B466B6E-D9D7-4D20-9C55-1251FAE8F795}"/>
              </a:ext>
            </a:extLst>
          </p:cNvPr>
          <p:cNvCxnSpPr>
            <a:cxnSpLocks/>
            <a:stCxn id="199" idx="2"/>
          </p:cNvCxnSpPr>
          <p:nvPr/>
        </p:nvCxnSpPr>
        <p:spPr>
          <a:xfrm>
            <a:off x="8271164" y="1230666"/>
            <a:ext cx="0" cy="140845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80EC98A9-A91E-49D5-B429-D09FEB002C1C}"/>
              </a:ext>
            </a:extLst>
          </p:cNvPr>
          <p:cNvCxnSpPr>
            <a:cxnSpLocks/>
            <a:stCxn id="203" idx="2"/>
            <a:endCxn id="225" idx="0"/>
          </p:cNvCxnSpPr>
          <p:nvPr/>
        </p:nvCxnSpPr>
        <p:spPr>
          <a:xfrm flipH="1">
            <a:off x="7410656" y="2088971"/>
            <a:ext cx="1142" cy="179049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8B2F93CC-CB72-4022-B178-74A7943E7771}"/>
              </a:ext>
            </a:extLst>
          </p:cNvPr>
          <p:cNvCxnSpPr>
            <a:cxnSpLocks/>
            <a:stCxn id="257" idx="1"/>
            <a:endCxn id="233" idx="3"/>
          </p:cNvCxnSpPr>
          <p:nvPr/>
        </p:nvCxnSpPr>
        <p:spPr>
          <a:xfrm flipH="1">
            <a:off x="7226512" y="4011835"/>
            <a:ext cx="392391" cy="636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27F997ED-BDA9-4225-A1A9-79BC7A2865F6}"/>
              </a:ext>
            </a:extLst>
          </p:cNvPr>
          <p:cNvCxnSpPr>
            <a:cxnSpLocks/>
          </p:cNvCxnSpPr>
          <p:nvPr/>
        </p:nvCxnSpPr>
        <p:spPr>
          <a:xfrm>
            <a:off x="7409711" y="3204844"/>
            <a:ext cx="928515" cy="0"/>
          </a:xfrm>
          <a:prstGeom prst="line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AE6EAF44-5FB5-4F4E-BF91-DC8EE8BEFDE7}"/>
              </a:ext>
            </a:extLst>
          </p:cNvPr>
          <p:cNvCxnSpPr>
            <a:cxnSpLocks/>
            <a:stCxn id="205" idx="2"/>
          </p:cNvCxnSpPr>
          <p:nvPr/>
        </p:nvCxnSpPr>
        <p:spPr>
          <a:xfrm flipH="1">
            <a:off x="7409711" y="3088418"/>
            <a:ext cx="950" cy="116426"/>
          </a:xfrm>
          <a:prstGeom prst="line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7B8D69A-09A7-47CD-81F6-891254BF2727}"/>
              </a:ext>
            </a:extLst>
          </p:cNvPr>
          <p:cNvCxnSpPr>
            <a:cxnSpLocks/>
          </p:cNvCxnSpPr>
          <p:nvPr/>
        </p:nvCxnSpPr>
        <p:spPr>
          <a:xfrm>
            <a:off x="7409711" y="1729492"/>
            <a:ext cx="1711294" cy="0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D2AFAB85-9752-442C-8F78-9F718B390B23}"/>
              </a:ext>
            </a:extLst>
          </p:cNvPr>
          <p:cNvCxnSpPr>
            <a:cxnSpLocks/>
          </p:cNvCxnSpPr>
          <p:nvPr/>
        </p:nvCxnSpPr>
        <p:spPr>
          <a:xfrm>
            <a:off x="7409711" y="1729492"/>
            <a:ext cx="0" cy="135721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62232435-0540-4F0F-B9AF-A81F9D16215E}"/>
              </a:ext>
            </a:extLst>
          </p:cNvPr>
          <p:cNvCxnSpPr>
            <a:cxnSpLocks/>
            <a:stCxn id="200" idx="2"/>
          </p:cNvCxnSpPr>
          <p:nvPr/>
        </p:nvCxnSpPr>
        <p:spPr>
          <a:xfrm>
            <a:off x="8271164" y="1602470"/>
            <a:ext cx="0" cy="126160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7EABF767-25CE-4128-B338-92CD8FD3593D}"/>
              </a:ext>
            </a:extLst>
          </p:cNvPr>
          <p:cNvCxnSpPr>
            <a:cxnSpLocks/>
          </p:cNvCxnSpPr>
          <p:nvPr/>
        </p:nvCxnSpPr>
        <p:spPr>
          <a:xfrm>
            <a:off x="9121005" y="1729492"/>
            <a:ext cx="0" cy="135721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362C949F-CF58-45B6-92AA-66E5A768E279}"/>
              </a:ext>
            </a:extLst>
          </p:cNvPr>
          <p:cNvCxnSpPr>
            <a:cxnSpLocks/>
            <a:stCxn id="225" idx="2"/>
            <a:endCxn id="205" idx="0"/>
          </p:cNvCxnSpPr>
          <p:nvPr/>
        </p:nvCxnSpPr>
        <p:spPr>
          <a:xfrm>
            <a:off x="7410656" y="2673646"/>
            <a:ext cx="5" cy="198772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2C72737-DF7F-4E28-96D4-97CF7D8CC09B}"/>
              </a:ext>
            </a:extLst>
          </p:cNvPr>
          <p:cNvCxnSpPr>
            <a:cxnSpLocks/>
            <a:endCxn id="230" idx="1"/>
          </p:cNvCxnSpPr>
          <p:nvPr/>
        </p:nvCxnSpPr>
        <p:spPr>
          <a:xfrm>
            <a:off x="5354589" y="5163340"/>
            <a:ext cx="431926" cy="1271"/>
          </a:xfrm>
          <a:prstGeom prst="line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481280BC-F2FE-4563-92A3-F7AD0C4EC43D}"/>
              </a:ext>
            </a:extLst>
          </p:cNvPr>
          <p:cNvCxnSpPr>
            <a:cxnSpLocks/>
          </p:cNvCxnSpPr>
          <p:nvPr/>
        </p:nvCxnSpPr>
        <p:spPr>
          <a:xfrm>
            <a:off x="8271164" y="1599928"/>
            <a:ext cx="0" cy="4948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536F2F93-813D-4AF5-965C-EDC9DE7A90CC}"/>
              </a:ext>
            </a:extLst>
          </p:cNvPr>
          <p:cNvCxnSpPr>
            <a:cxnSpLocks/>
            <a:stCxn id="272" idx="2"/>
          </p:cNvCxnSpPr>
          <p:nvPr/>
        </p:nvCxnSpPr>
        <p:spPr>
          <a:xfrm>
            <a:off x="5354589" y="3621432"/>
            <a:ext cx="0" cy="1541908"/>
          </a:xfrm>
          <a:prstGeom prst="line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225" name="Diamond 224">
            <a:extLst>
              <a:ext uri="{FF2B5EF4-FFF2-40B4-BE49-F238E27FC236}">
                <a16:creationId xmlns:a16="http://schemas.microsoft.com/office/drawing/2014/main" id="{22F6AD06-C919-403C-B4AD-A8B3148DE15D}"/>
              </a:ext>
            </a:extLst>
          </p:cNvPr>
          <p:cNvSpPr/>
          <p:nvPr/>
        </p:nvSpPr>
        <p:spPr>
          <a:xfrm>
            <a:off x="6690656" y="2268020"/>
            <a:ext cx="1440000" cy="405626"/>
          </a:xfrm>
          <a:prstGeom prst="diamond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kumimoji="0" lang="en-US" sz="700" b="0" i="0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ycle </a:t>
            </a:r>
            <a:r>
              <a:rPr kumimoji="0" lang="en-US" sz="7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== 1</a:t>
            </a:r>
            <a:endParaRPr kumimoji="0" lang="en-DE" sz="7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07F259A3-C0C9-4DD9-AC79-568BF6A534A5}"/>
              </a:ext>
            </a:extLst>
          </p:cNvPr>
          <p:cNvCxnSpPr>
            <a:cxnSpLocks/>
            <a:endCxn id="204" idx="0"/>
          </p:cNvCxnSpPr>
          <p:nvPr/>
        </p:nvCxnSpPr>
        <p:spPr>
          <a:xfrm>
            <a:off x="9220984" y="2465819"/>
            <a:ext cx="0" cy="406599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0CE3B09A-02FA-49AD-9A3B-01EAB223AFE0}"/>
              </a:ext>
            </a:extLst>
          </p:cNvPr>
          <p:cNvCxnSpPr>
            <a:cxnSpLocks/>
            <a:stCxn id="225" idx="3"/>
          </p:cNvCxnSpPr>
          <p:nvPr/>
        </p:nvCxnSpPr>
        <p:spPr>
          <a:xfrm flipV="1">
            <a:off x="8130656" y="2465819"/>
            <a:ext cx="1096908" cy="5014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4226D2E8-1D67-4F8F-AB43-2A47011BB799}"/>
              </a:ext>
            </a:extLst>
          </p:cNvPr>
          <p:cNvCxnSpPr>
            <a:cxnSpLocks/>
            <a:stCxn id="204" idx="2"/>
          </p:cNvCxnSpPr>
          <p:nvPr/>
        </p:nvCxnSpPr>
        <p:spPr>
          <a:xfrm>
            <a:off x="9220984" y="3088418"/>
            <a:ext cx="0" cy="116426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20ECBF0-5CE5-44B2-B770-42E2C5D68955}"/>
              </a:ext>
            </a:extLst>
          </p:cNvPr>
          <p:cNvSpPr/>
          <p:nvPr/>
        </p:nvSpPr>
        <p:spPr>
          <a:xfrm>
            <a:off x="7618449" y="5630854"/>
            <a:ext cx="1440000" cy="216000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cycle += 1</a:t>
            </a:r>
            <a:endParaRPr kumimoji="0" lang="en-DE" sz="7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Diamond 229">
                <a:extLst>
                  <a:ext uri="{FF2B5EF4-FFF2-40B4-BE49-F238E27FC236}">
                    <a16:creationId xmlns:a16="http://schemas.microsoft.com/office/drawing/2014/main" id="{0E65B68D-BA94-4429-AD05-49D5DF637530}"/>
                  </a:ext>
                </a:extLst>
              </p:cNvPr>
              <p:cNvSpPr/>
              <p:nvPr/>
            </p:nvSpPr>
            <p:spPr>
              <a:xfrm>
                <a:off x="5786515" y="4961798"/>
                <a:ext cx="1439995" cy="405626"/>
              </a:xfrm>
              <a:prstGeom prst="diamond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500" b="0" i="1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500" b="0" i="0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de-DE" sz="500" b="0" i="0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cycle</m:t>
                          </m:r>
                          <m:r>
                            <m:rPr>
                              <m:nor/>
                            </m:rPr>
                            <a:rPr kumimoji="0" lang="de-DE" sz="500" b="0" i="0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kumimoji="0" lang="en-US" sz="500" b="0" i="1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500" b="0" i="1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500" b="0" i="1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500" b="0" i="1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500" b="0" i="1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500" b="0" i="1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br>
                  <a:rPr kumimoji="0" lang="de-DE" sz="700" b="0" i="0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kumimoji="0" lang="en-US" sz="700" b="0" i="0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==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500" b="0" i="0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Φ</m:t>
                    </m:r>
                    <m:r>
                      <a:rPr kumimoji="0" lang="en-US" sz="500" b="0" i="1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500" b="0" i="1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500" b="0" i="1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500" b="0" i="1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500" b="0" i="1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500" b="0" i="1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</m:t>
                    </m:r>
                    <m:r>
                      <a:rPr kumimoji="0" lang="en-US" sz="500" b="0" i="1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DE" sz="5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0" name="Diamond 229">
                <a:extLst>
                  <a:ext uri="{FF2B5EF4-FFF2-40B4-BE49-F238E27FC236}">
                    <a16:creationId xmlns:a16="http://schemas.microsoft.com/office/drawing/2014/main" id="{0E65B68D-BA94-4429-AD05-49D5DF637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515" y="4961798"/>
                <a:ext cx="1439995" cy="405626"/>
              </a:xfrm>
              <a:prstGeom prst="diamond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BF8E6DF3-F760-4BE0-88D5-4E801DE25198}"/>
              </a:ext>
            </a:extLst>
          </p:cNvPr>
          <p:cNvCxnSpPr>
            <a:cxnSpLocks/>
          </p:cNvCxnSpPr>
          <p:nvPr/>
        </p:nvCxnSpPr>
        <p:spPr>
          <a:xfrm flipH="1">
            <a:off x="10097472" y="2154235"/>
            <a:ext cx="12516" cy="3865108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72BD0387-C781-4AB3-9278-DEB3A0E7177F}"/>
              </a:ext>
            </a:extLst>
          </p:cNvPr>
          <p:cNvCxnSpPr>
            <a:cxnSpLocks/>
            <a:stCxn id="233" idx="2"/>
            <a:endCxn id="208" idx="0"/>
          </p:cNvCxnSpPr>
          <p:nvPr/>
        </p:nvCxnSpPr>
        <p:spPr>
          <a:xfrm>
            <a:off x="6506512" y="4120471"/>
            <a:ext cx="0" cy="379780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8F8FCE9D-90C5-4621-8082-DB83D82455AD}"/>
                  </a:ext>
                </a:extLst>
              </p:cNvPr>
              <p:cNvSpPr/>
              <p:nvPr/>
            </p:nvSpPr>
            <p:spPr>
              <a:xfrm>
                <a:off x="5786512" y="3904471"/>
                <a:ext cx="1440000" cy="216000"/>
              </a:xfrm>
              <a:prstGeom prst="rect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700" b="0" i="1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700" b="1" i="1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𝜿</m:t>
                        </m:r>
                      </m:e>
                      <m:sub>
                        <m:r>
                          <a:rPr kumimoji="0" lang="en-US" sz="700" b="0" i="1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endParaRPr kumimoji="0" lang="en-DE" sz="7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8F8FCE9D-90C5-4621-8082-DB83D8245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512" y="3904471"/>
                <a:ext cx="1440000" cy="216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9715E1D3-0283-45AD-BF8E-B9636E6CD458}"/>
              </a:ext>
            </a:extLst>
          </p:cNvPr>
          <p:cNvCxnSpPr>
            <a:cxnSpLocks/>
          </p:cNvCxnSpPr>
          <p:nvPr/>
        </p:nvCxnSpPr>
        <p:spPr>
          <a:xfrm flipH="1">
            <a:off x="7458510" y="2154235"/>
            <a:ext cx="2651477" cy="3965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B3FE6049-B9C2-4EE0-B3C5-96B7D1CA520D}"/>
              </a:ext>
            </a:extLst>
          </p:cNvPr>
          <p:cNvCxnSpPr>
            <a:cxnSpLocks/>
          </p:cNvCxnSpPr>
          <p:nvPr/>
        </p:nvCxnSpPr>
        <p:spPr>
          <a:xfrm>
            <a:off x="5751164" y="1230666"/>
            <a:ext cx="0" cy="1537246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F2867C43-D200-47A6-B0B5-E5D72AA0D632}"/>
              </a:ext>
            </a:extLst>
          </p:cNvPr>
          <p:cNvCxnSpPr>
            <a:cxnSpLocks/>
          </p:cNvCxnSpPr>
          <p:nvPr/>
        </p:nvCxnSpPr>
        <p:spPr>
          <a:xfrm>
            <a:off x="5751164" y="2767912"/>
            <a:ext cx="1606369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F1217F8B-F115-47E7-A1D4-FE9D1A442FA6}"/>
              </a:ext>
            </a:extLst>
          </p:cNvPr>
          <p:cNvSpPr/>
          <p:nvPr/>
        </p:nvSpPr>
        <p:spPr>
          <a:xfrm>
            <a:off x="6278467" y="518812"/>
            <a:ext cx="1440000" cy="216000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cycle = 0</a:t>
            </a:r>
            <a:endParaRPr kumimoji="0" lang="en-DE" sz="7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1253F0F2-79F9-4E73-A6FB-F3EBB3FB0DC2}"/>
              </a:ext>
            </a:extLst>
          </p:cNvPr>
          <p:cNvCxnSpPr>
            <a:cxnSpLocks/>
            <a:stCxn id="197" idx="2"/>
            <a:endCxn id="237" idx="0"/>
          </p:cNvCxnSpPr>
          <p:nvPr/>
        </p:nvCxnSpPr>
        <p:spPr>
          <a:xfrm>
            <a:off x="6998467" y="396584"/>
            <a:ext cx="0" cy="122228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F37F7818-B5E6-4936-AD78-8B0D716E1EA6}"/>
              </a:ext>
            </a:extLst>
          </p:cNvPr>
          <p:cNvCxnSpPr>
            <a:cxnSpLocks/>
            <a:stCxn id="237" idx="2"/>
          </p:cNvCxnSpPr>
          <p:nvPr/>
        </p:nvCxnSpPr>
        <p:spPr>
          <a:xfrm>
            <a:off x="6998467" y="734812"/>
            <a:ext cx="0" cy="103049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44FA764B-1746-4CA0-B6B7-0015E8C9D93A}"/>
              </a:ext>
            </a:extLst>
          </p:cNvPr>
          <p:cNvCxnSpPr>
            <a:cxnSpLocks/>
          </p:cNvCxnSpPr>
          <p:nvPr/>
        </p:nvCxnSpPr>
        <p:spPr>
          <a:xfrm>
            <a:off x="5751164" y="837861"/>
            <a:ext cx="2515667" cy="0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0AE8F92F-3278-4D6B-9FC1-215C1987271C}"/>
              </a:ext>
            </a:extLst>
          </p:cNvPr>
          <p:cNvCxnSpPr>
            <a:cxnSpLocks/>
            <a:endCxn id="201" idx="0"/>
          </p:cNvCxnSpPr>
          <p:nvPr/>
        </p:nvCxnSpPr>
        <p:spPr>
          <a:xfrm>
            <a:off x="5751164" y="837861"/>
            <a:ext cx="0" cy="176805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DF203890-EC15-4963-9AC1-15F47D2DA479}"/>
              </a:ext>
            </a:extLst>
          </p:cNvPr>
          <p:cNvCxnSpPr>
            <a:cxnSpLocks/>
            <a:endCxn id="199" idx="0"/>
          </p:cNvCxnSpPr>
          <p:nvPr/>
        </p:nvCxnSpPr>
        <p:spPr>
          <a:xfrm>
            <a:off x="8271164" y="837861"/>
            <a:ext cx="0" cy="176805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A7E15EFD-97BD-4209-B7FF-F83F80C8EFFD}"/>
              </a:ext>
            </a:extLst>
          </p:cNvPr>
          <p:cNvSpPr txBox="1"/>
          <p:nvPr/>
        </p:nvSpPr>
        <p:spPr>
          <a:xfrm>
            <a:off x="5365726" y="4957227"/>
            <a:ext cx="4085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false</a:t>
            </a:r>
            <a:endParaRPr lang="en-DE" sz="700" dirty="0">
              <a:solidFill>
                <a:prstClr val="black"/>
              </a:solidFill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48A2C1DD-7DBF-4F36-9995-6761A9456B9F}"/>
              </a:ext>
            </a:extLst>
          </p:cNvPr>
          <p:cNvSpPr txBox="1"/>
          <p:nvPr/>
        </p:nvSpPr>
        <p:spPr>
          <a:xfrm>
            <a:off x="6418269" y="5383961"/>
            <a:ext cx="4303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true</a:t>
            </a:r>
            <a:endParaRPr lang="en-DE" sz="700" dirty="0">
              <a:solidFill>
                <a:prstClr val="black"/>
              </a:solidFill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666E9481-302F-4779-86F8-F6CD1DF644A2}"/>
              </a:ext>
            </a:extLst>
          </p:cNvPr>
          <p:cNvSpPr txBox="1"/>
          <p:nvPr/>
        </p:nvSpPr>
        <p:spPr>
          <a:xfrm>
            <a:off x="7409349" y="2651828"/>
            <a:ext cx="4152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true</a:t>
            </a:r>
            <a:endParaRPr lang="en-DE" sz="700" dirty="0">
              <a:solidFill>
                <a:prstClr val="black"/>
              </a:solidFill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080FC6B3-DD0C-43C2-A384-E7266F1C1345}"/>
              </a:ext>
            </a:extLst>
          </p:cNvPr>
          <p:cNvSpPr txBox="1"/>
          <p:nvPr/>
        </p:nvSpPr>
        <p:spPr>
          <a:xfrm>
            <a:off x="8068526" y="2298867"/>
            <a:ext cx="4882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false</a:t>
            </a:r>
            <a:endParaRPr lang="en-DE" sz="700" dirty="0">
              <a:solidFill>
                <a:prstClr val="black"/>
              </a:solidFill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5254C883-1CF5-44B0-BA85-76B707826C7A}"/>
              </a:ext>
            </a:extLst>
          </p:cNvPr>
          <p:cNvSpPr txBox="1"/>
          <p:nvPr/>
        </p:nvSpPr>
        <p:spPr>
          <a:xfrm>
            <a:off x="7242390" y="3794772"/>
            <a:ext cx="4322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false</a:t>
            </a:r>
            <a:endParaRPr lang="en-DE" sz="700" dirty="0">
              <a:solidFill>
                <a:prstClr val="black"/>
              </a:solidFill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E488E96C-CEB9-49CD-A3D7-686C7178F2EF}"/>
              </a:ext>
            </a:extLst>
          </p:cNvPr>
          <p:cNvSpPr txBox="1"/>
          <p:nvPr/>
        </p:nvSpPr>
        <p:spPr>
          <a:xfrm>
            <a:off x="8276324" y="4205289"/>
            <a:ext cx="4493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true</a:t>
            </a:r>
            <a:endParaRPr lang="en-DE" sz="700" dirty="0">
              <a:solidFill>
                <a:prstClr val="black"/>
              </a:solidFill>
            </a:endParaRPr>
          </a:p>
        </p:txBody>
      </p: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056B8EC7-D0D4-4E23-A6C8-87D8D9EC4552}"/>
              </a:ext>
            </a:extLst>
          </p:cNvPr>
          <p:cNvCxnSpPr>
            <a:cxnSpLocks/>
          </p:cNvCxnSpPr>
          <p:nvPr/>
        </p:nvCxnSpPr>
        <p:spPr>
          <a:xfrm>
            <a:off x="8338890" y="3200059"/>
            <a:ext cx="0" cy="20892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6" name="Diamond 255">
            <a:extLst>
              <a:ext uri="{FF2B5EF4-FFF2-40B4-BE49-F238E27FC236}">
                <a16:creationId xmlns:a16="http://schemas.microsoft.com/office/drawing/2014/main" id="{0F1DD8DA-8F54-46C6-8571-C7379CC00D08}"/>
              </a:ext>
            </a:extLst>
          </p:cNvPr>
          <p:cNvSpPr/>
          <p:nvPr/>
        </p:nvSpPr>
        <p:spPr>
          <a:xfrm>
            <a:off x="7618455" y="4425843"/>
            <a:ext cx="1439994" cy="405626"/>
          </a:xfrm>
          <a:prstGeom prst="diamond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Last strain state?</a:t>
            </a:r>
            <a:endParaRPr kumimoji="0" lang="en-DE" sz="8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7" name="Diamond 256">
            <a:extLst>
              <a:ext uri="{FF2B5EF4-FFF2-40B4-BE49-F238E27FC236}">
                <a16:creationId xmlns:a16="http://schemas.microsoft.com/office/drawing/2014/main" id="{CB848C62-C96C-45C8-B6B3-036C17C46E9F}"/>
              </a:ext>
            </a:extLst>
          </p:cNvPr>
          <p:cNvSpPr/>
          <p:nvPr/>
        </p:nvSpPr>
        <p:spPr>
          <a:xfrm>
            <a:off x="7618903" y="3809022"/>
            <a:ext cx="1439994" cy="405626"/>
          </a:xfrm>
          <a:prstGeom prst="diamond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cycle == 0</a:t>
            </a:r>
            <a:endParaRPr kumimoji="0" lang="en-DE" sz="7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C941DC2F-D517-4143-8793-143E699F14B8}"/>
              </a:ext>
            </a:extLst>
          </p:cNvPr>
          <p:cNvCxnSpPr>
            <a:cxnSpLocks/>
            <a:stCxn id="257" idx="2"/>
            <a:endCxn id="256" idx="0"/>
          </p:cNvCxnSpPr>
          <p:nvPr/>
        </p:nvCxnSpPr>
        <p:spPr>
          <a:xfrm flipH="1">
            <a:off x="8338452" y="4214648"/>
            <a:ext cx="448" cy="211195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356627D8-8255-4955-8E91-8598CBA2D7E8}"/>
              </a:ext>
            </a:extLst>
          </p:cNvPr>
          <p:cNvCxnSpPr>
            <a:cxnSpLocks/>
            <a:stCxn id="207" idx="2"/>
            <a:endCxn id="257" idx="0"/>
          </p:cNvCxnSpPr>
          <p:nvPr/>
        </p:nvCxnSpPr>
        <p:spPr>
          <a:xfrm>
            <a:off x="8338897" y="3624984"/>
            <a:ext cx="3" cy="18403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962BFBCC-CFC7-4978-9DA9-BAE46D162E70}"/>
              </a:ext>
            </a:extLst>
          </p:cNvPr>
          <p:cNvCxnSpPr>
            <a:cxnSpLocks/>
            <a:stCxn id="256" idx="2"/>
          </p:cNvCxnSpPr>
          <p:nvPr/>
        </p:nvCxnSpPr>
        <p:spPr>
          <a:xfrm flipH="1">
            <a:off x="8338449" y="4831469"/>
            <a:ext cx="3" cy="218260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65B0CED3-96E1-4F3D-98C7-514D8CEEFA03}"/>
              </a:ext>
            </a:extLst>
          </p:cNvPr>
          <p:cNvCxnSpPr>
            <a:cxnSpLocks/>
            <a:stCxn id="229" idx="2"/>
          </p:cNvCxnSpPr>
          <p:nvPr/>
        </p:nvCxnSpPr>
        <p:spPr>
          <a:xfrm flipH="1">
            <a:off x="8338226" y="5846854"/>
            <a:ext cx="223" cy="172489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36C51979-3E51-492D-8AF0-586B25A7E168}"/>
              </a:ext>
            </a:extLst>
          </p:cNvPr>
          <p:cNvCxnSpPr>
            <a:cxnSpLocks/>
          </p:cNvCxnSpPr>
          <p:nvPr/>
        </p:nvCxnSpPr>
        <p:spPr>
          <a:xfrm flipH="1">
            <a:off x="8338226" y="6019343"/>
            <a:ext cx="1762481" cy="0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AF8AA57-7914-4113-B41B-A53F7FF23979}"/>
                  </a:ext>
                </a:extLst>
              </p:cNvPr>
              <p:cNvSpPr/>
              <p:nvPr/>
            </p:nvSpPr>
            <p:spPr>
              <a:xfrm>
                <a:off x="7618449" y="5055340"/>
                <a:ext cx="1440000" cy="216000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Calculation of </a:t>
                </a:r>
                <a14:m>
                  <m:oMath xmlns:m="http://schemas.openxmlformats.org/officeDocument/2006/math">
                    <m:r>
                      <a:rPr kumimoji="0" lang="en-US" sz="700" b="1" i="0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𝐌</m:t>
                    </m:r>
                  </m:oMath>
                </a14:m>
                <a:endParaRPr kumimoji="0" lang="en-DE" sz="700" b="1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AF8AA57-7914-4113-B41B-A53F7FF23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49" y="5055340"/>
                <a:ext cx="1440000" cy="216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6A37F8DC-3F3F-4DFF-BB0E-90F7EE9535A9}"/>
              </a:ext>
            </a:extLst>
          </p:cNvPr>
          <p:cNvCxnSpPr>
            <a:cxnSpLocks/>
            <a:endCxn id="229" idx="0"/>
          </p:cNvCxnSpPr>
          <p:nvPr/>
        </p:nvCxnSpPr>
        <p:spPr>
          <a:xfrm flipH="1">
            <a:off x="8338449" y="5265729"/>
            <a:ext cx="3" cy="365125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60359FDC-D9CB-4E98-B0CE-1ED37C6E135A}"/>
              </a:ext>
            </a:extLst>
          </p:cNvPr>
          <p:cNvCxnSpPr>
            <a:cxnSpLocks/>
          </p:cNvCxnSpPr>
          <p:nvPr/>
        </p:nvCxnSpPr>
        <p:spPr>
          <a:xfrm>
            <a:off x="9063766" y="4628126"/>
            <a:ext cx="1036941" cy="530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66" name="Straight Arrow Connector 132">
            <a:extLst>
              <a:ext uri="{FF2B5EF4-FFF2-40B4-BE49-F238E27FC236}">
                <a16:creationId xmlns:a16="http://schemas.microsoft.com/office/drawing/2014/main" id="{91BB2A76-5D04-4FE4-AA53-5FE66ECA08C5}"/>
              </a:ext>
            </a:extLst>
          </p:cNvPr>
          <p:cNvCxnSpPr>
            <a:cxnSpLocks/>
            <a:stCxn id="208" idx="2"/>
            <a:endCxn id="230" idx="0"/>
          </p:cNvCxnSpPr>
          <p:nvPr/>
        </p:nvCxnSpPr>
        <p:spPr>
          <a:xfrm>
            <a:off x="6506512" y="4716251"/>
            <a:ext cx="1" cy="245547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7" name="Straight Connector 144">
            <a:extLst>
              <a:ext uri="{FF2B5EF4-FFF2-40B4-BE49-F238E27FC236}">
                <a16:creationId xmlns:a16="http://schemas.microsoft.com/office/drawing/2014/main" id="{11D32B46-E81D-4244-8552-8FE9DF6348AC}"/>
              </a:ext>
            </a:extLst>
          </p:cNvPr>
          <p:cNvCxnSpPr>
            <a:cxnSpLocks/>
          </p:cNvCxnSpPr>
          <p:nvPr/>
        </p:nvCxnSpPr>
        <p:spPr>
          <a:xfrm>
            <a:off x="5354589" y="2767912"/>
            <a:ext cx="396575" cy="0"/>
          </a:xfrm>
          <a:prstGeom prst="line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268" name="Straight Arrow Connector 132">
            <a:extLst>
              <a:ext uri="{FF2B5EF4-FFF2-40B4-BE49-F238E27FC236}">
                <a16:creationId xmlns:a16="http://schemas.microsoft.com/office/drawing/2014/main" id="{D48FF489-C91D-4568-AD37-79DE18FE03CA}"/>
              </a:ext>
            </a:extLst>
          </p:cNvPr>
          <p:cNvCxnSpPr>
            <a:cxnSpLocks/>
            <a:stCxn id="230" idx="2"/>
            <a:endCxn id="271" idx="0"/>
          </p:cNvCxnSpPr>
          <p:nvPr/>
        </p:nvCxnSpPr>
        <p:spPr>
          <a:xfrm flipH="1">
            <a:off x="6506512" y="5367424"/>
            <a:ext cx="1" cy="265257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9" name="TextBox 249">
            <a:extLst>
              <a:ext uri="{FF2B5EF4-FFF2-40B4-BE49-F238E27FC236}">
                <a16:creationId xmlns:a16="http://schemas.microsoft.com/office/drawing/2014/main" id="{BBEBDE38-0CD0-426D-9186-FFC391B7590E}"/>
              </a:ext>
            </a:extLst>
          </p:cNvPr>
          <p:cNvSpPr txBox="1"/>
          <p:nvPr/>
        </p:nvSpPr>
        <p:spPr>
          <a:xfrm>
            <a:off x="9018153" y="4451914"/>
            <a:ext cx="4322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false</a:t>
            </a:r>
            <a:endParaRPr lang="en-DE" sz="700" dirty="0">
              <a:solidFill>
                <a:prstClr val="black"/>
              </a:solidFill>
            </a:endParaRPr>
          </a:p>
        </p:txBody>
      </p:sp>
      <p:sp>
        <p:nvSpPr>
          <p:cNvPr id="270" name="TextBox 250">
            <a:extLst>
              <a:ext uri="{FF2B5EF4-FFF2-40B4-BE49-F238E27FC236}">
                <a16:creationId xmlns:a16="http://schemas.microsoft.com/office/drawing/2014/main" id="{098FFF95-B53A-4944-8E83-572DCB159533}"/>
              </a:ext>
            </a:extLst>
          </p:cNvPr>
          <p:cNvSpPr txBox="1"/>
          <p:nvPr/>
        </p:nvSpPr>
        <p:spPr>
          <a:xfrm>
            <a:off x="8278719" y="4800988"/>
            <a:ext cx="4493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true</a:t>
            </a:r>
            <a:endParaRPr lang="en-DE" sz="700" dirty="0">
              <a:solidFill>
                <a:prstClr val="black"/>
              </a:solidFill>
            </a:endParaRPr>
          </a:p>
        </p:txBody>
      </p:sp>
      <p:sp>
        <p:nvSpPr>
          <p:cNvPr id="271" name="Rectangle: Rounded Corners 1">
            <a:extLst>
              <a:ext uri="{FF2B5EF4-FFF2-40B4-BE49-F238E27FC236}">
                <a16:creationId xmlns:a16="http://schemas.microsoft.com/office/drawing/2014/main" id="{F99BACAF-47CE-4596-BE49-588A7D12C2FA}"/>
              </a:ext>
            </a:extLst>
          </p:cNvPr>
          <p:cNvSpPr/>
          <p:nvPr/>
        </p:nvSpPr>
        <p:spPr>
          <a:xfrm>
            <a:off x="5786512" y="5632681"/>
            <a:ext cx="1440000" cy="216000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Calculation of current density</a:t>
            </a:r>
            <a:endParaRPr kumimoji="0" lang="en-DE" sz="7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75A27E43-11B6-4E6F-9405-70F986D3445F}"/>
              </a:ext>
            </a:extLst>
          </p:cNvPr>
          <p:cNvSpPr/>
          <p:nvPr/>
        </p:nvSpPr>
        <p:spPr>
          <a:xfrm>
            <a:off x="4634589" y="3405432"/>
            <a:ext cx="1440000" cy="216000"/>
          </a:xfrm>
          <a:prstGeom prst="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cycle += 1</a:t>
            </a:r>
            <a:endParaRPr kumimoji="0" lang="en-DE" sz="7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73" name="Straight Connector 144">
            <a:extLst>
              <a:ext uri="{FF2B5EF4-FFF2-40B4-BE49-F238E27FC236}">
                <a16:creationId xmlns:a16="http://schemas.microsoft.com/office/drawing/2014/main" id="{FD694A17-2AB8-4F1C-804F-AF7286998DA1}"/>
              </a:ext>
            </a:extLst>
          </p:cNvPr>
          <p:cNvCxnSpPr>
            <a:cxnSpLocks/>
            <a:stCxn id="272" idx="0"/>
          </p:cNvCxnSpPr>
          <p:nvPr/>
        </p:nvCxnSpPr>
        <p:spPr>
          <a:xfrm flipV="1">
            <a:off x="5354589" y="2767912"/>
            <a:ext cx="0" cy="637520"/>
          </a:xfrm>
          <a:prstGeom prst="line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F420521D-385A-4F8D-ACC1-7C35F159EB23}"/>
              </a:ext>
            </a:extLst>
          </p:cNvPr>
          <p:cNvCxnSpPr>
            <a:cxnSpLocks/>
          </p:cNvCxnSpPr>
          <p:nvPr/>
        </p:nvCxnSpPr>
        <p:spPr>
          <a:xfrm>
            <a:off x="8338226" y="3201964"/>
            <a:ext cx="889338" cy="0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B532813-C66A-4496-922D-0DAFAB2D6B5C}"/>
              </a:ext>
            </a:extLst>
          </p:cNvPr>
          <p:cNvSpPr/>
          <p:nvPr/>
        </p:nvSpPr>
        <p:spPr>
          <a:xfrm>
            <a:off x="7413085" y="3693155"/>
            <a:ext cx="2807897" cy="615897"/>
          </a:xfrm>
          <a:prstGeom prst="rect">
            <a:avLst/>
          </a:prstGeom>
          <a:solidFill>
            <a:srgbClr val="E7E6E6">
              <a:lumMod val="50000"/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EE740598-8FAF-4558-ABE2-5D75CE8FDBD5}"/>
              </a:ext>
            </a:extLst>
          </p:cNvPr>
          <p:cNvSpPr/>
          <p:nvPr/>
        </p:nvSpPr>
        <p:spPr>
          <a:xfrm>
            <a:off x="7411889" y="3282213"/>
            <a:ext cx="2811600" cy="409932"/>
          </a:xfrm>
          <a:prstGeom prst="rect">
            <a:avLst/>
          </a:prstGeom>
          <a:solidFill>
            <a:srgbClr val="00B05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3F3261D7-81A0-4269-9BCD-9C20C47B6E97}"/>
              </a:ext>
            </a:extLst>
          </p:cNvPr>
          <p:cNvSpPr/>
          <p:nvPr/>
        </p:nvSpPr>
        <p:spPr>
          <a:xfrm>
            <a:off x="4503421" y="109282"/>
            <a:ext cx="5717559" cy="663957"/>
          </a:xfrm>
          <a:prstGeom prst="rect">
            <a:avLst/>
          </a:prstGeom>
          <a:solidFill>
            <a:srgbClr val="7030A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086BCB-795D-4C10-8A4C-943BF1E0496A}"/>
              </a:ext>
            </a:extLst>
          </p:cNvPr>
          <p:cNvSpPr txBox="1"/>
          <p:nvPr/>
        </p:nvSpPr>
        <p:spPr>
          <a:xfrm>
            <a:off x="289794" y="4332978"/>
            <a:ext cx="39672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400" dirty="0">
                <a:solidFill>
                  <a:srgbClr val="4472C4"/>
                </a:solidFill>
              </a:rPr>
              <a:t>Initial cycle: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72C4"/>
                </a:solidFill>
              </a:rPr>
              <a:t>Calculation of elasticity and </a:t>
            </a:r>
            <a:r>
              <a:rPr lang="en-US" sz="1400" dirty="0" err="1">
                <a:solidFill>
                  <a:srgbClr val="4472C4"/>
                </a:solidFill>
              </a:rPr>
              <a:t>elastoresistance</a:t>
            </a:r>
            <a:r>
              <a:rPr lang="en-US" sz="1400" dirty="0">
                <a:solidFill>
                  <a:srgbClr val="4472C4"/>
                </a:solidFill>
              </a:rPr>
              <a:t> tensor</a:t>
            </a:r>
          </a:p>
          <a:p>
            <a:r>
              <a:rPr lang="en-US" sz="1400" dirty="0">
                <a:solidFill>
                  <a:srgbClr val="ED7D31"/>
                </a:solidFill>
              </a:rPr>
              <a:t>Further cycles: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D7D31"/>
                </a:solidFill>
              </a:rPr>
              <a:t>Calculation of current density on microscale level</a:t>
            </a:r>
            <a:endParaRPr lang="en-DE" sz="1400" dirty="0">
              <a:solidFill>
                <a:srgbClr val="ED7D3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73E0B84-A6AD-4C72-A4D8-D6FE202DE3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0" y="180584"/>
            <a:ext cx="1249974" cy="12499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51DA451-FE77-44B1-BE72-1D566DC66E69}"/>
              </a:ext>
            </a:extLst>
          </p:cNvPr>
          <p:cNvSpPr txBox="1"/>
          <p:nvPr/>
        </p:nvSpPr>
        <p:spPr>
          <a:xfrm>
            <a:off x="248194" y="1430558"/>
            <a:ext cx="391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M3F</a:t>
            </a:r>
          </a:p>
          <a:p>
            <a:r>
              <a:rPr lang="en-US" sz="1400" b="1" dirty="0"/>
              <a:t>M</a:t>
            </a:r>
            <a:r>
              <a:rPr lang="en-US" sz="1400" i="1" dirty="0"/>
              <a:t>ultiscale</a:t>
            </a:r>
            <a:r>
              <a:rPr lang="en-US" sz="1400" dirty="0"/>
              <a:t> </a:t>
            </a:r>
            <a:r>
              <a:rPr lang="en-US" sz="1400" b="1" dirty="0"/>
              <a:t>M</a:t>
            </a:r>
            <a:r>
              <a:rPr lang="en-US" sz="1400" i="1" dirty="0"/>
              <a:t>echatronic</a:t>
            </a:r>
            <a:r>
              <a:rPr lang="en-US" sz="1400" dirty="0"/>
              <a:t> </a:t>
            </a:r>
            <a:r>
              <a:rPr lang="en-US" sz="1400" b="1" dirty="0"/>
              <a:t>M</a:t>
            </a:r>
            <a:r>
              <a:rPr lang="en-US" sz="1400" i="1" dirty="0"/>
              <a:t>aterial</a:t>
            </a:r>
            <a:r>
              <a:rPr lang="en-US" sz="1400" dirty="0"/>
              <a:t> </a:t>
            </a:r>
            <a:r>
              <a:rPr lang="en-US" sz="1400" b="1" dirty="0"/>
              <a:t>F</a:t>
            </a:r>
            <a:r>
              <a:rPr lang="en-US" sz="1400" i="1" dirty="0"/>
              <a:t>ramework</a:t>
            </a:r>
            <a:endParaRPr lang="en-DE" sz="140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DB92FC-BDA1-4CA9-A92D-4B2E7333EA27}"/>
              </a:ext>
            </a:extLst>
          </p:cNvPr>
          <p:cNvSpPr txBox="1"/>
          <p:nvPr/>
        </p:nvSpPr>
        <p:spPr>
          <a:xfrm>
            <a:off x="1581954" y="653195"/>
            <a:ext cx="230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Github</a:t>
            </a:r>
            <a:endParaRPr lang="en-DE" b="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FAB0A1D-825E-4549-9986-55BBDBD968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746" y="2088971"/>
            <a:ext cx="3873420" cy="22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4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F0F5-52B8-4ACD-88CB-E25E10A7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Other Projects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21271-BFD0-44F5-87DE-C2B317A2F9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0" y="1120247"/>
            <a:ext cx="7094759" cy="33392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Multiscale simulation framework for electro-mechanical coupling is ready for use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b="0" dirty="0"/>
              <a:t>Publication in progress </a:t>
            </a:r>
            <a:endParaRPr lang="en-US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Collaboration with Vivek Dey finished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Calculation of neuromorphic network based on hexagonal Boron Nitride (</a:t>
            </a:r>
            <a:r>
              <a:rPr lang="en-US" sz="1400" dirty="0" err="1"/>
              <a:t>hBN</a:t>
            </a:r>
            <a:r>
              <a:rPr lang="en-US" sz="1400" dirty="0"/>
              <a:t>) layers with Ag-particles in between 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Publication in progress</a:t>
            </a:r>
          </a:p>
          <a:p>
            <a:pPr marL="285750" lvl="1" indent="-285750" defTabSz="91426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Supervision of Master student Sina </a:t>
            </a:r>
            <a:r>
              <a:rPr lang="en-US" sz="1400" dirty="0" err="1">
                <a:solidFill>
                  <a:schemeClr val="accent1"/>
                </a:solidFill>
              </a:rPr>
              <a:t>Seyedibavilolyaei</a:t>
            </a:r>
            <a:endParaRPr lang="en-US" sz="1400" dirty="0">
              <a:solidFill>
                <a:schemeClr val="accent1"/>
              </a:solidFill>
            </a:endParaRPr>
          </a:p>
          <a:p>
            <a:pPr marL="537750" lvl="2" indent="-285750" defTabSz="91426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Bioinspired passive noise cancelling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Adaptation of the ultrasound absorption property of moth wings</a:t>
            </a:r>
          </a:p>
          <a:p>
            <a:pPr marL="537750" lvl="2" indent="-285750" defTabSz="91426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Structure optimization for audible frequency range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F8CAC4-DA99-4AAA-A24C-B6DABC878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87" y="3122540"/>
            <a:ext cx="966728" cy="12889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94F16B6-8523-44CD-8CA8-6798C72B8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95" y="1662370"/>
            <a:ext cx="966600" cy="1288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25E7EC-FD36-4E7C-92DD-9D4BDD487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982" y="1397615"/>
            <a:ext cx="2530638" cy="181831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05A6D81-CC55-4526-85FF-A4361ACACFA6}"/>
              </a:ext>
            </a:extLst>
          </p:cNvPr>
          <p:cNvGrpSpPr/>
          <p:nvPr/>
        </p:nvGrpSpPr>
        <p:grpSpPr>
          <a:xfrm>
            <a:off x="8565089" y="4473021"/>
            <a:ext cx="2580382" cy="1440000"/>
            <a:chOff x="3673604" y="2282544"/>
            <a:chExt cx="2580382" cy="152371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4FB3BFF-EF15-4B2A-9FFC-174E57DEB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2984" y="2282544"/>
              <a:ext cx="1611002" cy="1523716"/>
            </a:xfrm>
            <a:prstGeom prst="rect">
              <a:avLst/>
            </a:prstGeom>
          </p:spPr>
        </p:pic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A153986-4C48-41C0-B3CF-4D7FE35DAD5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604" y="3131034"/>
              <a:ext cx="763200" cy="0"/>
            </a:xfrm>
            <a:prstGeom prst="straightConnector1">
              <a:avLst/>
            </a:prstGeom>
            <a:ln w="476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12" descr="Mothscale">
            <a:extLst>
              <a:ext uri="{FF2B5EF4-FFF2-40B4-BE49-F238E27FC236}">
                <a16:creationId xmlns:a16="http://schemas.microsoft.com/office/drawing/2014/main" id="{77FC664A-255C-4537-9170-EEBC7D5D0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68" y="4519986"/>
            <a:ext cx="205280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7F82977-EF35-4EA6-B893-851CE0B4CC14}"/>
              </a:ext>
            </a:extLst>
          </p:cNvPr>
          <p:cNvSpPr txBox="1"/>
          <p:nvPr/>
        </p:nvSpPr>
        <p:spPr>
          <a:xfrm>
            <a:off x="10897265" y="3206050"/>
            <a:ext cx="50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[12]</a:t>
            </a:r>
            <a:endParaRPr lang="en-DE" sz="1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CF80B24-053D-47D2-8CAF-55DC9DBC235E}"/>
              </a:ext>
            </a:extLst>
          </p:cNvPr>
          <p:cNvSpPr txBox="1"/>
          <p:nvPr/>
        </p:nvSpPr>
        <p:spPr>
          <a:xfrm>
            <a:off x="10966398" y="5744541"/>
            <a:ext cx="50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[13]</a:t>
            </a:r>
            <a:endParaRPr lang="en-DE" sz="1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71714C-D3B2-453E-A5E1-6AB990BA0BDA}"/>
              </a:ext>
            </a:extLst>
          </p:cNvPr>
          <p:cNvSpPr txBox="1"/>
          <p:nvPr/>
        </p:nvSpPr>
        <p:spPr>
          <a:xfrm>
            <a:off x="8320004" y="5758898"/>
            <a:ext cx="50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[14]</a:t>
            </a:r>
            <a:endParaRPr lang="en-DE" sz="1000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FE6ED4FB-5D24-47B4-BFF5-03938A9FC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17" y="4550762"/>
            <a:ext cx="1933964" cy="144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2D7E371-8DA3-4A5E-A153-065B9A8D9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1834" y="4443851"/>
            <a:ext cx="1868443" cy="1584000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597B14A-0309-43F8-99E6-D7407D9021C5}"/>
              </a:ext>
            </a:extLst>
          </p:cNvPr>
          <p:cNvCxnSpPr>
            <a:cxnSpLocks/>
          </p:cNvCxnSpPr>
          <p:nvPr/>
        </p:nvCxnSpPr>
        <p:spPr>
          <a:xfrm>
            <a:off x="3012649" y="5235851"/>
            <a:ext cx="763200" cy="0"/>
          </a:xfrm>
          <a:prstGeom prst="straightConnector1">
            <a:avLst/>
          </a:prstGeom>
          <a:ln w="476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7A4A6D8-4FD4-4F39-ADFA-1A9AA709DEBB}"/>
              </a:ext>
            </a:extLst>
          </p:cNvPr>
          <p:cNvSpPr txBox="1"/>
          <p:nvPr/>
        </p:nvSpPr>
        <p:spPr>
          <a:xfrm>
            <a:off x="2677369" y="5758898"/>
            <a:ext cx="50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[13]</a:t>
            </a:r>
            <a:endParaRPr lang="en-DE" sz="1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BCBC00-E834-49B6-B1C6-8AE4414838C3}"/>
              </a:ext>
            </a:extLst>
          </p:cNvPr>
          <p:cNvSpPr txBox="1"/>
          <p:nvPr/>
        </p:nvSpPr>
        <p:spPr>
          <a:xfrm>
            <a:off x="5493490" y="5758898"/>
            <a:ext cx="50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[13]</a:t>
            </a:r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58159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866A3-1372-407E-9479-3AE17C7E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C1CD4-06DD-448E-8201-A1EF86163C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119600"/>
            <a:ext cx="4785281" cy="1830388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Extensions of multiscale framework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Implementation of different kind of local Resistances (contact, intrinsic) for CNT-composites materials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Prediction of stress states on microscale in combination with Molecular Dynamics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Testing framework for other applications, for example gas-sensing applications</a:t>
            </a:r>
          </a:p>
          <a:p>
            <a:endParaRPr lang="en-DE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EC8A92-A13E-4BEC-933D-05E9DAD6E80E}"/>
              </a:ext>
            </a:extLst>
          </p:cNvPr>
          <p:cNvCxnSpPr>
            <a:cxnSpLocks/>
          </p:cNvCxnSpPr>
          <p:nvPr/>
        </p:nvCxnSpPr>
        <p:spPr>
          <a:xfrm flipV="1">
            <a:off x="1109133" y="5416760"/>
            <a:ext cx="10539306" cy="21385"/>
          </a:xfrm>
          <a:prstGeom prst="straightConnector1">
            <a:avLst/>
          </a:prstGeom>
          <a:ln w="857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D0F76D-7278-41BC-9EFC-084E6F02358E}"/>
              </a:ext>
            </a:extLst>
          </p:cNvPr>
          <p:cNvCxnSpPr/>
          <p:nvPr/>
        </p:nvCxnSpPr>
        <p:spPr>
          <a:xfrm>
            <a:off x="2125133" y="5131227"/>
            <a:ext cx="0" cy="6138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46922D-290D-4787-8CFB-9962A95E0C25}"/>
              </a:ext>
            </a:extLst>
          </p:cNvPr>
          <p:cNvCxnSpPr/>
          <p:nvPr/>
        </p:nvCxnSpPr>
        <p:spPr>
          <a:xfrm>
            <a:off x="5901258" y="5131227"/>
            <a:ext cx="0" cy="6138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9CD26-BA52-4B0C-80AE-46D09FA41233}"/>
              </a:ext>
            </a:extLst>
          </p:cNvPr>
          <p:cNvCxnSpPr/>
          <p:nvPr/>
        </p:nvCxnSpPr>
        <p:spPr>
          <a:xfrm>
            <a:off x="9905981" y="5131227"/>
            <a:ext cx="0" cy="6138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3C2DD5-9D9D-4653-BC8F-D7CD645FFA4E}"/>
              </a:ext>
            </a:extLst>
          </p:cNvPr>
          <p:cNvSpPr txBox="1"/>
          <p:nvPr/>
        </p:nvSpPr>
        <p:spPr>
          <a:xfrm>
            <a:off x="1327152" y="5744630"/>
            <a:ext cx="159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February</a:t>
            </a:r>
            <a:endParaRPr lang="en-DE" sz="14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21BADE-7011-41F0-B2FA-8FD2CA11727A}"/>
              </a:ext>
            </a:extLst>
          </p:cNvPr>
          <p:cNvSpPr txBox="1"/>
          <p:nvPr/>
        </p:nvSpPr>
        <p:spPr>
          <a:xfrm>
            <a:off x="5103275" y="5744630"/>
            <a:ext cx="159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June</a:t>
            </a:r>
            <a:endParaRPr lang="en-DE" sz="14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3C61FF-2F99-4758-8029-89CDDF70F03A}"/>
              </a:ext>
            </a:extLst>
          </p:cNvPr>
          <p:cNvSpPr txBox="1"/>
          <p:nvPr/>
        </p:nvSpPr>
        <p:spPr>
          <a:xfrm>
            <a:off x="9268885" y="5744634"/>
            <a:ext cx="159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Fourth quarter</a:t>
            </a:r>
            <a:endParaRPr lang="en-DE" sz="1400" dirty="0">
              <a:solidFill>
                <a:schemeClr val="accent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4CA891C-BEE4-4BBA-8050-6406B9F31196}"/>
              </a:ext>
            </a:extLst>
          </p:cNvPr>
          <p:cNvSpPr/>
          <p:nvPr/>
        </p:nvSpPr>
        <p:spPr>
          <a:xfrm>
            <a:off x="2125133" y="4688567"/>
            <a:ext cx="3539068" cy="450319"/>
          </a:xfrm>
          <a:prstGeom prst="rightArrow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F9EDCB-E15C-4FD4-9691-5CCE8248A1B1}"/>
              </a:ext>
            </a:extLst>
          </p:cNvPr>
          <p:cNvSpPr txBox="1"/>
          <p:nvPr/>
        </p:nvSpPr>
        <p:spPr>
          <a:xfrm>
            <a:off x="2116659" y="4272369"/>
            <a:ext cx="379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Two publications for multiscale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framework</a:t>
            </a:r>
            <a:endParaRPr lang="en-DE" sz="1400" dirty="0">
              <a:solidFill>
                <a:schemeClr val="accent1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19D2053-48AB-494D-A5C1-633D5D062B34}"/>
              </a:ext>
            </a:extLst>
          </p:cNvPr>
          <p:cNvSpPr/>
          <p:nvPr/>
        </p:nvSpPr>
        <p:spPr>
          <a:xfrm>
            <a:off x="5901257" y="4697034"/>
            <a:ext cx="3708387" cy="450319"/>
          </a:xfrm>
          <a:prstGeom prst="rightArrow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721A90-33C3-4784-AA9B-C6659401E3BF}"/>
              </a:ext>
            </a:extLst>
          </p:cNvPr>
          <p:cNvSpPr txBox="1"/>
          <p:nvPr/>
        </p:nvSpPr>
        <p:spPr>
          <a:xfrm>
            <a:off x="5909732" y="4321718"/>
            <a:ext cx="3471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Writing thesis</a:t>
            </a:r>
            <a:endParaRPr lang="en-DE" sz="1400" dirty="0">
              <a:solidFill>
                <a:schemeClr val="accent1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0AB039A-BE46-47CF-9AC1-C12FA869A9AC}"/>
              </a:ext>
            </a:extLst>
          </p:cNvPr>
          <p:cNvSpPr txBox="1"/>
          <p:nvPr/>
        </p:nvSpPr>
        <p:spPr>
          <a:xfrm>
            <a:off x="874711" y="3681608"/>
            <a:ext cx="2391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Timeline:</a:t>
            </a:r>
            <a:endParaRPr lang="en-DE" sz="1400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093DE3-C86F-4E80-B795-EBE3C1016461}"/>
              </a:ext>
            </a:extLst>
          </p:cNvPr>
          <p:cNvSpPr txBox="1"/>
          <p:nvPr/>
        </p:nvSpPr>
        <p:spPr>
          <a:xfrm>
            <a:off x="9905981" y="4321718"/>
            <a:ext cx="1425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Thesis defense</a:t>
            </a:r>
            <a:endParaRPr lang="en-DE" sz="14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2F0D8-C804-42E1-86E3-73AD48A5A907}"/>
              </a:ext>
            </a:extLst>
          </p:cNvPr>
          <p:cNvSpPr/>
          <p:nvPr/>
        </p:nvSpPr>
        <p:spPr>
          <a:xfrm>
            <a:off x="9967705" y="4780089"/>
            <a:ext cx="1163953" cy="287198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0661CA-96C4-4052-B892-1A9AF58DD7CA}"/>
              </a:ext>
            </a:extLst>
          </p:cNvPr>
          <p:cNvCxnSpPr>
            <a:cxnSpLocks/>
          </p:cNvCxnSpPr>
          <p:nvPr/>
        </p:nvCxnSpPr>
        <p:spPr>
          <a:xfrm>
            <a:off x="3105106" y="5109843"/>
            <a:ext cx="0" cy="306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AC85F8-E06D-4548-AC7C-DCE192C11A9E}"/>
              </a:ext>
            </a:extLst>
          </p:cNvPr>
          <p:cNvSpPr txBox="1"/>
          <p:nvPr/>
        </p:nvSpPr>
        <p:spPr>
          <a:xfrm>
            <a:off x="3105105" y="5054326"/>
            <a:ext cx="1542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DPG</a:t>
            </a:r>
            <a:endParaRPr lang="en-DE" sz="1400" dirty="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570088-F24C-498E-BDED-F165514BBC86}"/>
              </a:ext>
            </a:extLst>
          </p:cNvPr>
          <p:cNvSpPr txBox="1"/>
          <p:nvPr/>
        </p:nvSpPr>
        <p:spPr>
          <a:xfrm>
            <a:off x="10248892" y="5070169"/>
            <a:ext cx="1542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MSE</a:t>
            </a:r>
            <a:endParaRPr lang="en-DE" sz="1400" dirty="0">
              <a:solidFill>
                <a:schemeClr val="accent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BEABB7-782D-44CF-BE67-2EAF184BF02E}"/>
              </a:ext>
            </a:extLst>
          </p:cNvPr>
          <p:cNvCxnSpPr>
            <a:cxnSpLocks/>
          </p:cNvCxnSpPr>
          <p:nvPr/>
        </p:nvCxnSpPr>
        <p:spPr>
          <a:xfrm>
            <a:off x="10247242" y="5147353"/>
            <a:ext cx="0" cy="306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EA0A9AD-7CC5-4C37-99CA-12EC880E9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009" y="9001"/>
            <a:ext cx="6103430" cy="4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A4BB-6DF3-4789-8BBD-CC5A5AD1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14" y="3182779"/>
            <a:ext cx="6070573" cy="492443"/>
          </a:xfrm>
        </p:spPr>
        <p:txBody>
          <a:bodyPr/>
          <a:lstStyle/>
          <a:p>
            <a:r>
              <a:rPr lang="en-US" dirty="0"/>
              <a:t>Thank you for your attention!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03399311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06_TUD_PPT_16zu9_Vorlage.potx" id="{294745C1-E1BC-44C1-8C9D-B4CB23BDF171}" vid="{41010231-A741-4371-A565-9EF1890B63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1326</Words>
  <Application>Microsoft Office PowerPoint</Application>
  <PresentationFormat>Widescreen</PresentationFormat>
  <Paragraphs>273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Cambria Math</vt:lpstr>
      <vt:lpstr>Courier New</vt:lpstr>
      <vt:lpstr>Open Sans</vt:lpstr>
      <vt:lpstr>Symbol</vt:lpstr>
      <vt:lpstr>Wingdings</vt:lpstr>
      <vt:lpstr>TUD_2018_16zu9</vt:lpstr>
      <vt:lpstr>Multiscale Simulation Framework for Functional Polymers </vt:lpstr>
      <vt:lpstr>Motivation</vt:lpstr>
      <vt:lpstr>Schematic Overview</vt:lpstr>
      <vt:lpstr>Mechanical Properties</vt:lpstr>
      <vt:lpstr>Electronic Properties</vt:lpstr>
      <vt:lpstr>PowerPoint Presentation</vt:lpstr>
      <vt:lpstr>Summary and Other Projects</vt:lpstr>
      <vt:lpstr>Outlook</vt:lpstr>
      <vt:lpstr>Thank you for your attention!</vt:lpstr>
      <vt:lpstr>References</vt:lpstr>
      <vt:lpstr>PowerPoint Presentation</vt:lpstr>
      <vt:lpstr>Mechanical Properties</vt:lpstr>
      <vt:lpstr>Electronic Properties</vt:lpstr>
      <vt:lpstr>Mapping to Microscale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RobertBiele</dc:creator>
  <cp:lastModifiedBy>Steffen</cp:lastModifiedBy>
  <cp:revision>128</cp:revision>
  <dcterms:created xsi:type="dcterms:W3CDTF">2023-03-09T12:02:13Z</dcterms:created>
  <dcterms:modified xsi:type="dcterms:W3CDTF">2024-02-14T08:21:06Z</dcterms:modified>
</cp:coreProperties>
</file>