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91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6" r:id="rId4"/>
    <p:sldId id="295" r:id="rId5"/>
    <p:sldId id="300" r:id="rId6"/>
    <p:sldId id="303" r:id="rId7"/>
    <p:sldId id="30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A983"/>
    <a:srgbClr val="009BA4"/>
    <a:srgbClr val="93C356"/>
    <a:srgbClr val="BCCF02"/>
    <a:srgbClr val="28618C"/>
    <a:srgbClr val="539DC5"/>
    <a:srgbClr val="02ACA8"/>
    <a:srgbClr val="F07D00"/>
    <a:srgbClr val="E0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131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849" y="382162"/>
            <a:ext cx="1121090" cy="377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73" y="384549"/>
            <a:ext cx="1522750" cy="3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6340475"/>
            <a:ext cx="1234784" cy="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5690947" y="6298167"/>
            <a:ext cx="94821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TAC Meeting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Steffen Kampmann</a:t>
            </a: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10.07.2020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8" Type="http://schemas.openxmlformats.org/officeDocument/2006/relationships/image" Target="../media/image200.png"/><Relationship Id="rId18" Type="http://schemas.openxmlformats.org/officeDocument/2006/relationships/image" Target="../media/image23.png"/><Relationship Id="rId3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15" Type="http://schemas.openxmlformats.org/officeDocument/2006/relationships/image" Target="../media/image20.png"/><Relationship Id="rId4" Type="http://schemas.openxmlformats.org/officeDocument/2006/relationships/image" Target="../media/image16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10.07.2020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Steffen Kampmann</a:t>
            </a:r>
          </a:p>
          <a:p>
            <a:r>
              <a:rPr lang="de-DE" dirty="0" smtClean="0"/>
              <a:t>IfWW – TU Dresden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TAC –Meeting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Goal in </a:t>
            </a:r>
            <a:r>
              <a:rPr lang="de-DE" i="1" dirty="0" smtClean="0"/>
              <a:t>Leistungszentrum</a:t>
            </a:r>
            <a:endParaRPr lang="de-DE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2" y="1139572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Last </a:t>
            </a:r>
            <a:r>
              <a:rPr lang="de-DE" sz="1400" dirty="0" err="1" smtClean="0"/>
              <a:t>meeting</a:t>
            </a:r>
            <a:r>
              <a:rPr lang="de-DE" sz="1400" dirty="0" smtClean="0"/>
              <a:t> in </a:t>
            </a:r>
            <a:r>
              <a:rPr lang="de-DE" sz="1400" dirty="0" err="1" smtClean="0"/>
              <a:t>beginning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march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Project </a:t>
            </a:r>
            <a:r>
              <a:rPr lang="de-DE" sz="1400" dirty="0" err="1" smtClean="0"/>
              <a:t>processing</a:t>
            </a:r>
            <a:r>
              <a:rPr lang="de-DE" sz="1400" dirty="0" smtClean="0"/>
              <a:t> time: </a:t>
            </a:r>
            <a:r>
              <a:rPr lang="de-DE" sz="1400" dirty="0" err="1" smtClean="0"/>
              <a:t>Middle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November 2019 – end </a:t>
            </a:r>
            <a:r>
              <a:rPr lang="de-DE" sz="1400" dirty="0" err="1" smtClean="0"/>
              <a:t>of</a:t>
            </a:r>
            <a:r>
              <a:rPr lang="de-DE" sz="1400" dirty="0"/>
              <a:t> </a:t>
            </a:r>
            <a:r>
              <a:rPr lang="de-DE" sz="1400" dirty="0" err="1" smtClean="0"/>
              <a:t>December</a:t>
            </a:r>
            <a:r>
              <a:rPr lang="de-DE" sz="1400" dirty="0" smtClean="0"/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Goal:</a:t>
            </a:r>
            <a:r>
              <a:rPr lang="de-DE" sz="1400" dirty="0" smtClean="0"/>
              <a:t> </a:t>
            </a:r>
            <a:r>
              <a:rPr lang="de-DE" sz="1400" dirty="0"/>
              <a:t>In situ </a:t>
            </a:r>
            <a:r>
              <a:rPr lang="de-DE" sz="1400" dirty="0" err="1"/>
              <a:t>m</a:t>
            </a:r>
            <a:r>
              <a:rPr lang="de-DE" sz="1400" dirty="0" err="1" smtClean="0"/>
              <a:t>onitoring</a:t>
            </a:r>
            <a:r>
              <a:rPr lang="de-DE" sz="1400" dirty="0" smtClean="0"/>
              <a:t> </a:t>
            </a:r>
            <a:r>
              <a:rPr lang="en-US" sz="1400" dirty="0"/>
              <a:t>of the strain </a:t>
            </a:r>
            <a:r>
              <a:rPr lang="en-US" sz="1400" dirty="0" err="1"/>
              <a:t>behaviour</a:t>
            </a:r>
            <a:r>
              <a:rPr lang="en-US" sz="1400" dirty="0"/>
              <a:t> of additively manufactured components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Construction of </a:t>
            </a:r>
            <a:r>
              <a:rPr lang="en-US" sz="1400" dirty="0" smtClean="0"/>
              <a:t>multiscale </a:t>
            </a:r>
            <a:r>
              <a:rPr lang="en-US" sz="1400" dirty="0"/>
              <a:t>simulation model for the description of the </a:t>
            </a:r>
            <a:r>
              <a:rPr lang="en-US" sz="1400" dirty="0" err="1"/>
              <a:t>piezoresistive</a:t>
            </a:r>
            <a:r>
              <a:rPr lang="en-US" sz="1400" dirty="0"/>
              <a:t> effect</a:t>
            </a:r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728299" y="2888580"/>
            <a:ext cx="5727100" cy="2062242"/>
            <a:chOff x="4376744" y="2881355"/>
            <a:chExt cx="5727100" cy="2062242"/>
          </a:xfrm>
        </p:grpSpPr>
        <p:pic>
          <p:nvPicPr>
            <p:cNvPr id="5" name="Picture 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58"/>
            <a:stretch/>
          </p:blipFill>
          <p:spPr>
            <a:xfrm>
              <a:off x="7176120" y="2881355"/>
              <a:ext cx="2927724" cy="2031916"/>
            </a:xfrm>
            <a:prstGeom prst="rect">
              <a:avLst/>
            </a:prstGeom>
          </p:spPr>
        </p:pic>
        <p:cxnSp>
          <p:nvCxnSpPr>
            <p:cNvPr id="7" name="Gerader Verbinder 6"/>
            <p:cNvCxnSpPr/>
            <p:nvPr/>
          </p:nvCxnSpPr>
          <p:spPr bwMode="auto">
            <a:xfrm flipH="1" flipV="1">
              <a:off x="5393792" y="3025371"/>
              <a:ext cx="2358392" cy="6196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r Verbinder 7"/>
            <p:cNvCxnSpPr/>
            <p:nvPr/>
          </p:nvCxnSpPr>
          <p:spPr bwMode="auto">
            <a:xfrm flipH="1">
              <a:off x="5393792" y="3740452"/>
              <a:ext cx="2355026" cy="108834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6744" y="2901525"/>
              <a:ext cx="2034096" cy="20420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Textfeld 9"/>
          <p:cNvSpPr txBox="1"/>
          <p:nvPr/>
        </p:nvSpPr>
        <p:spPr>
          <a:xfrm>
            <a:off x="10603929" y="5002973"/>
            <a:ext cx="391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[1]</a:t>
            </a:r>
            <a:endParaRPr lang="de-DE" sz="800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5593844"/>
            <a:ext cx="12192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b="1" dirty="0" err="1" smtClean="0"/>
              <a:t>Thematic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foundation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dissertation</a:t>
            </a:r>
            <a:endParaRPr lang="de-DE" sz="1400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1" y="3538636"/>
            <a:ext cx="3383188" cy="7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/>
          <p:nvPr/>
        </p:nvGrpSpPr>
        <p:grpSpPr>
          <a:xfrm>
            <a:off x="3028261" y="2080295"/>
            <a:ext cx="4694770" cy="1858082"/>
            <a:chOff x="1174367" y="2067572"/>
            <a:chExt cx="4694770" cy="1858082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4367" y="2449255"/>
              <a:ext cx="817890" cy="1203562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1811" y="2067572"/>
              <a:ext cx="1767326" cy="1858082"/>
            </a:xfrm>
            <a:prstGeom prst="rect">
              <a:avLst/>
            </a:prstGeom>
          </p:spPr>
        </p:pic>
        <p:cxnSp>
          <p:nvCxnSpPr>
            <p:cNvPr id="19" name="Gerader Verbinder 18"/>
            <p:cNvCxnSpPr/>
            <p:nvPr/>
          </p:nvCxnSpPr>
          <p:spPr>
            <a:xfrm flipV="1">
              <a:off x="1724025" y="2067572"/>
              <a:ext cx="2412886" cy="970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>
              <a:off x="1724025" y="3045158"/>
              <a:ext cx="2405468" cy="875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/>
          <p:cNvSpPr txBox="1"/>
          <p:nvPr/>
        </p:nvSpPr>
        <p:spPr>
          <a:xfrm>
            <a:off x="801510" y="1198015"/>
            <a:ext cx="97001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Motivation:</a:t>
            </a:r>
          </a:p>
          <a:p>
            <a:endParaRPr lang="de-DE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Applications</a:t>
            </a:r>
            <a:r>
              <a:rPr lang="de-DE" sz="1400" dirty="0" smtClean="0"/>
              <a:t>: </a:t>
            </a:r>
            <a:r>
              <a:rPr lang="de-DE" sz="1400" dirty="0" err="1" smtClean="0"/>
              <a:t>Strain</a:t>
            </a:r>
            <a:r>
              <a:rPr lang="de-DE" sz="1400" dirty="0" smtClean="0"/>
              <a:t> </a:t>
            </a:r>
            <a:r>
              <a:rPr lang="de-DE" sz="1400" dirty="0" err="1" smtClean="0"/>
              <a:t>sensor</a:t>
            </a:r>
            <a:r>
              <a:rPr lang="de-DE" sz="1400" dirty="0" smtClean="0"/>
              <a:t>, Gas </a:t>
            </a:r>
            <a:r>
              <a:rPr lang="de-DE" sz="1400" dirty="0" err="1" smtClean="0"/>
              <a:t>sensor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Determination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property</a:t>
            </a:r>
            <a:r>
              <a:rPr lang="de-DE" sz="1400" dirty="0" smtClean="0"/>
              <a:t> </a:t>
            </a:r>
            <a:r>
              <a:rPr lang="de-DE" sz="1400" dirty="0" err="1" smtClean="0"/>
              <a:t>relation</a:t>
            </a:r>
            <a:r>
              <a:rPr lang="de-DE" sz="1400" dirty="0" smtClean="0"/>
              <a:t> via </a:t>
            </a:r>
            <a:r>
              <a:rPr lang="de-DE" sz="1400" b="1" dirty="0" err="1" smtClean="0"/>
              <a:t>multiscale</a:t>
            </a:r>
            <a:endParaRPr lang="de-DE" sz="1400" b="1" dirty="0" smtClean="0"/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r>
              <a:rPr lang="de-DE" sz="1400" b="1" dirty="0" err="1" smtClean="0"/>
              <a:t>Requirements</a:t>
            </a:r>
            <a:r>
              <a:rPr lang="de-DE" sz="1400" b="1" dirty="0" smtClean="0"/>
              <a:t>: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Multiscale </a:t>
            </a:r>
            <a:r>
              <a:rPr lang="en-US" sz="1400" dirty="0"/>
              <a:t>Python-based simulation framework based </a:t>
            </a:r>
            <a:r>
              <a:rPr lang="en-US" sz="1400" dirty="0" smtClean="0"/>
              <a:t>on </a:t>
            </a:r>
            <a:r>
              <a:rPr lang="en-US" sz="1400" dirty="0" err="1"/>
              <a:t>piezoresistive</a:t>
            </a:r>
            <a:r>
              <a:rPr lang="en-US" sz="1400" dirty="0"/>
              <a:t> property </a:t>
            </a:r>
            <a:r>
              <a:rPr lang="en-US" sz="1400" dirty="0" smtClean="0"/>
              <a:t>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Basis for combination of DFTB, MD and FEM </a:t>
            </a:r>
            <a:r>
              <a:rPr lang="en-US" sz="1400" dirty="0" smtClean="0"/>
              <a:t>simulations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Validation and potential overview by means of comparative experiments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Dissertation topic: </a:t>
            </a:r>
            <a:r>
              <a:rPr lang="en-US" dirty="0" smtClean="0"/>
              <a:t>Multiscale </a:t>
            </a:r>
            <a:r>
              <a:rPr lang="en-US" dirty="0" smtClean="0"/>
              <a:t>simulation framework for functional polymers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0" y="5514660"/>
            <a:ext cx="12192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b="1" dirty="0" smtClean="0"/>
              <a:t>Basic </a:t>
            </a:r>
            <a:r>
              <a:rPr lang="de-DE" sz="1400" b="1" dirty="0" err="1" smtClean="0"/>
              <a:t>condition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further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collaborations</a:t>
            </a:r>
            <a:endParaRPr lang="de-DE" sz="1400" b="1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9042778" y="2853015"/>
            <a:ext cx="2332489" cy="2543148"/>
            <a:chOff x="9182253" y="2891118"/>
            <a:chExt cx="2332489" cy="2543148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10354961" y="3546501"/>
              <a:ext cx="1031590" cy="949642"/>
              <a:chOff x="9675961" y="2394644"/>
              <a:chExt cx="1031590" cy="949642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5961" y="2394644"/>
                <a:ext cx="869248" cy="869248"/>
              </a:xfrm>
              <a:prstGeom prst="rect">
                <a:avLst/>
              </a:prstGeom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10382867" y="3128842"/>
                <a:ext cx="324684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00" dirty="0" smtClean="0"/>
                  <a:t>[7]</a:t>
                </a:r>
                <a:endParaRPr lang="de-DE" sz="800" dirty="0"/>
              </a:p>
            </p:txBody>
          </p:sp>
        </p:grp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851" y="3690920"/>
              <a:ext cx="609653" cy="609653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186" y="4840297"/>
              <a:ext cx="1844162" cy="53788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742" y="2980889"/>
              <a:ext cx="1238250" cy="190500"/>
            </a:xfrm>
            <a:prstGeom prst="rect">
              <a:avLst/>
            </a:prstGeom>
          </p:spPr>
        </p:pic>
        <p:sp>
          <p:nvSpPr>
            <p:cNvPr id="24" name="Bogen 23"/>
            <p:cNvSpPr/>
            <p:nvPr/>
          </p:nvSpPr>
          <p:spPr>
            <a:xfrm rot="3238945">
              <a:off x="9849971" y="3629400"/>
              <a:ext cx="769258" cy="813044"/>
            </a:xfrm>
            <a:prstGeom prst="arc">
              <a:avLst>
                <a:gd name="adj1" fmla="val 20992694"/>
                <a:gd name="adj2" fmla="val 5207199"/>
              </a:avLst>
            </a:prstGeom>
            <a:ln w="190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Bogen 24"/>
            <p:cNvSpPr/>
            <p:nvPr/>
          </p:nvSpPr>
          <p:spPr>
            <a:xfrm rot="6705627">
              <a:off x="10157092" y="2869225"/>
              <a:ext cx="769258" cy="813044"/>
            </a:xfrm>
            <a:prstGeom prst="arc">
              <a:avLst>
                <a:gd name="adj1" fmla="val 20992694"/>
                <a:gd name="adj2" fmla="val 4680912"/>
              </a:avLst>
            </a:prstGeom>
            <a:ln w="190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Bogen 25"/>
            <p:cNvSpPr/>
            <p:nvPr/>
          </p:nvSpPr>
          <p:spPr>
            <a:xfrm rot="21351652">
              <a:off x="10317607" y="4009226"/>
              <a:ext cx="769258" cy="813044"/>
            </a:xfrm>
            <a:prstGeom prst="arc">
              <a:avLst>
                <a:gd name="adj1" fmla="val 20992694"/>
                <a:gd name="adj2" fmla="val 3732355"/>
              </a:avLst>
            </a:prstGeom>
            <a:ln w="1905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1027716" y="3168025"/>
              <a:ext cx="32468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800" dirty="0" smtClean="0"/>
                <a:t>[4]</a:t>
              </a:r>
              <a:endParaRPr lang="de-DE" sz="8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9182253" y="4304857"/>
              <a:ext cx="32468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800" dirty="0" smtClean="0"/>
                <a:t>[5]</a:t>
              </a:r>
              <a:endParaRPr lang="de-DE" sz="8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1190058" y="5218822"/>
              <a:ext cx="32468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800" dirty="0" smtClean="0"/>
                <a:t>[6]</a:t>
              </a:r>
              <a:endParaRPr lang="de-DE" sz="800" dirty="0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10874515" y="2538080"/>
            <a:ext cx="32468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800" dirty="0" smtClean="0"/>
              <a:t>[2]</a:t>
            </a:r>
            <a:endParaRPr lang="de-DE" sz="800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512" y="1140660"/>
            <a:ext cx="2203690" cy="1675014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300856" y="2824930"/>
            <a:ext cx="1503394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 panose="05000000000000000000" pitchFamily="2" charset="2"/>
              </a:rPr>
              <a:t> nm</a:t>
            </a:r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3656127" y="3623260"/>
            <a:ext cx="32468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800" dirty="0" smtClean="0"/>
              <a:t>[3]</a:t>
            </a:r>
            <a:endParaRPr lang="de-DE" sz="800" dirty="0"/>
          </a:p>
        </p:txBody>
      </p:sp>
      <p:sp>
        <p:nvSpPr>
          <p:cNvPr id="41" name="Textfeld 40"/>
          <p:cNvSpPr txBox="1"/>
          <p:nvPr/>
        </p:nvSpPr>
        <p:spPr>
          <a:xfrm>
            <a:off x="7521112" y="3937600"/>
            <a:ext cx="32468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800" dirty="0" smtClean="0"/>
              <a:t>[3]</a:t>
            </a:r>
            <a:endParaRPr lang="de-DE" sz="800" dirty="0"/>
          </a:p>
        </p:txBody>
      </p:sp>
      <p:grpSp>
        <p:nvGrpSpPr>
          <p:cNvPr id="50" name="Gruppieren 49"/>
          <p:cNvGrpSpPr/>
          <p:nvPr/>
        </p:nvGrpSpPr>
        <p:grpSpPr>
          <a:xfrm>
            <a:off x="5955705" y="3591408"/>
            <a:ext cx="1767326" cy="341632"/>
            <a:chOff x="5955705" y="3591408"/>
            <a:chExt cx="1767326" cy="341632"/>
          </a:xfrm>
        </p:grpSpPr>
        <p:sp>
          <p:nvSpPr>
            <p:cNvPr id="42" name="Textfeld 41"/>
            <p:cNvSpPr txBox="1"/>
            <p:nvPr/>
          </p:nvSpPr>
          <p:spPr>
            <a:xfrm>
              <a:off x="5955705" y="3591408"/>
              <a:ext cx="1767326" cy="341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sym typeface="Wingdings" panose="05000000000000000000" pitchFamily="2" charset="2"/>
                </a:rPr>
                <a:t>20 nm</a:t>
              </a:r>
              <a:endParaRPr lang="en-US" dirty="0"/>
            </a:p>
          </p:txBody>
        </p:sp>
        <p:grpSp>
          <p:nvGrpSpPr>
            <p:cNvPr id="48" name="Gruppieren 47"/>
            <p:cNvGrpSpPr/>
            <p:nvPr/>
          </p:nvGrpSpPr>
          <p:grpSpPr>
            <a:xfrm>
              <a:off x="6658080" y="3836621"/>
              <a:ext cx="350784" cy="83344"/>
              <a:chOff x="6600113" y="3998085"/>
              <a:chExt cx="350784" cy="83344"/>
            </a:xfrm>
          </p:grpSpPr>
          <p:cxnSp>
            <p:nvCxnSpPr>
              <p:cNvPr id="43" name="Gerader Verbinder 42"/>
              <p:cNvCxnSpPr/>
              <p:nvPr/>
            </p:nvCxnSpPr>
            <p:spPr>
              <a:xfrm>
                <a:off x="6600113" y="4039757"/>
                <a:ext cx="350784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6604903" y="3998085"/>
                <a:ext cx="0" cy="83344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>
                <a:off x="6950897" y="3998085"/>
                <a:ext cx="0" cy="83344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025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hteck 211"/>
          <p:cNvSpPr/>
          <p:nvPr/>
        </p:nvSpPr>
        <p:spPr>
          <a:xfrm>
            <a:off x="736318" y="908717"/>
            <a:ext cx="1591802" cy="2005195"/>
          </a:xfrm>
          <a:prstGeom prst="rect">
            <a:avLst/>
          </a:prstGeom>
          <a:gradFill flip="none" rotWithShape="1">
            <a:gsLst>
              <a:gs pos="50000">
                <a:srgbClr val="ECECEC"/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Multiscale</a:t>
            </a:r>
            <a:r>
              <a:rPr lang="de-DE" dirty="0" smtClean="0"/>
              <a:t> </a:t>
            </a:r>
            <a:r>
              <a:rPr lang="de-DE" dirty="0" smtClean="0"/>
              <a:t>Electronic-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oupling</a:t>
            </a:r>
            <a:endParaRPr lang="de-DE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864762" y="5657169"/>
            <a:ext cx="9935209" cy="363389"/>
            <a:chOff x="974091" y="5365750"/>
            <a:chExt cx="9935209" cy="363389"/>
          </a:xfrm>
        </p:grpSpPr>
        <p:cxnSp>
          <p:nvCxnSpPr>
            <p:cNvPr id="24" name="Gerade Verbindung mit Pfeil 23"/>
            <p:cNvCxnSpPr/>
            <p:nvPr/>
          </p:nvCxnSpPr>
          <p:spPr>
            <a:xfrm>
              <a:off x="974091" y="5365750"/>
              <a:ext cx="9935209" cy="4445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feld 36"/>
                <p:cNvSpPr txBox="1"/>
                <p:nvPr/>
              </p:nvSpPr>
              <p:spPr>
                <a:xfrm>
                  <a:off x="1510015" y="5410654"/>
                  <a:ext cx="358977" cy="318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Å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>
            <p:sp>
              <p:nvSpPr>
                <p:cNvPr id="37" name="Textfeld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15" y="5410654"/>
                  <a:ext cx="358977" cy="31848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3730335" y="5411652"/>
                  <a:ext cx="3589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335" y="5411652"/>
                  <a:ext cx="358977" cy="307777"/>
                </a:xfrm>
                <a:prstGeom prst="rect">
                  <a:avLst/>
                </a:prstGeom>
                <a:blipFill>
                  <a:blip r:embed="rId3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feld 58"/>
                <p:cNvSpPr txBox="1"/>
                <p:nvPr/>
              </p:nvSpPr>
              <p:spPr>
                <a:xfrm>
                  <a:off x="6309633" y="5406362"/>
                  <a:ext cx="3589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9" name="Textfeld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633" y="5406362"/>
                  <a:ext cx="358977" cy="307777"/>
                </a:xfrm>
                <a:prstGeom prst="rect">
                  <a:avLst/>
                </a:prstGeom>
                <a:blipFill>
                  <a:blip r:embed="rId4"/>
                  <a:stretch>
                    <a:fillRect r="-11864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60"/>
                <p:cNvSpPr txBox="1"/>
                <p:nvPr/>
              </p:nvSpPr>
              <p:spPr>
                <a:xfrm>
                  <a:off x="8956351" y="5410654"/>
                  <a:ext cx="3589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1" name="Textfeld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6351" y="5410654"/>
                  <a:ext cx="358977" cy="307777"/>
                </a:xfrm>
                <a:prstGeom prst="rect">
                  <a:avLst/>
                </a:prstGeom>
                <a:blipFill>
                  <a:blip r:embed="rId5"/>
                  <a:stretch>
                    <a:fillRect r="-203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9" name="Textfeld 208"/>
          <p:cNvSpPr txBox="1"/>
          <p:nvPr/>
        </p:nvSpPr>
        <p:spPr>
          <a:xfrm rot="16200000">
            <a:off x="-83055" y="1736268"/>
            <a:ext cx="1996733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Mechanical Part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44904" y="3410817"/>
            <a:ext cx="1599135" cy="2108631"/>
            <a:chOff x="744904" y="3410817"/>
            <a:chExt cx="1599135" cy="2108631"/>
          </a:xfrm>
        </p:grpSpPr>
        <p:sp>
          <p:nvSpPr>
            <p:cNvPr id="214" name="Rechteck 213"/>
            <p:cNvSpPr/>
            <p:nvPr/>
          </p:nvSpPr>
          <p:spPr>
            <a:xfrm>
              <a:off x="752237" y="3410818"/>
              <a:ext cx="1591802" cy="2108630"/>
            </a:xfrm>
            <a:prstGeom prst="rect">
              <a:avLst/>
            </a:prstGeom>
            <a:gradFill flip="none" rotWithShape="1"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feld 209"/>
            <p:cNvSpPr txBox="1"/>
            <p:nvPr/>
          </p:nvSpPr>
          <p:spPr>
            <a:xfrm rot="16200000">
              <a:off x="-135798" y="4291519"/>
              <a:ext cx="2103035" cy="341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Electronic Part</a:t>
              </a:r>
              <a:endParaRPr lang="en-US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060431" y="458678"/>
            <a:ext cx="9380233" cy="7628066"/>
            <a:chOff x="2060431" y="458678"/>
            <a:chExt cx="9380233" cy="7628066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060431" y="458678"/>
              <a:ext cx="9380233" cy="7628066"/>
              <a:chOff x="2060431" y="458678"/>
              <a:chExt cx="9380233" cy="7628066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2903181" y="458678"/>
                <a:ext cx="8537483" cy="7628066"/>
                <a:chOff x="3073146" y="327999"/>
                <a:chExt cx="8537483" cy="7628066"/>
              </a:xfrm>
            </p:grpSpPr>
            <p:grpSp>
              <p:nvGrpSpPr>
                <p:cNvPr id="234" name="Gruppieren 233"/>
                <p:cNvGrpSpPr/>
                <p:nvPr/>
              </p:nvGrpSpPr>
              <p:grpSpPr>
                <a:xfrm>
                  <a:off x="3073146" y="327999"/>
                  <a:ext cx="8537483" cy="7628066"/>
                  <a:chOff x="1377282" y="370540"/>
                  <a:chExt cx="8537483" cy="7628066"/>
                </a:xfrm>
              </p:grpSpPr>
              <p:grpSp>
                <p:nvGrpSpPr>
                  <p:cNvPr id="208" name="Gruppieren 207"/>
                  <p:cNvGrpSpPr/>
                  <p:nvPr/>
                </p:nvGrpSpPr>
                <p:grpSpPr>
                  <a:xfrm>
                    <a:off x="1377282" y="370540"/>
                    <a:ext cx="8537483" cy="7628066"/>
                    <a:chOff x="1007467" y="304748"/>
                    <a:chExt cx="8537483" cy="7628066"/>
                  </a:xfrm>
                </p:grpSpPr>
                <p:sp>
                  <p:nvSpPr>
                    <p:cNvPr id="85" name="Bogen 84"/>
                    <p:cNvSpPr/>
                    <p:nvPr/>
                  </p:nvSpPr>
                  <p:spPr>
                    <a:xfrm rot="9060137">
                      <a:off x="2418943" y="304748"/>
                      <a:ext cx="4852440" cy="4647790"/>
                    </a:xfrm>
                    <a:prstGeom prst="arc">
                      <a:avLst>
                        <a:gd name="adj1" fmla="val 17099296"/>
                        <a:gd name="adj2" fmla="val 19412433"/>
                      </a:avLst>
                    </a:prstGeom>
                    <a:ln w="12700">
                      <a:solidFill>
                        <a:srgbClr val="000000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grpSp>
                  <p:nvGrpSpPr>
                    <p:cNvPr id="207" name="Gruppieren 206"/>
                    <p:cNvGrpSpPr/>
                    <p:nvPr/>
                  </p:nvGrpSpPr>
                  <p:grpSpPr>
                    <a:xfrm>
                      <a:off x="1007467" y="605391"/>
                      <a:ext cx="8537483" cy="7327423"/>
                      <a:chOff x="1007467" y="605391"/>
                      <a:chExt cx="8537483" cy="7327423"/>
                    </a:xfrm>
                  </p:grpSpPr>
                  <p:sp>
                    <p:nvSpPr>
                      <p:cNvPr id="173" name="Ellipse 172"/>
                      <p:cNvSpPr/>
                      <p:nvPr/>
                    </p:nvSpPr>
                    <p:spPr>
                      <a:xfrm>
                        <a:off x="5343971" y="4496022"/>
                        <a:ext cx="133931" cy="133931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Ellipse 173"/>
                      <p:cNvSpPr/>
                      <p:nvPr/>
                    </p:nvSpPr>
                    <p:spPr>
                      <a:xfrm>
                        <a:off x="5746156" y="4856699"/>
                        <a:ext cx="133931" cy="133931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5" name="Gerader Verbinder 174"/>
                      <p:cNvCxnSpPr>
                        <a:stCxn id="174" idx="0"/>
                        <a:endCxn id="109" idx="3"/>
                      </p:cNvCxnSpPr>
                      <p:nvPr/>
                    </p:nvCxnSpPr>
                    <p:spPr>
                      <a:xfrm flipV="1">
                        <a:off x="5813122" y="4692118"/>
                        <a:ext cx="37111" cy="164581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Gerader Verbinder 177"/>
                      <p:cNvCxnSpPr>
                        <a:stCxn id="174" idx="5"/>
                      </p:cNvCxnSpPr>
                      <p:nvPr/>
                    </p:nvCxnSpPr>
                    <p:spPr>
                      <a:xfrm flipH="1" flipV="1">
                        <a:off x="5416676" y="4580635"/>
                        <a:ext cx="443797" cy="390381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Gerader Verbinder 180"/>
                      <p:cNvCxnSpPr>
                        <a:endCxn id="110" idx="0"/>
                      </p:cNvCxnSpPr>
                      <p:nvPr/>
                    </p:nvCxnSpPr>
                    <p:spPr>
                      <a:xfrm flipH="1">
                        <a:off x="6095453" y="4320008"/>
                        <a:ext cx="79213" cy="141541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9" name="Gruppieren 98"/>
                      <p:cNvGrpSpPr/>
                      <p:nvPr/>
                    </p:nvGrpSpPr>
                    <p:grpSpPr>
                      <a:xfrm>
                        <a:off x="4791950" y="3622920"/>
                        <a:ext cx="2180123" cy="1501832"/>
                        <a:chOff x="6885344" y="2471720"/>
                        <a:chExt cx="2344018" cy="1614737"/>
                      </a:xfrm>
                    </p:grpSpPr>
                    <p:grpSp>
                      <p:nvGrpSpPr>
                        <p:cNvPr id="113" name="Gruppieren 112"/>
                        <p:cNvGrpSpPr/>
                        <p:nvPr/>
                      </p:nvGrpSpPr>
                      <p:grpSpPr>
                        <a:xfrm>
                          <a:off x="6885344" y="2471720"/>
                          <a:ext cx="2344018" cy="1614737"/>
                          <a:chOff x="9667711" y="3157299"/>
                          <a:chExt cx="2344018" cy="1614737"/>
                        </a:xfrm>
                      </p:grpSpPr>
                      <p:sp>
                        <p:nvSpPr>
                          <p:cNvPr id="135" name="Cube 134"/>
                          <p:cNvSpPr/>
                          <p:nvPr/>
                        </p:nvSpPr>
                        <p:spPr>
                          <a:xfrm>
                            <a:off x="10041331" y="3157299"/>
                            <a:ext cx="1642511" cy="1614737"/>
                          </a:xfrm>
                          <a:prstGeom prst="cube">
                            <a:avLst/>
                          </a:prstGeom>
                          <a:no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5" name="Textfeld 124"/>
                          <p:cNvSpPr txBox="1"/>
                          <p:nvPr/>
                        </p:nvSpPr>
                        <p:spPr>
                          <a:xfrm>
                            <a:off x="9667711" y="3768520"/>
                            <a:ext cx="24803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dirty="0" smtClean="0">
                                <a:solidFill>
                                  <a:srgbClr val="00B050"/>
                                </a:solidFill>
                              </a:rPr>
                              <a:t>A</a:t>
                            </a:r>
                            <a:endParaRPr lang="en-US" dirty="0">
                              <a:solidFill>
                                <a:srgbClr val="00B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6" name="Textfeld 125"/>
                          <p:cNvSpPr txBox="1"/>
                          <p:nvPr/>
                        </p:nvSpPr>
                        <p:spPr>
                          <a:xfrm>
                            <a:off x="11742838" y="3374841"/>
                            <a:ext cx="268891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dirty="0" smtClean="0">
                                <a:solidFill>
                                  <a:srgbClr val="00B050"/>
                                </a:solidFill>
                              </a:rPr>
                              <a:t>B</a:t>
                            </a:r>
                            <a:endParaRPr lang="en-US" dirty="0">
                              <a:solidFill>
                                <a:srgbClr val="00B050"/>
                              </a:solidFill>
                            </a:endParaRPr>
                          </a:p>
                        </p:txBody>
                      </p:sp>
                      <p:cxnSp>
                        <p:nvCxnSpPr>
                          <p:cNvPr id="128" name="Gerader Verbinder 127"/>
                          <p:cNvCxnSpPr/>
                          <p:nvPr/>
                        </p:nvCxnSpPr>
                        <p:spPr>
                          <a:xfrm flipH="1">
                            <a:off x="10080042" y="3704130"/>
                            <a:ext cx="354376" cy="203012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9" name="Gerader Verbinder 128"/>
                          <p:cNvCxnSpPr/>
                          <p:nvPr/>
                        </p:nvCxnSpPr>
                        <p:spPr>
                          <a:xfrm flipV="1">
                            <a:off x="10346023" y="3719622"/>
                            <a:ext cx="115236" cy="415113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0" name="Gerader Verbinder 129"/>
                          <p:cNvCxnSpPr/>
                          <p:nvPr/>
                        </p:nvCxnSpPr>
                        <p:spPr>
                          <a:xfrm flipH="1">
                            <a:off x="11471399" y="3751828"/>
                            <a:ext cx="104095" cy="12141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1" name="Gerader Verbinder 130"/>
                          <p:cNvCxnSpPr/>
                          <p:nvPr/>
                        </p:nvCxnSpPr>
                        <p:spPr>
                          <a:xfrm flipH="1">
                            <a:off x="10837653" y="4126047"/>
                            <a:ext cx="234038" cy="13780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2" name="Gerader Verbinder 131"/>
                          <p:cNvCxnSpPr>
                            <a:endCxn id="111" idx="6"/>
                          </p:cNvCxnSpPr>
                          <p:nvPr/>
                        </p:nvCxnSpPr>
                        <p:spPr>
                          <a:xfrm flipH="1" flipV="1">
                            <a:off x="11226374" y="3874005"/>
                            <a:ext cx="213875" cy="6165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23" name="Ellipse 122"/>
                          <p:cNvSpPr/>
                          <p:nvPr/>
                        </p:nvSpPr>
                        <p:spPr>
                          <a:xfrm>
                            <a:off x="10056484" y="3824201"/>
                            <a:ext cx="144000" cy="144000"/>
                          </a:xfrm>
                          <a:prstGeom prst="ellipse">
                            <a:avLst/>
                          </a:prstGeom>
                          <a:solidFill>
                            <a:srgbClr val="00B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4" name="Ellipse 123"/>
                          <p:cNvSpPr/>
                          <p:nvPr/>
                        </p:nvSpPr>
                        <p:spPr>
                          <a:xfrm>
                            <a:off x="11501516" y="3644699"/>
                            <a:ext cx="144000" cy="144000"/>
                          </a:xfrm>
                          <a:prstGeom prst="ellipse">
                            <a:avLst/>
                          </a:prstGeom>
                          <a:solidFill>
                            <a:srgbClr val="00B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04" name="Ellipse 103"/>
                        <p:cNvSpPr/>
                        <p:nvPr/>
                      </p:nvSpPr>
                      <p:spPr>
                        <a:xfrm>
                          <a:off x="7590931" y="2947216"/>
                          <a:ext cx="144000" cy="1440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9" name="Ellipse 108"/>
                        <p:cNvSpPr/>
                        <p:nvPr/>
                      </p:nvSpPr>
                      <p:spPr>
                        <a:xfrm>
                          <a:off x="8002099" y="3498386"/>
                          <a:ext cx="144000" cy="1440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Ellipse 109"/>
                        <p:cNvSpPr/>
                        <p:nvPr/>
                      </p:nvSpPr>
                      <p:spPr>
                        <a:xfrm>
                          <a:off x="8214842" y="3373394"/>
                          <a:ext cx="144000" cy="1440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1" name="Ellipse 110"/>
                        <p:cNvSpPr/>
                        <p:nvPr/>
                      </p:nvSpPr>
                      <p:spPr>
                        <a:xfrm>
                          <a:off x="8300007" y="3116425"/>
                          <a:ext cx="144000" cy="1440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2" name="Ellipse 111"/>
                        <p:cNvSpPr/>
                        <p:nvPr/>
                      </p:nvSpPr>
                      <p:spPr>
                        <a:xfrm>
                          <a:off x="8604061" y="3152836"/>
                          <a:ext cx="144000" cy="1440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5" name="Ellipse 184"/>
                      <p:cNvSpPr/>
                      <p:nvPr/>
                    </p:nvSpPr>
                    <p:spPr>
                      <a:xfrm rot="18776353">
                        <a:off x="5338720" y="4280814"/>
                        <a:ext cx="414740" cy="898495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06" name="Gruppieren 205"/>
                      <p:cNvGrpSpPr/>
                      <p:nvPr/>
                    </p:nvGrpSpPr>
                    <p:grpSpPr>
                      <a:xfrm>
                        <a:off x="1007467" y="605391"/>
                        <a:ext cx="8537483" cy="7327423"/>
                        <a:chOff x="1007467" y="605391"/>
                        <a:chExt cx="8537483" cy="7327423"/>
                      </a:xfrm>
                    </p:grpSpPr>
                    <p:sp>
                      <p:nvSpPr>
                        <p:cNvPr id="197" name="Bogen 196"/>
                        <p:cNvSpPr/>
                        <p:nvPr/>
                      </p:nvSpPr>
                      <p:spPr>
                        <a:xfrm rot="15340223">
                          <a:off x="4599185" y="2634552"/>
                          <a:ext cx="1619264" cy="1550972"/>
                        </a:xfrm>
                        <a:prstGeom prst="arc">
                          <a:avLst>
                            <a:gd name="adj1" fmla="val 13594960"/>
                            <a:gd name="adj2" fmla="val 21187701"/>
                          </a:avLst>
                        </a:prstGeom>
                        <a:ln w="12700">
                          <a:solidFill>
                            <a:srgbClr val="000000"/>
                          </a:solidFill>
                          <a:headEnd type="stealth" w="lg" len="lg"/>
                          <a:tailEnd type="non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sp>
                      <p:nvSpPr>
                        <p:cNvPr id="94" name="Bogen 93"/>
                        <p:cNvSpPr/>
                        <p:nvPr/>
                      </p:nvSpPr>
                      <p:spPr>
                        <a:xfrm rot="16662720" flipV="1">
                          <a:off x="5363877" y="2240910"/>
                          <a:ext cx="4880620" cy="1609582"/>
                        </a:xfrm>
                        <a:prstGeom prst="arc">
                          <a:avLst>
                            <a:gd name="adj1" fmla="val 15232225"/>
                            <a:gd name="adj2" fmla="val 17292921"/>
                          </a:avLst>
                        </a:prstGeom>
                        <a:ln w="12700">
                          <a:solidFill>
                            <a:srgbClr val="000000"/>
                          </a:solidFill>
                          <a:tailEnd type="stealth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pic>
                      <p:nvPicPr>
                        <p:cNvPr id="69" name="Grafik 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19033" y="3350620"/>
                          <a:ext cx="1124246" cy="1452346"/>
                        </a:xfrm>
                        <a:prstGeom prst="rect">
                          <a:avLst/>
                        </a:prstGeom>
                        <a:ln>
                          <a:solidFill>
                            <a:srgbClr val="000000"/>
                          </a:solidFill>
                        </a:ln>
                      </p:spPr>
                    </p:pic>
                    <p:sp>
                      <p:nvSpPr>
                        <p:cNvPr id="194" name="Freihandform 193"/>
                        <p:cNvSpPr/>
                        <p:nvPr/>
                      </p:nvSpPr>
                      <p:spPr>
                        <a:xfrm>
                          <a:off x="2896420" y="4487836"/>
                          <a:ext cx="5524983" cy="988583"/>
                        </a:xfrm>
                        <a:custGeom>
                          <a:avLst/>
                          <a:gdLst>
                            <a:gd name="connsiteX0" fmla="*/ 0 w 5118100"/>
                            <a:gd name="connsiteY0" fmla="*/ 0 h 670396"/>
                            <a:gd name="connsiteX1" fmla="*/ 1003300 w 5118100"/>
                            <a:gd name="connsiteY1" fmla="*/ 558800 h 670396"/>
                            <a:gd name="connsiteX2" fmla="*/ 4102100 w 5118100"/>
                            <a:gd name="connsiteY2" fmla="*/ 647700 h 670396"/>
                            <a:gd name="connsiteX3" fmla="*/ 5118100 w 5118100"/>
                            <a:gd name="connsiteY3" fmla="*/ 266700 h 670396"/>
                            <a:gd name="connsiteX0" fmla="*/ 0 w 5343436"/>
                            <a:gd name="connsiteY0" fmla="*/ 392327 h 1062723"/>
                            <a:gd name="connsiteX1" fmla="*/ 1003300 w 5343436"/>
                            <a:gd name="connsiteY1" fmla="*/ 951127 h 1062723"/>
                            <a:gd name="connsiteX2" fmla="*/ 4102100 w 5343436"/>
                            <a:gd name="connsiteY2" fmla="*/ 1040027 h 1062723"/>
                            <a:gd name="connsiteX3" fmla="*/ 5343436 w 5343436"/>
                            <a:gd name="connsiteY3" fmla="*/ 0 h 1062723"/>
                            <a:gd name="connsiteX0" fmla="*/ 0 w 5343436"/>
                            <a:gd name="connsiteY0" fmla="*/ 392327 h 1062723"/>
                            <a:gd name="connsiteX1" fmla="*/ 1003300 w 5343436"/>
                            <a:gd name="connsiteY1" fmla="*/ 951127 h 1062723"/>
                            <a:gd name="connsiteX2" fmla="*/ 4102100 w 5343436"/>
                            <a:gd name="connsiteY2" fmla="*/ 1040027 h 1062723"/>
                            <a:gd name="connsiteX3" fmla="*/ 5343436 w 5343436"/>
                            <a:gd name="connsiteY3" fmla="*/ 0 h 1062723"/>
                            <a:gd name="connsiteX0" fmla="*/ 0 w 5226884"/>
                            <a:gd name="connsiteY0" fmla="*/ 384089 h 1054485"/>
                            <a:gd name="connsiteX1" fmla="*/ 1003300 w 5226884"/>
                            <a:gd name="connsiteY1" fmla="*/ 942889 h 1054485"/>
                            <a:gd name="connsiteX2" fmla="*/ 4102100 w 5226884"/>
                            <a:gd name="connsiteY2" fmla="*/ 1031789 h 1054485"/>
                            <a:gd name="connsiteX3" fmla="*/ 5226884 w 5226884"/>
                            <a:gd name="connsiteY3" fmla="*/ 0 h 1054485"/>
                            <a:gd name="connsiteX0" fmla="*/ 0 w 5226884"/>
                            <a:gd name="connsiteY0" fmla="*/ 384089 h 1054485"/>
                            <a:gd name="connsiteX1" fmla="*/ 1003300 w 5226884"/>
                            <a:gd name="connsiteY1" fmla="*/ 942889 h 1054485"/>
                            <a:gd name="connsiteX2" fmla="*/ 4102100 w 5226884"/>
                            <a:gd name="connsiteY2" fmla="*/ 1031789 h 1054485"/>
                            <a:gd name="connsiteX3" fmla="*/ 5226884 w 5226884"/>
                            <a:gd name="connsiteY3" fmla="*/ 0 h 1054485"/>
                            <a:gd name="connsiteX0" fmla="*/ 0 w 5211344"/>
                            <a:gd name="connsiteY0" fmla="*/ 318187 h 988583"/>
                            <a:gd name="connsiteX1" fmla="*/ 1003300 w 5211344"/>
                            <a:gd name="connsiteY1" fmla="*/ 876987 h 988583"/>
                            <a:gd name="connsiteX2" fmla="*/ 4102100 w 5211344"/>
                            <a:gd name="connsiteY2" fmla="*/ 965887 h 988583"/>
                            <a:gd name="connsiteX3" fmla="*/ 5211344 w 5211344"/>
                            <a:gd name="connsiteY3" fmla="*/ 0 h 9885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211344" h="988583">
                              <a:moveTo>
                                <a:pt x="0" y="318187"/>
                              </a:moveTo>
                              <a:cubicBezTo>
                                <a:pt x="159808" y="543612"/>
                                <a:pt x="319617" y="769037"/>
                                <a:pt x="1003300" y="876987"/>
                              </a:cubicBezTo>
                              <a:cubicBezTo>
                                <a:pt x="1686983" y="984937"/>
                                <a:pt x="3416300" y="1014570"/>
                                <a:pt x="4102100" y="965887"/>
                              </a:cubicBezTo>
                              <a:cubicBezTo>
                                <a:pt x="4787900" y="917204"/>
                                <a:pt x="5022933" y="800471"/>
                                <a:pt x="5211344" y="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rgbClr val="000000"/>
                          </a:solidFill>
                          <a:tailEnd type="stealth" w="lg" len="lg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" name="Textfeld 87"/>
                        <p:cNvSpPr txBox="1"/>
                        <p:nvPr/>
                      </p:nvSpPr>
                      <p:spPr>
                        <a:xfrm>
                          <a:off x="2666433" y="4954276"/>
                          <a:ext cx="1115912" cy="52322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de-DE" sz="1400" i="1" dirty="0" err="1" smtClean="0"/>
                            <a:t>Hopping</a:t>
                          </a:r>
                          <a:r>
                            <a:rPr lang="de-DE" sz="1400" i="1" dirty="0" smtClean="0"/>
                            <a:t> Rate</a:t>
                          </a:r>
                          <a:endParaRPr lang="de-DE" sz="1400" i="1" dirty="0"/>
                        </a:p>
                      </p:txBody>
                    </p:sp>
                    <p:sp>
                      <p:nvSpPr>
                        <p:cNvPr id="195" name="Textfeld 194"/>
                        <p:cNvSpPr txBox="1"/>
                        <p:nvPr/>
                      </p:nvSpPr>
                      <p:spPr>
                        <a:xfrm>
                          <a:off x="5506741" y="3263818"/>
                          <a:ext cx="1172460" cy="3115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rgbClr val="00B050"/>
                              </a:solidFill>
                            </a:rPr>
                            <a:t>Resistance</a:t>
                          </a:r>
                          <a:endParaRPr lang="de-DE" sz="1400" dirty="0">
                            <a:solidFill>
                              <a:srgbClr val="00B05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6" name="Bogen 195"/>
                        <p:cNvSpPr/>
                        <p:nvPr/>
                      </p:nvSpPr>
                      <p:spPr>
                        <a:xfrm rot="17739497">
                          <a:off x="5726626" y="4114490"/>
                          <a:ext cx="3994384" cy="3642264"/>
                        </a:xfrm>
                        <a:prstGeom prst="arc">
                          <a:avLst>
                            <a:gd name="adj1" fmla="val 18287830"/>
                            <a:gd name="adj2" fmla="val 19963277"/>
                          </a:avLst>
                        </a:prstGeom>
                        <a:ln w="12700">
                          <a:solidFill>
                            <a:srgbClr val="000000"/>
                          </a:solidFill>
                          <a:tailEnd type="stealth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sp>
                      <p:nvSpPr>
                        <p:cNvPr id="198" name="Bogen 197"/>
                        <p:cNvSpPr/>
                        <p:nvPr/>
                      </p:nvSpPr>
                      <p:spPr>
                        <a:xfrm rot="13344168">
                          <a:off x="1816030" y="2197231"/>
                          <a:ext cx="1619264" cy="1550972"/>
                        </a:xfrm>
                        <a:prstGeom prst="arc">
                          <a:avLst>
                            <a:gd name="adj1" fmla="val 14396485"/>
                            <a:gd name="adj2" fmla="val 21187701"/>
                          </a:avLst>
                        </a:prstGeom>
                        <a:ln w="12700">
                          <a:solidFill>
                            <a:srgbClr val="000000"/>
                          </a:solidFill>
                          <a:headEnd type="stealth" w="lg" len="lg"/>
                          <a:tailEnd type="non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9" name="Textfeld 198"/>
                            <p:cNvSpPr txBox="1"/>
                            <p:nvPr/>
                          </p:nvSpPr>
                          <p:spPr>
                            <a:xfrm>
                              <a:off x="1007467" y="2931300"/>
                              <a:ext cx="2095364" cy="30777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𝑅𝑒𝑜𝑟𝑔𝑎𝑛𝑖𝑠𝑎𝑡𝑖𝑜𝑛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𝐸𝑛𝑒𝑟𝑔𝑦</m:t>
                                    </m:r>
                                  </m:oMath>
                                </m:oMathPara>
                              </a14:m>
                              <a:endParaRPr lang="de-DE" sz="14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9" name="Textfeld 198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007467" y="2931300"/>
                              <a:ext cx="2095364" cy="307777"/>
                            </a:xfrm>
                            <a:prstGeom prst="rect">
                              <a:avLst/>
                            </a:prstGeom>
                            <a:blipFill>
                              <a:blip r:embed="rId13"/>
                              <a:stretch>
                                <a:fillRect b="-7692"/>
                              </a:stretch>
                            </a:blipFill>
                            <a:ln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4" name="Textfeld 203"/>
                            <p:cNvSpPr txBox="1"/>
                            <p:nvPr/>
                          </p:nvSpPr>
                          <p:spPr>
                            <a:xfrm>
                              <a:off x="3785262" y="2924441"/>
                              <a:ext cx="1746828" cy="30777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𝑅𝑒𝑠𝑖𝑠𝑡𝑜𝑟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𝑁𝑒𝑡𝑤𝑜𝑟𝑘</m:t>
                                    </m:r>
                                  </m:oMath>
                                </m:oMathPara>
                              </a14:m>
                              <a:endParaRPr lang="de-DE" sz="14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4" name="Textfeld 20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785262" y="2924441"/>
                              <a:ext cx="1746828" cy="307777"/>
                            </a:xfrm>
                            <a:prstGeom prst="rect">
                              <a:avLst/>
                            </a:prstGeom>
                            <a:blipFill>
                              <a:blip r:embed="rId14"/>
                              <a:stretch>
                                <a:fillRect/>
                              </a:stretch>
                            </a:blipFill>
                            <a:ln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</p:grpSp>
              <p:cxnSp>
                <p:nvCxnSpPr>
                  <p:cNvPr id="215" name="Gerader Verbinder 214"/>
                  <p:cNvCxnSpPr>
                    <a:stCxn id="109" idx="1"/>
                  </p:cNvCxnSpPr>
                  <p:nvPr/>
                </p:nvCxnSpPr>
                <p:spPr>
                  <a:xfrm flipH="1" flipV="1">
                    <a:off x="5882219" y="4215296"/>
                    <a:ext cx="337831" cy="447910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Gerader Verbinder 216"/>
                  <p:cNvCxnSpPr/>
                  <p:nvPr/>
                </p:nvCxnSpPr>
                <p:spPr>
                  <a:xfrm flipH="1" flipV="1">
                    <a:off x="5911755" y="4187650"/>
                    <a:ext cx="575820" cy="123905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0" name="Ellipse 219"/>
                  <p:cNvSpPr/>
                  <p:nvPr/>
                </p:nvSpPr>
                <p:spPr>
                  <a:xfrm>
                    <a:off x="6076774" y="3905740"/>
                    <a:ext cx="108000" cy="108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Ellipse 220"/>
                  <p:cNvSpPr/>
                  <p:nvPr/>
                </p:nvSpPr>
                <p:spPr>
                  <a:xfrm>
                    <a:off x="6458809" y="4072804"/>
                    <a:ext cx="108000" cy="108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2" name="Gerader Verbinder 221"/>
                  <p:cNvCxnSpPr>
                    <a:stCxn id="220" idx="3"/>
                  </p:cNvCxnSpPr>
                  <p:nvPr/>
                </p:nvCxnSpPr>
                <p:spPr>
                  <a:xfrm flipH="1">
                    <a:off x="5886926" y="3997924"/>
                    <a:ext cx="205664" cy="163982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Gerader Verbinder 223"/>
                  <p:cNvCxnSpPr>
                    <a:endCxn id="111" idx="0"/>
                  </p:cNvCxnSpPr>
                  <p:nvPr/>
                </p:nvCxnSpPr>
                <p:spPr>
                  <a:xfrm>
                    <a:off x="6536834" y="4102446"/>
                    <a:ext cx="7646" cy="185892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Gerader Verbinder 225"/>
                  <p:cNvCxnSpPr>
                    <a:stCxn id="221" idx="1"/>
                  </p:cNvCxnSpPr>
                  <p:nvPr/>
                </p:nvCxnSpPr>
                <p:spPr>
                  <a:xfrm flipH="1" flipV="1">
                    <a:off x="6101218" y="3980885"/>
                    <a:ext cx="373407" cy="107735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Gerader Verbinder 227"/>
                  <p:cNvCxnSpPr>
                    <a:stCxn id="124" idx="2"/>
                  </p:cNvCxnSpPr>
                  <p:nvPr/>
                </p:nvCxnSpPr>
                <p:spPr>
                  <a:xfrm flipH="1" flipV="1">
                    <a:off x="6485701" y="4111663"/>
                    <a:ext cx="381648" cy="97335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Gerader Verbinder 229"/>
                  <p:cNvCxnSpPr>
                    <a:endCxn id="110" idx="7"/>
                  </p:cNvCxnSpPr>
                  <p:nvPr/>
                </p:nvCxnSpPr>
                <p:spPr>
                  <a:xfrm flipH="1">
                    <a:off x="6512621" y="4400875"/>
                    <a:ext cx="292134" cy="146079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Gerader Verbinder 231"/>
                  <p:cNvCxnSpPr>
                    <a:stCxn id="173" idx="1"/>
                  </p:cNvCxnSpPr>
                  <p:nvPr/>
                </p:nvCxnSpPr>
                <p:spPr>
                  <a:xfrm flipH="1" flipV="1">
                    <a:off x="5605446" y="4428141"/>
                    <a:ext cx="127954" cy="153287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9" name="Textfeld 78"/>
                <p:cNvSpPr txBox="1"/>
                <p:nvPr/>
              </p:nvSpPr>
              <p:spPr>
                <a:xfrm>
                  <a:off x="9841960" y="3487231"/>
                  <a:ext cx="1272131" cy="954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400" dirty="0" err="1" smtClean="0"/>
                    <a:t>Electro-Mechanical</a:t>
                  </a:r>
                  <a:r>
                    <a:rPr lang="de-DE" sz="1400" dirty="0" smtClean="0"/>
                    <a:t> </a:t>
                  </a:r>
                  <a:r>
                    <a:rPr lang="de-DE" sz="1400" dirty="0" err="1" smtClean="0"/>
                    <a:t>Coupling</a:t>
                  </a:r>
                  <a:r>
                    <a:rPr lang="de-DE" sz="1400" dirty="0" smtClean="0"/>
                    <a:t> </a:t>
                  </a:r>
                  <a:r>
                    <a:rPr lang="de-DE" sz="1400" dirty="0"/>
                    <a:t>R</a:t>
                  </a:r>
                  <a:r>
                    <a:rPr lang="de-DE" sz="1400" dirty="0" smtClean="0"/>
                    <a:t>elation</a:t>
                  </a:r>
                  <a:endParaRPr lang="de-DE" sz="1400" dirty="0"/>
                </a:p>
              </p:txBody>
            </p:sp>
          </p:grpSp>
          <p:pic>
            <p:nvPicPr>
              <p:cNvPr id="81" name="Grafik 80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29" r="16345"/>
              <a:stretch/>
            </p:blipFill>
            <p:spPr>
              <a:xfrm>
                <a:off x="2060431" y="3564302"/>
                <a:ext cx="1966514" cy="18494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6" name="Textfeld 5"/>
            <p:cNvSpPr txBox="1"/>
            <p:nvPr/>
          </p:nvSpPr>
          <p:spPr>
            <a:xfrm>
              <a:off x="2429133" y="3610273"/>
              <a:ext cx="15367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Transferintegral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3595988" y="4370403"/>
              <a:ext cx="419165" cy="191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990163" y="686980"/>
            <a:ext cx="9542824" cy="4082156"/>
            <a:chOff x="1990163" y="686980"/>
            <a:chExt cx="9542824" cy="4082156"/>
          </a:xfrm>
        </p:grpSpPr>
        <p:grpSp>
          <p:nvGrpSpPr>
            <p:cNvPr id="213" name="Gruppieren 212"/>
            <p:cNvGrpSpPr/>
            <p:nvPr/>
          </p:nvGrpSpPr>
          <p:grpSpPr>
            <a:xfrm>
              <a:off x="3326500" y="686980"/>
              <a:ext cx="8206487" cy="4082156"/>
              <a:chOff x="2107737" y="821929"/>
              <a:chExt cx="8206487" cy="4082156"/>
            </a:xfrm>
          </p:grpSpPr>
          <p:pic>
            <p:nvPicPr>
              <p:cNvPr id="55" name="Grafik 54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67" r="12101" b="35083"/>
              <a:stretch/>
            </p:blipFill>
            <p:spPr>
              <a:xfrm>
                <a:off x="7463942" y="1732137"/>
                <a:ext cx="2850282" cy="11194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9" name="Gruppieren 18"/>
              <p:cNvGrpSpPr/>
              <p:nvPr/>
            </p:nvGrpSpPr>
            <p:grpSpPr>
              <a:xfrm>
                <a:off x="3661751" y="1570203"/>
                <a:ext cx="1476078" cy="1097096"/>
                <a:chOff x="2577486" y="2761048"/>
                <a:chExt cx="1476078" cy="1097096"/>
              </a:xfrm>
            </p:grpSpPr>
            <p:cxnSp>
              <p:nvCxnSpPr>
                <p:cNvPr id="7" name="Gerader Verbinder 6"/>
                <p:cNvCxnSpPr/>
                <p:nvPr/>
              </p:nvCxnSpPr>
              <p:spPr bwMode="auto">
                <a:xfrm flipH="1" flipV="1">
                  <a:off x="2577486" y="2761048"/>
                  <a:ext cx="1473030" cy="58907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" name="Gerader Verbinder 9"/>
                <p:cNvCxnSpPr/>
                <p:nvPr/>
              </p:nvCxnSpPr>
              <p:spPr bwMode="auto">
                <a:xfrm flipV="1">
                  <a:off x="2577486" y="3444003"/>
                  <a:ext cx="1476078" cy="41414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6" name="Gruppieren 105"/>
              <p:cNvGrpSpPr/>
              <p:nvPr/>
            </p:nvGrpSpPr>
            <p:grpSpPr>
              <a:xfrm>
                <a:off x="6056883" y="1591925"/>
                <a:ext cx="1798621" cy="1459620"/>
                <a:chOff x="6862841" y="1618116"/>
                <a:chExt cx="996036" cy="1365462"/>
              </a:xfrm>
            </p:grpSpPr>
            <p:cxnSp>
              <p:nvCxnSpPr>
                <p:cNvPr id="83" name="Gerader Verbinder 82"/>
                <p:cNvCxnSpPr/>
                <p:nvPr/>
              </p:nvCxnSpPr>
              <p:spPr bwMode="auto">
                <a:xfrm flipH="1" flipV="1">
                  <a:off x="7273273" y="1618116"/>
                  <a:ext cx="585604" cy="82764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" name="Gerader Verbinder 83"/>
                <p:cNvCxnSpPr/>
                <p:nvPr/>
              </p:nvCxnSpPr>
              <p:spPr bwMode="auto">
                <a:xfrm flipV="1">
                  <a:off x="6862841" y="2453679"/>
                  <a:ext cx="996036" cy="52989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1" name="Bogen 40"/>
              <p:cNvSpPr/>
              <p:nvPr/>
            </p:nvSpPr>
            <p:spPr>
              <a:xfrm rot="21254514">
                <a:off x="2358527" y="1103759"/>
                <a:ext cx="3967660" cy="3800326"/>
              </a:xfrm>
              <a:prstGeom prst="arc">
                <a:avLst>
                  <a:gd name="adj1" fmla="val 14396485"/>
                  <a:gd name="adj2" fmla="val 18486906"/>
                </a:avLst>
              </a:prstGeom>
              <a:ln w="12700">
                <a:solidFill>
                  <a:srgbClr val="0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5" name="Gruppieren 34"/>
              <p:cNvGrpSpPr/>
              <p:nvPr/>
            </p:nvGrpSpPr>
            <p:grpSpPr>
              <a:xfrm>
                <a:off x="6167743" y="1187185"/>
                <a:ext cx="2486840" cy="2344690"/>
                <a:chOff x="5812791" y="1134802"/>
                <a:chExt cx="2486840" cy="2344690"/>
              </a:xfrm>
            </p:grpSpPr>
            <p:sp>
              <p:nvSpPr>
                <p:cNvPr id="98" name="Bogen 97"/>
                <p:cNvSpPr/>
                <p:nvPr/>
              </p:nvSpPr>
              <p:spPr>
                <a:xfrm rot="12240000" flipV="1">
                  <a:off x="5812791" y="1288384"/>
                  <a:ext cx="2486840" cy="2191108"/>
                </a:xfrm>
                <a:prstGeom prst="arc">
                  <a:avLst>
                    <a:gd name="adj1" fmla="val 14814608"/>
                    <a:gd name="adj2" fmla="val 19816613"/>
                  </a:avLst>
                </a:prstGeom>
                <a:ln w="12700">
                  <a:solidFill>
                    <a:srgbClr val="000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7" name="Textfeld 106"/>
                <p:cNvSpPr txBox="1"/>
                <p:nvPr/>
              </p:nvSpPr>
              <p:spPr>
                <a:xfrm>
                  <a:off x="6528144" y="1134802"/>
                  <a:ext cx="1177103" cy="5232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400" i="1" dirty="0" smtClean="0"/>
                    <a:t>Stress-</a:t>
                  </a:r>
                  <a:r>
                    <a:rPr lang="de-DE" sz="1400" i="1" dirty="0" err="1" smtClean="0"/>
                    <a:t>Strain</a:t>
                  </a:r>
                  <a:r>
                    <a:rPr lang="de-DE" sz="1400" i="1" dirty="0" smtClean="0"/>
                    <a:t> </a:t>
                  </a:r>
                  <a:r>
                    <a:rPr lang="de-DE" sz="1400" i="1" dirty="0"/>
                    <a:t>R</a:t>
                  </a:r>
                  <a:r>
                    <a:rPr lang="de-DE" sz="1400" i="1" dirty="0" smtClean="0"/>
                    <a:t>elation</a:t>
                  </a:r>
                  <a:endParaRPr lang="de-DE" sz="1400" i="1" dirty="0"/>
                </a:p>
              </p:txBody>
            </p:sp>
          </p:grpSp>
          <p:grpSp>
            <p:nvGrpSpPr>
              <p:cNvPr id="34" name="Gruppieren 33"/>
              <p:cNvGrpSpPr/>
              <p:nvPr/>
            </p:nvGrpSpPr>
            <p:grpSpPr>
              <a:xfrm>
                <a:off x="5762838" y="821929"/>
                <a:ext cx="3402208" cy="3334936"/>
                <a:chOff x="5165116" y="854605"/>
                <a:chExt cx="3402208" cy="3334936"/>
              </a:xfrm>
            </p:grpSpPr>
            <p:sp>
              <p:nvSpPr>
                <p:cNvPr id="90" name="Bogen 89"/>
                <p:cNvSpPr/>
                <p:nvPr/>
              </p:nvSpPr>
              <p:spPr>
                <a:xfrm rot="19620000">
                  <a:off x="5165116" y="1087252"/>
                  <a:ext cx="3402208" cy="3102289"/>
                </a:xfrm>
                <a:prstGeom prst="arc">
                  <a:avLst>
                    <a:gd name="adj1" fmla="val 16472174"/>
                    <a:gd name="adj2" fmla="val 21289342"/>
                  </a:avLst>
                </a:prstGeom>
                <a:ln w="12700">
                  <a:solidFill>
                    <a:srgbClr val="00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feld 90"/>
                    <p:cNvSpPr txBox="1"/>
                    <p:nvPr/>
                  </p:nvSpPr>
                  <p:spPr>
                    <a:xfrm>
                      <a:off x="6823381" y="854605"/>
                      <a:ext cx="882341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𝐸𝑙𝑎𝑠𝑡𝑖𝑐𝑖𝑡𝑦</m:t>
                          </m:r>
                        </m:oMath>
                      </a14:m>
                      <a:r>
                        <a:rPr lang="de-DE" sz="1400" i="1" dirty="0" smtClean="0"/>
                        <a:t> </a:t>
                      </a:r>
                      <a:endParaRPr lang="de-DE" sz="1400" i="1" dirty="0"/>
                    </a:p>
                  </p:txBody>
                </p:sp>
              </mc:Choice>
              <mc:Fallback xmlns="">
                <p:sp>
                  <p:nvSpPr>
                    <p:cNvPr id="91" name="Textfeld 9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23381" y="854605"/>
                      <a:ext cx="882341" cy="30777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401" r="-1361" b="-7692"/>
                      </a:stretch>
                    </a:blipFill>
                    <a:ln>
                      <a:solidFill>
                        <a:srgbClr val="00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" name="Textfeld 41"/>
              <p:cNvSpPr txBox="1"/>
              <p:nvPr/>
            </p:nvSpPr>
            <p:spPr>
              <a:xfrm>
                <a:off x="3769998" y="958371"/>
                <a:ext cx="111591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400" i="1" dirty="0" smtClean="0"/>
                  <a:t>Force Field</a:t>
                </a:r>
                <a:endParaRPr lang="de-DE" sz="1400" i="1" dirty="0"/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07737" y="1570203"/>
                <a:ext cx="1554014" cy="109709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5" t="5999" r="25918" b="1673"/>
              <a:stretch/>
            </p:blipFill>
            <p:spPr>
              <a:xfrm>
                <a:off x="4988479" y="1293423"/>
                <a:ext cx="1824380" cy="1869642"/>
              </a:xfrm>
              <a:prstGeom prst="rect">
                <a:avLst/>
              </a:prstGeom>
            </p:spPr>
          </p:pic>
        </p:grpSp>
        <p:sp>
          <p:nvSpPr>
            <p:cNvPr id="11" name="Textfeld 10"/>
            <p:cNvSpPr txBox="1"/>
            <p:nvPr/>
          </p:nvSpPr>
          <p:spPr>
            <a:xfrm>
              <a:off x="1990163" y="1719123"/>
              <a:ext cx="93504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Starting Point</a:t>
              </a:r>
              <a:endParaRPr lang="en-US" sz="1400" dirty="0"/>
            </a:p>
          </p:txBody>
        </p:sp>
      </p:grpSp>
      <p:cxnSp>
        <p:nvCxnSpPr>
          <p:cNvPr id="13" name="Gerade Verbindung mit Pfeil 12"/>
          <p:cNvCxnSpPr>
            <a:stCxn id="11" idx="3"/>
            <a:endCxn id="57" idx="1"/>
          </p:cNvCxnSpPr>
          <p:nvPr/>
        </p:nvCxnSpPr>
        <p:spPr>
          <a:xfrm>
            <a:off x="2925203" y="1980733"/>
            <a:ext cx="401297" cy="306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9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29574" r="17542" b="22074"/>
          <a:stretch/>
        </p:blipFill>
        <p:spPr>
          <a:xfrm>
            <a:off x="8030917" y="967531"/>
            <a:ext cx="2991310" cy="26309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Goals in short term </a:t>
            </a:r>
            <a:r>
              <a:rPr lang="en-US" i="1" dirty="0" smtClean="0"/>
              <a:t>(Project of </a:t>
            </a:r>
            <a:r>
              <a:rPr lang="en-US" i="1" dirty="0" err="1" smtClean="0"/>
              <a:t>Leistungszentrum</a:t>
            </a:r>
            <a:r>
              <a:rPr lang="en-US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</a:t>
            </a:r>
            <a:r>
              <a:rPr lang="en-US" dirty="0"/>
              <a:t>of the results at MSE (22. – 25. September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Publication of results in journal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Goals in long </a:t>
            </a:r>
            <a:r>
              <a:rPr lang="en-US" dirty="0" smtClean="0"/>
              <a:t>term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Feasibility </a:t>
            </a:r>
            <a:r>
              <a:rPr lang="en-US" dirty="0"/>
              <a:t>study for gas </a:t>
            </a:r>
            <a:r>
              <a:rPr lang="en-US" dirty="0" smtClean="0"/>
              <a:t>sensor: </a:t>
            </a:r>
            <a:r>
              <a:rPr lang="en-US" b="1" dirty="0"/>
              <a:t>S</a:t>
            </a:r>
            <a:r>
              <a:rPr lang="en-US" b="1" dirty="0" smtClean="0"/>
              <a:t>imulation &amp; Experiment </a:t>
            </a:r>
            <a:r>
              <a:rPr lang="en-US" dirty="0" smtClean="0"/>
              <a:t>(</a:t>
            </a:r>
            <a:r>
              <a:rPr lang="en-US" dirty="0" err="1" smtClean="0"/>
              <a:t>Bergoi</a:t>
            </a:r>
            <a:r>
              <a:rPr lang="en-US" dirty="0" smtClean="0"/>
              <a:t>, </a:t>
            </a:r>
            <a:r>
              <a:rPr lang="en-US" dirty="0" err="1" smtClean="0"/>
              <a:t>Shirong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Possible Collaboration partner: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“</a:t>
            </a:r>
            <a:r>
              <a:rPr lang="en-US" i="1" dirty="0" smtClean="0"/>
              <a:t>coupled </a:t>
            </a:r>
            <a:r>
              <a:rPr lang="en-US" i="1" dirty="0"/>
              <a:t>multi-field </a:t>
            </a:r>
            <a:r>
              <a:rPr lang="en-US" i="1" dirty="0" smtClean="0"/>
              <a:t>problems</a:t>
            </a:r>
            <a:r>
              <a:rPr lang="en-US" dirty="0" smtClean="0"/>
              <a:t>” of Prof</a:t>
            </a:r>
            <a:r>
              <a:rPr lang="en-US" dirty="0"/>
              <a:t>. Dr.-</a:t>
            </a:r>
            <a:r>
              <a:rPr lang="en-US" dirty="0" err="1"/>
              <a:t>Ing</a:t>
            </a:r>
            <a:r>
              <a:rPr lang="en-US" dirty="0"/>
              <a:t> </a:t>
            </a:r>
            <a:r>
              <a:rPr lang="en-US" dirty="0" smtClean="0"/>
              <a:t>T. </a:t>
            </a:r>
            <a:r>
              <a:rPr lang="en-US" dirty="0" err="1" smtClean="0"/>
              <a:t>Wallmersperger</a:t>
            </a:r>
            <a:endParaRPr lang="en-US" dirty="0" smtClean="0"/>
          </a:p>
          <a:p>
            <a:pPr marL="861666" lvl="4" indent="-285750">
              <a:buFont typeface="Wingdings" panose="05000000000000000000" pitchFamily="2" charset="2"/>
              <a:buChar char="à"/>
            </a:pPr>
            <a:r>
              <a:rPr lang="en-US" sz="1600" dirty="0" smtClean="0"/>
              <a:t>take </a:t>
            </a:r>
            <a:r>
              <a:rPr lang="en-US" sz="1600" dirty="0"/>
              <a:t>the micro- &amp; macroscale simulation </a:t>
            </a:r>
            <a:r>
              <a:rPr lang="en-US" sz="1600" dirty="0" smtClean="0"/>
              <a:t>part</a:t>
            </a:r>
          </a:p>
          <a:p>
            <a:pPr marL="681692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Group “</a:t>
            </a:r>
            <a:r>
              <a:rPr lang="en-US" sz="1600" i="1" dirty="0" smtClean="0"/>
              <a:t>polymer physics” </a:t>
            </a:r>
            <a:r>
              <a:rPr lang="en-US" sz="1600" dirty="0" smtClean="0"/>
              <a:t>of Prof. Dr. J.-U. </a:t>
            </a:r>
            <a:r>
              <a:rPr lang="en-US" sz="1600" dirty="0" err="1" smtClean="0"/>
              <a:t>Sommer</a:t>
            </a:r>
            <a:endParaRPr lang="en-US" sz="1600" dirty="0" smtClean="0"/>
          </a:p>
          <a:p>
            <a:pPr lvl="4" indent="0">
              <a:buNone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28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Teaching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WS 19/20 </a:t>
            </a:r>
            <a:r>
              <a:rPr lang="en-US" i="1" dirty="0" smtClean="0"/>
              <a:t>“Computer Simulation in der </a:t>
            </a:r>
            <a:r>
              <a:rPr lang="en-US" i="1" dirty="0" err="1" smtClean="0"/>
              <a:t>Werkstoffwissenschaft</a:t>
            </a:r>
            <a:r>
              <a:rPr lang="en-US" i="1" dirty="0" smtClean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SS 20 </a:t>
            </a:r>
            <a:r>
              <a:rPr lang="en-US" i="1" dirty="0" smtClean="0"/>
              <a:t>“Nanostructured Materials”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WS 20/21 </a:t>
            </a:r>
            <a:r>
              <a:rPr lang="en-US" i="1" dirty="0" smtClean="0"/>
              <a:t>“</a:t>
            </a:r>
            <a:r>
              <a:rPr lang="en-US" i="1" dirty="0"/>
              <a:t>Computer Simulation in der </a:t>
            </a:r>
            <a:r>
              <a:rPr lang="en-US" i="1" dirty="0" err="1"/>
              <a:t>Werkstoffwissenschaft</a:t>
            </a:r>
            <a:r>
              <a:rPr lang="en-US" i="1" dirty="0"/>
              <a:t>” </a:t>
            </a:r>
          </a:p>
          <a:p>
            <a:endParaRPr lang="en-US" i="1" dirty="0" smtClean="0"/>
          </a:p>
          <a:p>
            <a:r>
              <a:rPr lang="en-US" dirty="0" smtClean="0"/>
              <a:t>Chair internal 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IT-infrastructure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43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dirty="0" err="1" smtClean="0"/>
              <a:t>Fraunhofer</a:t>
            </a:r>
            <a:r>
              <a:rPr lang="en-US" dirty="0" smtClean="0"/>
              <a:t> IWS</a:t>
            </a:r>
          </a:p>
          <a:p>
            <a:r>
              <a:rPr lang="en-US" dirty="0" smtClean="0"/>
              <a:t>[2] Takamatsu et al. ,2010: </a:t>
            </a:r>
            <a:r>
              <a:rPr lang="en-US" dirty="0"/>
              <a:t>doi:10.1088/0960-1317/20/7/075017</a:t>
            </a:r>
            <a:endParaRPr lang="en-US" dirty="0" smtClean="0"/>
          </a:p>
          <a:p>
            <a:r>
              <a:rPr lang="en-US" dirty="0" smtClean="0"/>
              <a:t>[3] Grabowski et al., 2017: </a:t>
            </a:r>
            <a:r>
              <a:rPr lang="en-US" dirty="0"/>
              <a:t>http://dx.doi.org/10.1016/j.commatsci.2017.04.019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4] https://cdn.comsol.com/company/logo/comsol-logo-130x20.png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5] https://www.dftbplus.org/fileadmin/_processed_/e/8/csm_DFTB-Plus-Icon_06_f_1200x1200_3b35d30574.png</a:t>
            </a:r>
            <a:endParaRPr lang="en-US" dirty="0" smtClean="0"/>
          </a:p>
          <a:p>
            <a:r>
              <a:rPr lang="en-US" dirty="0"/>
              <a:t>[</a:t>
            </a:r>
            <a:r>
              <a:rPr lang="en-US" dirty="0" smtClean="0"/>
              <a:t>6] </a:t>
            </a:r>
            <a:r>
              <a:rPr lang="en-US" dirty="0"/>
              <a:t>https://</a:t>
            </a:r>
            <a:r>
              <a:rPr lang="en-US" dirty="0" smtClean="0"/>
              <a:t>lammps.sandia.gov/movies/logo.gif</a:t>
            </a:r>
          </a:p>
          <a:p>
            <a:r>
              <a:rPr lang="en-US" dirty="0"/>
              <a:t>[7] </a:t>
            </a:r>
            <a:r>
              <a:rPr lang="de-DE" dirty="0">
                <a:cs typeface="Times New Roman" panose="02020603050405020304" pitchFamily="18" charset="0"/>
              </a:rPr>
              <a:t> https://upload.wikimedia.org/wikipedia/commons/thumb/0/0a/Python.svg/1200px-Python.svg.png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0</TotalTime>
  <Words>360</Words>
  <Application>Microsoft Office PowerPoint</Application>
  <PresentationFormat>Breitbild</PresentationFormat>
  <Paragraphs>95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Calibri</vt:lpstr>
      <vt:lpstr>Open Sans</vt:lpstr>
      <vt:lpstr>Symbol</vt:lpstr>
      <vt:lpstr>Arial</vt:lpstr>
      <vt:lpstr>Times New Roman</vt:lpstr>
      <vt:lpstr>Cambria Math</vt:lpstr>
      <vt:lpstr>Wingdings</vt:lpstr>
      <vt:lpstr>TUD_2018_16zu9</vt:lpstr>
      <vt:lpstr>TAC –Meeting</vt:lpstr>
      <vt:lpstr>Project Goal in Leistungszentrum</vt:lpstr>
      <vt:lpstr>Dissertation topic: Multiscale simulation framework for functional polymers</vt:lpstr>
      <vt:lpstr>Multiscale Electronic-Mechanical Coupling</vt:lpstr>
      <vt:lpstr>Outlook</vt:lpstr>
      <vt:lpstr>PhD activities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Steffen</dc:creator>
  <cp:lastModifiedBy>Steffen</cp:lastModifiedBy>
  <cp:revision>330</cp:revision>
  <dcterms:created xsi:type="dcterms:W3CDTF">2020-02-23T21:34:33Z</dcterms:created>
  <dcterms:modified xsi:type="dcterms:W3CDTF">2020-07-10T12:35:16Z</dcterms:modified>
</cp:coreProperties>
</file>