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91" r:id="rId1"/>
  </p:sldMasterIdLst>
  <p:notesMasterIdLst>
    <p:notesMasterId r:id="rId10"/>
  </p:notesMasterIdLst>
  <p:handoutMasterIdLst>
    <p:handoutMasterId r:id="rId11"/>
  </p:handoutMasterIdLst>
  <p:sldIdLst>
    <p:sldId id="256" r:id="rId2"/>
    <p:sldId id="296" r:id="rId3"/>
    <p:sldId id="290" r:id="rId4"/>
    <p:sldId id="304" r:id="rId5"/>
    <p:sldId id="305" r:id="rId6"/>
    <p:sldId id="308" r:id="rId7"/>
    <p:sldId id="306" r:id="rId8"/>
    <p:sldId id="300" r:id="rId9"/>
  </p:sldIdLst>
  <p:sldSz cx="12192000" cy="6858000"/>
  <p:notesSz cx="6858000" cy="9144000"/>
  <p:embeddedFontLst>
    <p:embeddedFont>
      <p:font typeface="Open Sans" panose="020B060402020202020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983"/>
    <a:srgbClr val="000000"/>
    <a:srgbClr val="009BA4"/>
    <a:srgbClr val="93C356"/>
    <a:srgbClr val="BCCF02"/>
    <a:srgbClr val="28618C"/>
    <a:srgbClr val="539DC5"/>
    <a:srgbClr val="02ACA8"/>
    <a:srgbClr val="F07D00"/>
    <a:srgbClr val="E0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11.01.2021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11.01.2021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0849" y="382162"/>
            <a:ext cx="1121090" cy="377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3" y="384549"/>
            <a:ext cx="1522750" cy="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8" y="6340475"/>
            <a:ext cx="1234784" cy="3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5690947" y="6298167"/>
            <a:ext cx="94821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</a:rPr>
              <a:t>TAC Meeting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Steffen Kampmann</a:t>
            </a:r>
          </a:p>
          <a:p>
            <a:pPr algn="l"/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12.01.2020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55" y="6336430"/>
            <a:ext cx="770373" cy="3506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4.png"/><Relationship Id="rId7" Type="http://schemas.openxmlformats.org/officeDocument/2006/relationships/image" Target="../media/image201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90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20.png"/><Relationship Id="rId21" Type="http://schemas.openxmlformats.org/officeDocument/2006/relationships/image" Target="../media/image24.png"/><Relationship Id="rId17" Type="http://schemas.openxmlformats.org/officeDocument/2006/relationships/image" Target="../media/image160.png"/><Relationship Id="rId2" Type="http://schemas.openxmlformats.org/officeDocument/2006/relationships/image" Target="../media/image19.png"/><Relationship Id="rId16" Type="http://schemas.openxmlformats.org/officeDocument/2006/relationships/image" Target="../media/image18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171.png"/><Relationship Id="rId5" Type="http://schemas.openxmlformats.org/officeDocument/2006/relationships/image" Target="../media/image170.png"/><Relationship Id="rId19" Type="http://schemas.openxmlformats.org/officeDocument/2006/relationships/image" Target="../media/image22.png"/><Relationship Id="rId4" Type="http://schemas.openxmlformats.org/officeDocument/2006/relationships/image" Target="../media/image150.png"/><Relationship Id="rId1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12.01.2020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Steffen Kampmann</a:t>
            </a:r>
          </a:p>
          <a:p>
            <a:r>
              <a:rPr lang="de-DE" dirty="0" smtClean="0"/>
              <a:t>IfWW – TU Dresden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TAC –Meeting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01510" y="1198015"/>
            <a:ext cx="51548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>
                <a:sym typeface="Wingdings" panose="05000000000000000000" pitchFamily="2" charset="2"/>
              </a:rPr>
              <a:t>Positive piezoresistive </a:t>
            </a:r>
            <a:r>
              <a:rPr lang="de-DE" sz="1400" b="1" dirty="0" err="1" smtClean="0">
                <a:sym typeface="Wingdings" panose="05000000000000000000" pitchFamily="2" charset="2"/>
              </a:rPr>
              <a:t>pressure</a:t>
            </a:r>
            <a:r>
              <a:rPr lang="de-DE" sz="1400" b="1" dirty="0" smtClean="0">
                <a:sym typeface="Wingdings" panose="05000000000000000000" pitchFamily="2" charset="2"/>
              </a:rPr>
              <a:t> </a:t>
            </a:r>
            <a:r>
              <a:rPr lang="de-DE" sz="1400" b="1" dirty="0" err="1" smtClean="0">
                <a:sym typeface="Wingdings" panose="05000000000000000000" pitchFamily="2" charset="2"/>
              </a:rPr>
              <a:t>sensor</a:t>
            </a:r>
            <a:endParaRPr lang="de-DE" sz="1400" b="1" dirty="0" smtClean="0">
              <a:sym typeface="Wingdings" panose="05000000000000000000" pitchFamily="2" charset="2"/>
            </a:endParaRPr>
          </a:p>
          <a:p>
            <a:endParaRPr lang="de-DE" sz="1400" dirty="0" smtClean="0">
              <a:sym typeface="Wingdings" panose="05000000000000000000" pitchFamily="2" charset="2"/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ym typeface="Wingdings" panose="05000000000000000000" pitchFamily="2" charset="2"/>
              </a:rPr>
              <a:t>Based</a:t>
            </a:r>
            <a:r>
              <a:rPr lang="de-DE" sz="1400" dirty="0" smtClean="0">
                <a:sym typeface="Wingdings" panose="05000000000000000000" pitchFamily="2" charset="2"/>
              </a:rPr>
              <a:t> on hybrid material (</a:t>
            </a:r>
            <a:r>
              <a:rPr lang="de-DE" sz="1400" dirty="0" err="1" smtClean="0">
                <a:sym typeface="Wingdings" panose="05000000000000000000" pitchFamily="2" charset="2"/>
              </a:rPr>
              <a:t>graphene</a:t>
            </a:r>
            <a:r>
              <a:rPr lang="de-DE" sz="1400" dirty="0" smtClean="0">
                <a:sym typeface="Wingdings" panose="05000000000000000000" pitchFamily="2" charset="2"/>
              </a:rPr>
              <a:t> + </a:t>
            </a:r>
            <a:r>
              <a:rPr lang="de-DE" sz="1400" dirty="0" err="1" smtClean="0">
                <a:sym typeface="Wingdings" panose="05000000000000000000" pitchFamily="2" charset="2"/>
              </a:rPr>
              <a:t>molecules</a:t>
            </a:r>
            <a:r>
              <a:rPr lang="de-DE" sz="1400" dirty="0" smtClean="0">
                <a:sym typeface="Wingdings" panose="05000000000000000000" pitchFamily="2" charset="2"/>
              </a:rPr>
              <a:t>)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>
              <a:sym typeface="Wingdings" panose="05000000000000000000" pitchFamily="2" charset="2"/>
            </a:endParaRPr>
          </a:p>
          <a:p>
            <a:pPr marL="697230" lvl="1" indent="-285750">
              <a:buFont typeface="Open Sans" panose="020B0604020202020204" charset="0"/>
              <a:buChar char="→"/>
            </a:pPr>
            <a:r>
              <a:rPr lang="de-DE" sz="1400" b="1" dirty="0" err="1" smtClean="0">
                <a:sym typeface="Wingdings" panose="05000000000000000000" pitchFamily="2" charset="2"/>
              </a:rPr>
              <a:t>Highly</a:t>
            </a:r>
            <a:r>
              <a:rPr lang="de-DE" sz="1400" b="1" dirty="0" smtClean="0">
                <a:sym typeface="Wingdings" panose="05000000000000000000" pitchFamily="2" charset="2"/>
              </a:rPr>
              <a:t> sensitive</a:t>
            </a:r>
          </a:p>
          <a:p>
            <a:pPr marL="697230" lvl="1" indent="-285750">
              <a:buFont typeface="Open Sans" panose="020B0604020202020204" charset="0"/>
              <a:buChar char="→"/>
            </a:pPr>
            <a:endParaRPr lang="de-DE" sz="1400" b="1" dirty="0">
              <a:sym typeface="Wingdings" panose="05000000000000000000" pitchFamily="2" charset="2"/>
            </a:endParaRPr>
          </a:p>
          <a:p>
            <a:pPr marL="697230" lvl="1" indent="-285750">
              <a:buFont typeface="Open Sans" panose="020B0604020202020204" charset="0"/>
              <a:buChar char="→"/>
            </a:pPr>
            <a:endParaRPr lang="de-DE" sz="1400" b="1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>
                <a:sym typeface="Wingdings" panose="05000000000000000000" pitchFamily="2" charset="2"/>
              </a:rPr>
              <a:t>Negative piezoresistive </a:t>
            </a:r>
            <a:r>
              <a:rPr lang="de-DE" sz="1400" b="1" dirty="0" err="1">
                <a:sym typeface="Wingdings" panose="05000000000000000000" pitchFamily="2" charset="2"/>
              </a:rPr>
              <a:t>gauge</a:t>
            </a:r>
            <a:r>
              <a:rPr lang="de-DE" sz="1400" b="1" dirty="0"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ym typeface="Wingdings" panose="05000000000000000000" pitchFamily="2" charset="2"/>
              </a:rPr>
              <a:t>sensor</a:t>
            </a:r>
            <a:endParaRPr lang="de-DE" sz="1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ym typeface="Wingdings" panose="05000000000000000000" pitchFamily="2" charset="2"/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ym typeface="Wingdings" panose="05000000000000000000" pitchFamily="2" charset="2"/>
              </a:rPr>
              <a:t>Experimental </a:t>
            </a:r>
            <a:r>
              <a:rPr lang="de-DE" sz="1400" dirty="0" err="1">
                <a:sym typeface="Wingdings" panose="05000000000000000000" pitchFamily="2" charset="2"/>
              </a:rPr>
              <a:t>group</a:t>
            </a:r>
            <a:r>
              <a:rPr lang="de-DE" sz="1400" dirty="0">
                <a:sym typeface="Wingdings" panose="05000000000000000000" pitchFamily="2" charset="2"/>
              </a:rPr>
              <a:t> at </a:t>
            </a:r>
            <a:r>
              <a:rPr lang="de-DE" sz="1400" dirty="0" smtClean="0">
                <a:sym typeface="Wingdings" panose="05000000000000000000" pitchFamily="2" charset="2"/>
              </a:rPr>
              <a:t>IPF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>
              <a:sym typeface="Wingdings" panose="05000000000000000000" pitchFamily="2" charset="2"/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ym typeface="Wingdings" panose="05000000000000000000" pitchFamily="2" charset="2"/>
              </a:rPr>
              <a:t>Metal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could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be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substituted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by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g</a:t>
            </a:r>
            <a:r>
              <a:rPr lang="de-DE" sz="1400" dirty="0" err="1" smtClean="0">
                <a:sym typeface="Wingdings" panose="05000000000000000000" pitchFamily="2" charset="2"/>
              </a:rPr>
              <a:t>raphene</a:t>
            </a:r>
            <a:endParaRPr lang="de-DE" sz="1400" dirty="0" smtClean="0">
              <a:sym typeface="Wingdings" panose="05000000000000000000" pitchFamily="2" charset="2"/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/>
              <a:t>Gas </a:t>
            </a:r>
            <a:r>
              <a:rPr lang="de-DE" sz="1400" b="1" dirty="0" err="1" smtClean="0"/>
              <a:t>sensor</a:t>
            </a:r>
            <a:endParaRPr lang="de-DE" sz="1400" b="1" dirty="0" smtClean="0"/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Experimental </a:t>
            </a:r>
            <a:r>
              <a:rPr lang="de-DE" sz="1400" dirty="0" err="1" smtClean="0"/>
              <a:t>group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smtClean="0"/>
              <a:t>at </a:t>
            </a:r>
            <a:r>
              <a:rPr lang="de-DE" sz="1400" dirty="0" err="1" smtClean="0"/>
              <a:t>our</a:t>
            </a:r>
            <a:r>
              <a:rPr lang="de-DE" sz="1400" dirty="0" smtClean="0"/>
              <a:t> </a:t>
            </a:r>
            <a:r>
              <a:rPr lang="de-DE" sz="1400" dirty="0" err="1" smtClean="0"/>
              <a:t>chair</a:t>
            </a:r>
            <a:endParaRPr lang="de-DE" sz="1400" dirty="0" smtClean="0"/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lvl="1"/>
            <a:endParaRPr lang="de-DE" sz="1400" dirty="0" smtClean="0"/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endParaRPr lang="de-DE" sz="1400" b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Multiscale Simulation of Sensor Materials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8488680" y="2202180"/>
            <a:ext cx="1089660" cy="205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ieren 21"/>
          <p:cNvGrpSpPr/>
          <p:nvPr/>
        </p:nvGrpSpPr>
        <p:grpSpPr>
          <a:xfrm>
            <a:off x="6526203" y="1210492"/>
            <a:ext cx="1539906" cy="1730222"/>
            <a:chOff x="4816102" y="2286753"/>
            <a:chExt cx="2501506" cy="2871263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2"/>
            <a:srcRect l="2843"/>
            <a:stretch/>
          </p:blipFill>
          <p:spPr>
            <a:xfrm>
              <a:off x="4874392" y="2305050"/>
              <a:ext cx="2443216" cy="2852966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4816102" y="2286753"/>
              <a:ext cx="152400" cy="24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6515309" y="5670975"/>
            <a:ext cx="57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 </a:t>
            </a:r>
            <a:r>
              <a:rPr lang="en-US" sz="800" dirty="0"/>
              <a:t>C.-H. Huang, S. </a:t>
            </a:r>
            <a:r>
              <a:rPr lang="en-US" sz="800" dirty="0" err="1"/>
              <a:t>Witomska</a:t>
            </a:r>
            <a:r>
              <a:rPr lang="en-US" sz="800" dirty="0"/>
              <a:t>, A. </a:t>
            </a:r>
            <a:r>
              <a:rPr lang="en-US" sz="800" dirty="0" err="1"/>
              <a:t>Aliprandi</a:t>
            </a:r>
            <a:r>
              <a:rPr lang="en-US" sz="800" dirty="0"/>
              <a:t>, M.-A. </a:t>
            </a:r>
            <a:r>
              <a:rPr lang="en-US" sz="800" dirty="0" err="1"/>
              <a:t>Stoeckel</a:t>
            </a:r>
            <a:r>
              <a:rPr lang="en-US" sz="800" dirty="0"/>
              <a:t>, M. </a:t>
            </a:r>
            <a:r>
              <a:rPr lang="en-US" sz="800" dirty="0" err="1"/>
              <a:t>Bonini</a:t>
            </a:r>
            <a:r>
              <a:rPr lang="en-US" sz="800" dirty="0"/>
              <a:t>, A. </a:t>
            </a:r>
            <a:r>
              <a:rPr lang="en-US" sz="800" dirty="0" err="1"/>
              <a:t>Ciesielski</a:t>
            </a:r>
            <a:r>
              <a:rPr lang="en-US" sz="800" dirty="0"/>
              <a:t>, P. </a:t>
            </a:r>
            <a:r>
              <a:rPr lang="en-US" sz="800" dirty="0" err="1"/>
              <a:t>Samori</a:t>
            </a:r>
            <a:r>
              <a:rPr lang="en-US" sz="800" dirty="0"/>
              <a:t>, Adv. Materials </a:t>
            </a:r>
            <a:r>
              <a:rPr lang="en-US" sz="800" dirty="0" smtClean="0"/>
              <a:t>2019</a:t>
            </a:r>
          </a:p>
          <a:p>
            <a:r>
              <a:rPr lang="en-US" sz="800" dirty="0" smtClean="0"/>
              <a:t>[</a:t>
            </a:r>
            <a:r>
              <a:rPr lang="en-US" sz="800" dirty="0"/>
              <a:t>2</a:t>
            </a:r>
            <a:r>
              <a:rPr lang="en-US" sz="800" dirty="0" smtClean="0"/>
              <a:t>]  </a:t>
            </a:r>
            <a:r>
              <a:rPr lang="de-DE" sz="800" dirty="0"/>
              <a:t>S</a:t>
            </a:r>
            <a:r>
              <a:rPr lang="de-DE" sz="800" dirty="0" smtClean="0"/>
              <a:t>. </a:t>
            </a:r>
            <a:r>
              <a:rPr lang="de-DE" sz="800" dirty="0" err="1" smtClean="0"/>
              <a:t>Chae</a:t>
            </a:r>
            <a:r>
              <a:rPr lang="de-DE" sz="800" dirty="0" smtClean="0"/>
              <a:t>, I. </a:t>
            </a:r>
            <a:r>
              <a:rPr lang="de-DE" sz="800" dirty="0" err="1" smtClean="0"/>
              <a:t>Fotev</a:t>
            </a:r>
            <a:r>
              <a:rPr lang="de-DE" sz="800" dirty="0" smtClean="0"/>
              <a:t>, E. </a:t>
            </a:r>
            <a:r>
              <a:rPr lang="de-DE" sz="800" dirty="0" err="1" smtClean="0"/>
              <a:t>Bittrich</a:t>
            </a:r>
            <a:r>
              <a:rPr lang="de-DE" sz="800" dirty="0" smtClean="0"/>
              <a:t>, P. Uhlmann, M. </a:t>
            </a:r>
            <a:r>
              <a:rPr lang="de-DE" sz="800" dirty="0" err="1" smtClean="0"/>
              <a:t>Schuber</a:t>
            </a:r>
            <a:r>
              <a:rPr lang="de-DE" sz="800" dirty="0" smtClean="0"/>
              <a:t>, A. </a:t>
            </a:r>
            <a:r>
              <a:rPr lang="de-DE" sz="800" dirty="0" err="1" smtClean="0"/>
              <a:t>Pashkin</a:t>
            </a:r>
            <a:r>
              <a:rPr lang="de-DE" sz="800" dirty="0" smtClean="0"/>
              <a:t>, A. Fery, PREPRINT 2020</a:t>
            </a:r>
          </a:p>
          <a:p>
            <a:r>
              <a:rPr lang="de-DE" sz="800" dirty="0" smtClean="0"/>
              <a:t>[3]  S. Huang, L. A. </a:t>
            </a:r>
            <a:r>
              <a:rPr lang="de-DE" sz="800" dirty="0" err="1" smtClean="0"/>
              <a:t>Panes</a:t>
            </a:r>
            <a:r>
              <a:rPr lang="de-DE" sz="800" dirty="0" smtClean="0"/>
              <a:t>-Ruiz, A. </a:t>
            </a:r>
            <a:r>
              <a:rPr lang="de-DE" sz="800" dirty="0" err="1" smtClean="0"/>
              <a:t>Croy</a:t>
            </a:r>
            <a:r>
              <a:rPr lang="de-DE" sz="800" dirty="0" smtClean="0"/>
              <a:t>, M. </a:t>
            </a:r>
            <a:r>
              <a:rPr lang="de-DE" sz="800" dirty="0" err="1" smtClean="0"/>
              <a:t>Lö</a:t>
            </a:r>
            <a:r>
              <a:rPr lang="en-US" sz="800" dirty="0" err="1" smtClean="0"/>
              <a:t>ffler</a:t>
            </a:r>
            <a:r>
              <a:rPr lang="en-US" sz="800" dirty="0" smtClean="0"/>
              <a:t>, V. </a:t>
            </a:r>
            <a:r>
              <a:rPr lang="en-US" sz="800" dirty="0" err="1" smtClean="0"/>
              <a:t>Khavrus</a:t>
            </a:r>
            <a:r>
              <a:rPr lang="en-US" sz="800" dirty="0" smtClean="0"/>
              <a:t>, V. </a:t>
            </a:r>
            <a:r>
              <a:rPr lang="en-US" sz="800" dirty="0" err="1" smtClean="0"/>
              <a:t>Bezugly</a:t>
            </a:r>
            <a:r>
              <a:rPr lang="en-US" sz="800" dirty="0" smtClean="0"/>
              <a:t>, G. </a:t>
            </a:r>
            <a:r>
              <a:rPr lang="en-US" sz="800" dirty="0" err="1" smtClean="0"/>
              <a:t>Cuniberti</a:t>
            </a:r>
            <a:r>
              <a:rPr lang="en-US" sz="800" dirty="0" smtClean="0"/>
              <a:t>, </a:t>
            </a:r>
            <a:r>
              <a:rPr lang="en-US" sz="800" dirty="0" err="1" smtClean="0"/>
              <a:t>Cabon</a:t>
            </a:r>
            <a:r>
              <a:rPr lang="en-US" sz="800" dirty="0" smtClean="0"/>
              <a:t> 2020</a:t>
            </a:r>
            <a:endParaRPr lang="de-DE" sz="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689" y="1084894"/>
            <a:ext cx="1476134" cy="177012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725727" y="2734817"/>
            <a:ext cx="354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</a:t>
            </a:r>
            <a:endParaRPr lang="en-US" sz="800" dirty="0"/>
          </a:p>
        </p:txBody>
      </p:sp>
      <p:sp>
        <p:nvSpPr>
          <p:cNvPr id="19" name="Bogen 18"/>
          <p:cNvSpPr/>
          <p:nvPr/>
        </p:nvSpPr>
        <p:spPr>
          <a:xfrm rot="18989916">
            <a:off x="7646020" y="1493916"/>
            <a:ext cx="2239759" cy="2217011"/>
          </a:xfrm>
          <a:prstGeom prst="arc">
            <a:avLst>
              <a:gd name="adj1" fmla="val 17083759"/>
              <a:gd name="adj2" fmla="val 20611534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uppieren 10"/>
          <p:cNvGrpSpPr/>
          <p:nvPr/>
        </p:nvGrpSpPr>
        <p:grpSpPr>
          <a:xfrm>
            <a:off x="6002346" y="3117988"/>
            <a:ext cx="5935652" cy="1725362"/>
            <a:chOff x="5037036" y="3256539"/>
            <a:chExt cx="6963247" cy="2403140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5651584" y="3256539"/>
              <a:ext cx="6348699" cy="1189127"/>
              <a:chOff x="5651584" y="3451279"/>
              <a:chExt cx="6348699" cy="1189127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6302193" y="3736582"/>
                <a:ext cx="2160000" cy="596541"/>
                <a:chOff x="6266000" y="3593712"/>
                <a:chExt cx="2160000" cy="596541"/>
              </a:xfrm>
            </p:grpSpPr>
            <p:sp>
              <p:nvSpPr>
                <p:cNvPr id="6" name="Rechteck 5"/>
                <p:cNvSpPr/>
                <p:nvPr/>
              </p:nvSpPr>
              <p:spPr>
                <a:xfrm>
                  <a:off x="6266000" y="3593712"/>
                  <a:ext cx="2160000" cy="2350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hteck 22"/>
                <p:cNvSpPr/>
                <p:nvPr/>
              </p:nvSpPr>
              <p:spPr>
                <a:xfrm>
                  <a:off x="6266000" y="3828784"/>
                  <a:ext cx="2160000" cy="12559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hteck 24"/>
                <p:cNvSpPr/>
                <p:nvPr/>
              </p:nvSpPr>
              <p:spPr>
                <a:xfrm>
                  <a:off x="6266000" y="3955181"/>
                  <a:ext cx="2160000" cy="2350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" name="Gerade Verbindung mit Pfeil 15"/>
              <p:cNvCxnSpPr/>
              <p:nvPr/>
            </p:nvCxnSpPr>
            <p:spPr>
              <a:xfrm flipH="1">
                <a:off x="8488680" y="3619500"/>
                <a:ext cx="490220" cy="22720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feld 25"/>
              <p:cNvSpPr txBox="1"/>
              <p:nvPr/>
            </p:nvSpPr>
            <p:spPr>
              <a:xfrm>
                <a:off x="8968619" y="3451279"/>
                <a:ext cx="14946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</a:t>
                </a:r>
                <a:r>
                  <a:rPr lang="en-US" sz="1400" dirty="0" smtClean="0"/>
                  <a:t>etal layer</a:t>
                </a:r>
                <a:endParaRPr lang="en-US" sz="1400" dirty="0"/>
              </a:p>
            </p:txBody>
          </p:sp>
          <p:cxnSp>
            <p:nvCxnSpPr>
              <p:cNvPr id="31" name="Gerade Verbindung mit Pfeil 30"/>
              <p:cNvCxnSpPr/>
              <p:nvPr/>
            </p:nvCxnSpPr>
            <p:spPr>
              <a:xfrm flipH="1" flipV="1">
                <a:off x="8478399" y="4248877"/>
                <a:ext cx="490220" cy="20893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/>
              <p:cNvSpPr txBox="1"/>
              <p:nvPr/>
            </p:nvSpPr>
            <p:spPr>
              <a:xfrm>
                <a:off x="8946867" y="4332629"/>
                <a:ext cx="14946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</a:t>
                </a:r>
                <a:r>
                  <a:rPr lang="en-US" sz="1400" dirty="0" smtClean="0"/>
                  <a:t>etal layer</a:t>
                </a:r>
                <a:endParaRPr lang="en-US" sz="1400" dirty="0"/>
              </a:p>
            </p:txBody>
          </p:sp>
          <p:cxnSp>
            <p:nvCxnSpPr>
              <p:cNvPr id="34" name="Gerade Verbindung mit Pfeil 33"/>
              <p:cNvCxnSpPr/>
              <p:nvPr/>
            </p:nvCxnSpPr>
            <p:spPr>
              <a:xfrm flipH="1">
                <a:off x="8488680" y="4039717"/>
                <a:ext cx="479939" cy="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feld 35"/>
              <p:cNvSpPr txBox="1"/>
              <p:nvPr/>
            </p:nvSpPr>
            <p:spPr>
              <a:xfrm>
                <a:off x="8963299" y="3882224"/>
                <a:ext cx="3036984" cy="428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</a:t>
                </a:r>
                <a:r>
                  <a:rPr lang="en-US" sz="1400" dirty="0" smtClean="0"/>
                  <a:t>nitial isolated layer (PDMS)</a:t>
                </a:r>
                <a:endParaRPr lang="en-US" sz="1400" dirty="0"/>
              </a:p>
            </p:txBody>
          </p:sp>
          <p:cxnSp>
            <p:nvCxnSpPr>
              <p:cNvPr id="30" name="Gerader Verbinder 29"/>
              <p:cNvCxnSpPr>
                <a:stCxn id="6" idx="0"/>
              </p:cNvCxnSpPr>
              <p:nvPr/>
            </p:nvCxnSpPr>
            <p:spPr>
              <a:xfrm flipV="1">
                <a:off x="7382193" y="3451279"/>
                <a:ext cx="0" cy="285303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/>
              <p:cNvCxnSpPr/>
              <p:nvPr/>
            </p:nvCxnSpPr>
            <p:spPr>
              <a:xfrm flipH="1" flipV="1">
                <a:off x="5829300" y="3451279"/>
                <a:ext cx="1550036" cy="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 flipV="1">
                <a:off x="5826443" y="3457631"/>
                <a:ext cx="0" cy="40454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>
                <a:off x="5651584" y="3882224"/>
                <a:ext cx="351456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>
                <a:off x="5710004" y="3971654"/>
                <a:ext cx="232878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>
              <a:xfrm flipH="1" flipV="1">
                <a:off x="5826443" y="3962628"/>
                <a:ext cx="2857" cy="622072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>
              <a:xfrm flipH="1" flipV="1">
                <a:off x="5838047" y="4569073"/>
                <a:ext cx="1550036" cy="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>
              <a:xfrm flipV="1">
                <a:off x="7379336" y="4315163"/>
                <a:ext cx="0" cy="269537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ieren 54"/>
            <p:cNvGrpSpPr/>
            <p:nvPr/>
          </p:nvGrpSpPr>
          <p:grpSpPr>
            <a:xfrm>
              <a:off x="5651584" y="4470552"/>
              <a:ext cx="6233396" cy="1189127"/>
              <a:chOff x="5651584" y="3451279"/>
              <a:chExt cx="6233396" cy="1189127"/>
            </a:xfrm>
          </p:grpSpPr>
          <p:grpSp>
            <p:nvGrpSpPr>
              <p:cNvPr id="56" name="Gruppieren 55"/>
              <p:cNvGrpSpPr/>
              <p:nvPr/>
            </p:nvGrpSpPr>
            <p:grpSpPr>
              <a:xfrm>
                <a:off x="6089650" y="3736582"/>
                <a:ext cx="2372543" cy="550151"/>
                <a:chOff x="6053457" y="3593712"/>
                <a:chExt cx="2372543" cy="550151"/>
              </a:xfrm>
            </p:grpSpPr>
            <p:sp>
              <p:nvSpPr>
                <p:cNvPr id="71" name="Rechteck 70"/>
                <p:cNvSpPr/>
                <p:nvPr/>
              </p:nvSpPr>
              <p:spPr>
                <a:xfrm>
                  <a:off x="6053457" y="3593712"/>
                  <a:ext cx="2372543" cy="2350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hteck 71"/>
                <p:cNvSpPr/>
                <p:nvPr/>
              </p:nvSpPr>
              <p:spPr>
                <a:xfrm>
                  <a:off x="6053457" y="3825235"/>
                  <a:ext cx="2372543" cy="8521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hteck 72"/>
                <p:cNvSpPr/>
                <p:nvPr/>
              </p:nvSpPr>
              <p:spPr>
                <a:xfrm>
                  <a:off x="6053457" y="3908791"/>
                  <a:ext cx="2372543" cy="2350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7" name="Gerade Verbindung mit Pfeil 56"/>
              <p:cNvCxnSpPr/>
              <p:nvPr/>
            </p:nvCxnSpPr>
            <p:spPr>
              <a:xfrm flipH="1">
                <a:off x="8488680" y="3619500"/>
                <a:ext cx="490220" cy="22720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feld 57"/>
              <p:cNvSpPr txBox="1"/>
              <p:nvPr/>
            </p:nvSpPr>
            <p:spPr>
              <a:xfrm>
                <a:off x="8968619" y="3451279"/>
                <a:ext cx="14946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</a:t>
                </a:r>
                <a:r>
                  <a:rPr lang="en-US" sz="1400" dirty="0" smtClean="0"/>
                  <a:t>etal layer</a:t>
                </a:r>
                <a:endParaRPr lang="en-US" sz="1400" dirty="0"/>
              </a:p>
            </p:txBody>
          </p:sp>
          <p:cxnSp>
            <p:nvCxnSpPr>
              <p:cNvPr id="59" name="Gerade Verbindung mit Pfeil 58"/>
              <p:cNvCxnSpPr/>
              <p:nvPr/>
            </p:nvCxnSpPr>
            <p:spPr>
              <a:xfrm flipH="1" flipV="1">
                <a:off x="8478399" y="4248877"/>
                <a:ext cx="490220" cy="20893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feld 59"/>
              <p:cNvSpPr txBox="1"/>
              <p:nvPr/>
            </p:nvSpPr>
            <p:spPr>
              <a:xfrm>
                <a:off x="8946867" y="4332629"/>
                <a:ext cx="14946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</a:t>
                </a:r>
                <a:r>
                  <a:rPr lang="en-US" sz="1400" dirty="0" smtClean="0"/>
                  <a:t>etal layer</a:t>
                </a:r>
                <a:endParaRPr lang="en-US" sz="1400" dirty="0"/>
              </a:p>
            </p:txBody>
          </p:sp>
          <p:cxnSp>
            <p:nvCxnSpPr>
              <p:cNvPr id="61" name="Gerade Verbindung mit Pfeil 60"/>
              <p:cNvCxnSpPr/>
              <p:nvPr/>
            </p:nvCxnSpPr>
            <p:spPr>
              <a:xfrm flipH="1">
                <a:off x="8488680" y="4039717"/>
                <a:ext cx="479939" cy="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feld 61"/>
              <p:cNvSpPr txBox="1"/>
              <p:nvPr/>
            </p:nvSpPr>
            <p:spPr>
              <a:xfrm>
                <a:off x="8963300" y="3882224"/>
                <a:ext cx="2921680" cy="428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smtClean="0"/>
                  <a:t>Stretched PDMS-layer</a:t>
                </a:r>
                <a:endParaRPr lang="en-US" sz="1400" dirty="0"/>
              </a:p>
            </p:txBody>
          </p:sp>
          <p:cxnSp>
            <p:nvCxnSpPr>
              <p:cNvPr id="63" name="Gerader Verbinder 62"/>
              <p:cNvCxnSpPr/>
              <p:nvPr/>
            </p:nvCxnSpPr>
            <p:spPr>
              <a:xfrm flipV="1">
                <a:off x="7379336" y="3451280"/>
                <a:ext cx="2857" cy="265248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 flipH="1" flipV="1">
                <a:off x="5829300" y="3451279"/>
                <a:ext cx="1550036" cy="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/>
              <p:cNvCxnSpPr/>
              <p:nvPr/>
            </p:nvCxnSpPr>
            <p:spPr>
              <a:xfrm flipV="1">
                <a:off x="5826443" y="3457631"/>
                <a:ext cx="0" cy="40454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>
                <a:off x="5651584" y="3882224"/>
                <a:ext cx="351456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>
                <a:off x="5710004" y="3971654"/>
                <a:ext cx="232878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 flipH="1" flipV="1">
                <a:off x="5826443" y="3962628"/>
                <a:ext cx="2857" cy="622072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 flipH="1" flipV="1">
                <a:off x="5838047" y="4569073"/>
                <a:ext cx="1550036" cy="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/>
              <p:nvPr/>
            </p:nvCxnSpPr>
            <p:spPr>
              <a:xfrm flipV="1">
                <a:off x="7379336" y="4299536"/>
                <a:ext cx="0" cy="269537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 Verbindung mit Pfeil 76"/>
            <p:cNvCxnSpPr/>
            <p:nvPr/>
          </p:nvCxnSpPr>
          <p:spPr>
            <a:xfrm flipH="1">
              <a:off x="5037036" y="4954046"/>
              <a:ext cx="492765" cy="7135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feld 77"/>
                <p:cNvSpPr txBox="1"/>
                <p:nvPr/>
              </p:nvSpPr>
              <p:spPr>
                <a:xfrm>
                  <a:off x="5044110" y="4530976"/>
                  <a:ext cx="533672" cy="341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Textfeld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110" y="4530976"/>
                  <a:ext cx="533672" cy="341633"/>
                </a:xfrm>
                <a:prstGeom prst="rect">
                  <a:avLst/>
                </a:prstGeom>
                <a:blipFill>
                  <a:blip r:embed="rId4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Bogen 78"/>
            <p:cNvSpPr/>
            <p:nvPr/>
          </p:nvSpPr>
          <p:spPr>
            <a:xfrm rot="4383333">
              <a:off x="6130887" y="3590661"/>
              <a:ext cx="667628" cy="660848"/>
            </a:xfrm>
            <a:prstGeom prst="arc">
              <a:avLst>
                <a:gd name="adj1" fmla="val 15208926"/>
                <a:gd name="adj2" fmla="val 18136175"/>
              </a:avLst>
            </a:prstGeom>
            <a:noFill/>
            <a:ln w="22225">
              <a:solidFill>
                <a:srgbClr val="13A98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Bogen 79"/>
            <p:cNvSpPr/>
            <p:nvPr/>
          </p:nvSpPr>
          <p:spPr>
            <a:xfrm rot="4383333">
              <a:off x="7013952" y="3572087"/>
              <a:ext cx="667628" cy="660848"/>
            </a:xfrm>
            <a:prstGeom prst="arc">
              <a:avLst>
                <a:gd name="adj1" fmla="val 15208926"/>
                <a:gd name="adj2" fmla="val 18136175"/>
              </a:avLst>
            </a:prstGeom>
            <a:noFill/>
            <a:ln w="22225">
              <a:solidFill>
                <a:srgbClr val="13A98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6522616" y="3402604"/>
              <a:ext cx="173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e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7400700" y="3406296"/>
              <a:ext cx="173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e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84" name="Gerader Verbinder 83"/>
            <p:cNvCxnSpPr/>
            <p:nvPr/>
          </p:nvCxnSpPr>
          <p:spPr>
            <a:xfrm>
              <a:off x="6642490" y="3775074"/>
              <a:ext cx="291908" cy="1647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/>
          </p:nvCxnSpPr>
          <p:spPr>
            <a:xfrm flipV="1">
              <a:off x="6634454" y="3749267"/>
              <a:ext cx="259821" cy="2034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/>
          </p:nvCxnSpPr>
          <p:spPr>
            <a:xfrm flipV="1">
              <a:off x="7572022" y="3767889"/>
              <a:ext cx="203664" cy="1719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/>
            <p:cNvCxnSpPr/>
            <p:nvPr/>
          </p:nvCxnSpPr>
          <p:spPr>
            <a:xfrm>
              <a:off x="7572022" y="3767888"/>
              <a:ext cx="219707" cy="1719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Bogen 89"/>
            <p:cNvSpPr/>
            <p:nvPr/>
          </p:nvSpPr>
          <p:spPr>
            <a:xfrm rot="4383333">
              <a:off x="6009294" y="4801674"/>
              <a:ext cx="667628" cy="660848"/>
            </a:xfrm>
            <a:prstGeom prst="arc">
              <a:avLst>
                <a:gd name="adj1" fmla="val 15208926"/>
                <a:gd name="adj2" fmla="val 18136175"/>
              </a:avLst>
            </a:prstGeom>
            <a:noFill/>
            <a:ln w="22225">
              <a:solidFill>
                <a:srgbClr val="13A98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6390963" y="4653405"/>
              <a:ext cx="173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e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2" name="Bogen 91"/>
            <p:cNvSpPr/>
            <p:nvPr/>
          </p:nvSpPr>
          <p:spPr>
            <a:xfrm rot="4383333">
              <a:off x="6966368" y="4796870"/>
              <a:ext cx="667628" cy="660848"/>
            </a:xfrm>
            <a:prstGeom prst="arc">
              <a:avLst>
                <a:gd name="adj1" fmla="val 15208926"/>
                <a:gd name="adj2" fmla="val 18136175"/>
              </a:avLst>
            </a:prstGeom>
            <a:noFill/>
            <a:ln w="22225">
              <a:solidFill>
                <a:srgbClr val="13A98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7332561" y="4650207"/>
              <a:ext cx="1733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e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4" name="Textfeld 93"/>
          <p:cNvSpPr txBox="1"/>
          <p:nvPr/>
        </p:nvSpPr>
        <p:spPr>
          <a:xfrm>
            <a:off x="10941823" y="4927655"/>
            <a:ext cx="8986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Based on [2] </a:t>
            </a:r>
            <a:endParaRPr lang="en-US" sz="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32" y="4461118"/>
            <a:ext cx="2423928" cy="1591370"/>
          </a:xfrm>
          <a:prstGeom prst="rect">
            <a:avLst/>
          </a:prstGeom>
        </p:spPr>
      </p:pic>
      <p:sp>
        <p:nvSpPr>
          <p:cNvPr id="74" name="Textfeld 73"/>
          <p:cNvSpPr txBox="1"/>
          <p:nvPr/>
        </p:nvSpPr>
        <p:spPr>
          <a:xfrm>
            <a:off x="5881280" y="5841129"/>
            <a:ext cx="354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[3]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025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Project Goal in </a:t>
            </a:r>
            <a:r>
              <a:rPr lang="de-DE" i="1" dirty="0" smtClean="0"/>
              <a:t>Leistungszentrum</a:t>
            </a:r>
            <a:endParaRPr lang="de-DE" i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2" y="1139572"/>
            <a:ext cx="10580688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/>
              <a:t>Goal:</a:t>
            </a:r>
            <a:r>
              <a:rPr lang="de-DE" sz="1400" dirty="0" smtClean="0"/>
              <a:t> </a:t>
            </a:r>
            <a:r>
              <a:rPr lang="de-DE" sz="1400" dirty="0"/>
              <a:t>In situ </a:t>
            </a:r>
            <a:r>
              <a:rPr lang="de-DE" sz="1400" dirty="0" err="1"/>
              <a:t>m</a:t>
            </a:r>
            <a:r>
              <a:rPr lang="de-DE" sz="1400" dirty="0" err="1" smtClean="0"/>
              <a:t>onitoring</a:t>
            </a:r>
            <a:r>
              <a:rPr lang="de-DE" sz="1400" dirty="0" smtClean="0"/>
              <a:t> </a:t>
            </a:r>
            <a:r>
              <a:rPr lang="en-US" sz="1400" dirty="0"/>
              <a:t>of the strain </a:t>
            </a:r>
            <a:r>
              <a:rPr lang="en-US" sz="1400" dirty="0" err="1"/>
              <a:t>behaviour</a:t>
            </a:r>
            <a:r>
              <a:rPr lang="en-US" sz="1400" dirty="0"/>
              <a:t> of additively manufactured components</a:t>
            </a:r>
            <a:endParaRPr lang="de-D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Construction of </a:t>
            </a:r>
            <a:r>
              <a:rPr lang="en-US" sz="1400" dirty="0" smtClean="0"/>
              <a:t>multiscale </a:t>
            </a:r>
            <a:r>
              <a:rPr lang="en-US" sz="1400" dirty="0"/>
              <a:t>simulation model for the description of the </a:t>
            </a:r>
            <a:r>
              <a:rPr lang="en-US" sz="1400" dirty="0" err="1"/>
              <a:t>piezoresistive</a:t>
            </a:r>
            <a:r>
              <a:rPr lang="en-US" sz="1400" dirty="0"/>
              <a:t> effect</a:t>
            </a:r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728299" y="2888580"/>
            <a:ext cx="5727100" cy="2062242"/>
            <a:chOff x="4376744" y="2881355"/>
            <a:chExt cx="5727100" cy="2062242"/>
          </a:xfrm>
        </p:grpSpPr>
        <p:pic>
          <p:nvPicPr>
            <p:cNvPr id="5" name="Picture 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58"/>
            <a:stretch/>
          </p:blipFill>
          <p:spPr>
            <a:xfrm>
              <a:off x="7176120" y="2881355"/>
              <a:ext cx="2927724" cy="2031916"/>
            </a:xfrm>
            <a:prstGeom prst="rect">
              <a:avLst/>
            </a:prstGeom>
          </p:spPr>
        </p:pic>
        <p:cxnSp>
          <p:nvCxnSpPr>
            <p:cNvPr id="7" name="Gerader Verbinder 6"/>
            <p:cNvCxnSpPr/>
            <p:nvPr/>
          </p:nvCxnSpPr>
          <p:spPr bwMode="auto">
            <a:xfrm flipH="1" flipV="1">
              <a:off x="5393792" y="3025371"/>
              <a:ext cx="2358392" cy="6196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r Verbinder 7"/>
            <p:cNvCxnSpPr/>
            <p:nvPr/>
          </p:nvCxnSpPr>
          <p:spPr bwMode="auto">
            <a:xfrm flipH="1">
              <a:off x="5393792" y="3740452"/>
              <a:ext cx="2355026" cy="108834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6744" y="2901525"/>
              <a:ext cx="2034096" cy="20420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Textfeld 9"/>
          <p:cNvSpPr txBox="1"/>
          <p:nvPr/>
        </p:nvSpPr>
        <p:spPr>
          <a:xfrm>
            <a:off x="11259534" y="4950822"/>
            <a:ext cx="3917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[1]</a:t>
            </a:r>
            <a:endParaRPr lang="de-DE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5593844"/>
            <a:ext cx="12192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Feasibility example for the dissertation</a:t>
            </a:r>
            <a:endParaRPr lang="de-DE" sz="14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41" y="3538636"/>
            <a:ext cx="3383188" cy="73180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0547250" y="5912137"/>
            <a:ext cx="1104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</a:t>
            </a:r>
            <a:r>
              <a:rPr lang="en-US" sz="800" dirty="0"/>
              <a:t>] </a:t>
            </a:r>
            <a:r>
              <a:rPr lang="en-US" sz="800" dirty="0" err="1"/>
              <a:t>Fraunhofer</a:t>
            </a:r>
            <a:r>
              <a:rPr lang="en-US" sz="800" dirty="0"/>
              <a:t> IWS</a:t>
            </a:r>
          </a:p>
          <a:p>
            <a:r>
              <a:rPr lang="en-US" sz="800" dirty="0" smtClean="0"/>
              <a:t>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878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573599" y="3741319"/>
            <a:ext cx="3096406" cy="3032092"/>
            <a:chOff x="8040541" y="3394355"/>
            <a:chExt cx="3761598" cy="368346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5091"/>
            <a:stretch/>
          </p:blipFill>
          <p:spPr>
            <a:xfrm>
              <a:off x="8442319" y="3408594"/>
              <a:ext cx="3359820" cy="2693242"/>
            </a:xfrm>
            <a:prstGeom prst="rect">
              <a:avLst/>
            </a:prstGeom>
          </p:spPr>
        </p:pic>
        <p:sp>
          <p:nvSpPr>
            <p:cNvPr id="35" name="Arc 34"/>
            <p:cNvSpPr/>
            <p:nvPr/>
          </p:nvSpPr>
          <p:spPr>
            <a:xfrm rot="19341396">
              <a:off x="8040541" y="3833615"/>
              <a:ext cx="3616903" cy="3244208"/>
            </a:xfrm>
            <a:prstGeom prst="arc">
              <a:avLst>
                <a:gd name="adj1" fmla="val 16659337"/>
                <a:gd name="adj2" fmla="val 21257211"/>
              </a:avLst>
            </a:prstGeom>
            <a:noFill/>
            <a:ln w="2222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TextBox 26"/>
            <p:cNvSpPr txBox="1"/>
            <p:nvPr/>
          </p:nvSpPr>
          <p:spPr>
            <a:xfrm>
              <a:off x="9871611" y="3394355"/>
              <a:ext cx="26739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0" dirty="0" smtClean="0">
                  <a:solidFill>
                    <a:srgbClr val="0070C0"/>
                  </a:solidFill>
                </a:rPr>
                <a:t>U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400" b="1" dirty="0" smtClean="0"/>
              <a:t>Elastic Network: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DFTB substitute MD method for elastic properties of RVE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MD method is not suitable for polymer type &amp; amorphous structure</a:t>
            </a:r>
            <a:endParaRPr lang="de-DE" sz="1400" dirty="0" smtClean="0"/>
          </a:p>
          <a:p>
            <a:r>
              <a:rPr lang="en-US" sz="1400" dirty="0" smtClean="0"/>
              <a:t>	</a:t>
            </a:r>
          </a:p>
          <a:p>
            <a:r>
              <a:rPr lang="en-US" sz="1400" b="1" dirty="0" smtClean="0"/>
              <a:t>Electronic Network: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Improvement of  calculation of hopping rate of dimer</a:t>
            </a:r>
            <a:endParaRPr lang="en-US" sz="1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8185255" y="777174"/>
            <a:ext cx="2519747" cy="2202443"/>
            <a:chOff x="8956404" y="1107665"/>
            <a:chExt cx="2519747" cy="220244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9" t="9305" r="24140" b="4027"/>
            <a:stretch/>
          </p:blipFill>
          <p:spPr>
            <a:xfrm>
              <a:off x="9244370" y="1529930"/>
              <a:ext cx="1885732" cy="1780178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8956404" y="1107665"/>
              <a:ext cx="2519747" cy="1247943"/>
              <a:chOff x="8956404" y="1107665"/>
              <a:chExt cx="2519747" cy="124794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8956404" y="1107665"/>
                <a:ext cx="2519747" cy="1247943"/>
                <a:chOff x="8586552" y="1292710"/>
                <a:chExt cx="3058635" cy="151483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8586552" y="1292710"/>
                  <a:ext cx="1494065" cy="1507833"/>
                  <a:chOff x="8465905" y="1616560"/>
                  <a:chExt cx="1494065" cy="1507833"/>
                </a:xfrm>
              </p:grpSpPr>
              <p:cxnSp>
                <p:nvCxnSpPr>
                  <p:cNvPr id="6" name="Straight Arrow Connector 5"/>
                  <p:cNvCxnSpPr/>
                  <p:nvPr/>
                </p:nvCxnSpPr>
                <p:spPr>
                  <a:xfrm rot="20520000" flipH="1">
                    <a:off x="8465905" y="3124393"/>
                    <a:ext cx="45720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/>
                  <p:cNvCxnSpPr/>
                  <p:nvPr/>
                </p:nvCxnSpPr>
                <p:spPr>
                  <a:xfrm rot="16200000" flipH="1">
                    <a:off x="9731370" y="1845160"/>
                    <a:ext cx="45720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headEnd type="triangl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Straight Arrow Connector 14"/>
                <p:cNvCxnSpPr/>
                <p:nvPr/>
              </p:nvCxnSpPr>
              <p:spPr>
                <a:xfrm rot="12000000" flipH="1">
                  <a:off x="11187987" y="2807545"/>
                  <a:ext cx="45720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9854837" y="1108929"/>
                    <a:ext cx="267392" cy="341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oMath>
                      </m:oMathPara>
                    </a14:m>
                    <a:endParaRPr lang="de-DE" b="0" dirty="0" smtClean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54837" y="1108929"/>
                    <a:ext cx="267392" cy="3416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1206796" y="1872913"/>
                    <a:ext cx="267392" cy="341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oMath>
                      </m:oMathPara>
                    </a14:m>
                    <a:endParaRPr lang="de-DE" b="0" dirty="0" smtClean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06796" y="1872913"/>
                    <a:ext cx="267392" cy="3416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965621" y="1897191"/>
                    <a:ext cx="267392" cy="341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oMath>
                      </m:oMathPara>
                    </a14:m>
                    <a:endParaRPr lang="de-DE" b="0" dirty="0" smtClean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5621" y="1897191"/>
                    <a:ext cx="267392" cy="3416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 r="6891"/>
          <a:stretch/>
        </p:blipFill>
        <p:spPr>
          <a:xfrm>
            <a:off x="8485812" y="3787041"/>
            <a:ext cx="2999204" cy="2194142"/>
          </a:xfrm>
          <a:prstGeom prst="rect">
            <a:avLst/>
          </a:prstGeom>
        </p:spPr>
      </p:pic>
      <p:grpSp>
        <p:nvGrpSpPr>
          <p:cNvPr id="31" name="Group 4"/>
          <p:cNvGrpSpPr/>
          <p:nvPr/>
        </p:nvGrpSpPr>
        <p:grpSpPr>
          <a:xfrm>
            <a:off x="4278435" y="4305732"/>
            <a:ext cx="2911086" cy="1523568"/>
            <a:chOff x="6588244" y="1078256"/>
            <a:chExt cx="3889991" cy="2035896"/>
          </a:xfrm>
        </p:grpSpPr>
        <p:pic>
          <p:nvPicPr>
            <p:cNvPr id="32" name="Picture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3" t="25417" r="29843" b="25555"/>
            <a:stretch/>
          </p:blipFill>
          <p:spPr>
            <a:xfrm>
              <a:off x="8633037" y="1078256"/>
              <a:ext cx="1845198" cy="1250202"/>
            </a:xfrm>
            <a:prstGeom prst="rect">
              <a:avLst/>
            </a:prstGeom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6" t="25000" r="35625" b="20000"/>
            <a:stretch/>
          </p:blipFill>
          <p:spPr>
            <a:xfrm>
              <a:off x="6588244" y="1475852"/>
              <a:ext cx="1679672" cy="1638300"/>
            </a:xfrm>
            <a:prstGeom prst="rect">
              <a:avLst/>
            </a:prstGeom>
          </p:spPr>
        </p:pic>
        <p:cxnSp>
          <p:nvCxnSpPr>
            <p:cNvPr id="34" name="Straight Arrow Connector 6"/>
            <p:cNvCxnSpPr/>
            <p:nvPr/>
          </p:nvCxnSpPr>
          <p:spPr>
            <a:xfrm flipV="1">
              <a:off x="8243817" y="2023521"/>
              <a:ext cx="511355" cy="1964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11"/>
                <p:cNvSpPr txBox="1"/>
                <p:nvPr/>
              </p:nvSpPr>
              <p:spPr>
                <a:xfrm>
                  <a:off x="7996369" y="1687387"/>
                  <a:ext cx="956281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6369" y="1687387"/>
                  <a:ext cx="956281" cy="3416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Bogen 7"/>
          <p:cNvSpPr/>
          <p:nvPr/>
        </p:nvSpPr>
        <p:spPr>
          <a:xfrm rot="18989916">
            <a:off x="3114478" y="4123258"/>
            <a:ext cx="2239759" cy="2217011"/>
          </a:xfrm>
          <a:prstGeom prst="arc">
            <a:avLst>
              <a:gd name="adj1" fmla="val 17083759"/>
              <a:gd name="adj2" fmla="val 2157103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ogen 36"/>
          <p:cNvSpPr/>
          <p:nvPr/>
        </p:nvSpPr>
        <p:spPr>
          <a:xfrm rot="18989916">
            <a:off x="6636072" y="4051616"/>
            <a:ext cx="2239759" cy="2217011"/>
          </a:xfrm>
          <a:prstGeom prst="arc">
            <a:avLst>
              <a:gd name="adj1" fmla="val 16520171"/>
              <a:gd name="adj2" fmla="val 2114233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5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25"/>
    </mc:Choice>
    <mc:Fallback xmlns="">
      <p:transition spd="slow" advTm="17302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6193316" y="3660352"/>
            <a:ext cx="2556476" cy="1992648"/>
            <a:chOff x="4338084" y="1892595"/>
            <a:chExt cx="3728483" cy="31861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2" t="14995" r="16328" b="12654"/>
            <a:stretch/>
          </p:blipFill>
          <p:spPr>
            <a:xfrm>
              <a:off x="4338084" y="1892595"/>
              <a:ext cx="3728483" cy="3175591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4464501" y="4499978"/>
              <a:ext cx="248093" cy="287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4758143" y="4588300"/>
              <a:ext cx="248093" cy="287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4974301" y="4634689"/>
              <a:ext cx="248093" cy="287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5250967" y="4796530"/>
              <a:ext cx="248093" cy="159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5528207" y="4846525"/>
              <a:ext cx="248093" cy="153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5822463" y="4899837"/>
              <a:ext cx="248093" cy="153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6123082" y="4925005"/>
              <a:ext cx="248093" cy="153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6878593" y="4906657"/>
              <a:ext cx="248093" cy="153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6981502" y="4796761"/>
              <a:ext cx="326850" cy="143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7198558" y="4665278"/>
              <a:ext cx="248093" cy="153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7225625" y="4573257"/>
              <a:ext cx="402692" cy="139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7378024" y="4463340"/>
              <a:ext cx="374519" cy="144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7510752" y="4346031"/>
              <a:ext cx="374519" cy="144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7663152" y="4498431"/>
              <a:ext cx="374519" cy="144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7652284" y="4216752"/>
              <a:ext cx="374519" cy="144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8750" r="22422" b="4305"/>
          <a:stretch/>
        </p:blipFill>
        <p:spPr>
          <a:xfrm>
            <a:off x="6030860" y="1283558"/>
            <a:ext cx="2025090" cy="181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Multiscale Electronic-Mechanical Coupling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01510" y="194830"/>
            <a:ext cx="10803903" cy="7943565"/>
            <a:chOff x="736318" y="97713"/>
            <a:chExt cx="10803903" cy="7943565"/>
          </a:xfrm>
        </p:grpSpPr>
        <p:grpSp>
          <p:nvGrpSpPr>
            <p:cNvPr id="38" name="Gruppieren 8"/>
            <p:cNvGrpSpPr/>
            <p:nvPr/>
          </p:nvGrpSpPr>
          <p:grpSpPr>
            <a:xfrm>
              <a:off x="2891153" y="97713"/>
              <a:ext cx="8649068" cy="7943565"/>
              <a:chOff x="2891153" y="97713"/>
              <a:chExt cx="8649068" cy="7943565"/>
            </a:xfrm>
          </p:grpSpPr>
          <p:grpSp>
            <p:nvGrpSpPr>
              <p:cNvPr id="75" name="Gruppieren 3"/>
              <p:cNvGrpSpPr/>
              <p:nvPr/>
            </p:nvGrpSpPr>
            <p:grpSpPr>
              <a:xfrm>
                <a:off x="2891153" y="97713"/>
                <a:ext cx="8649068" cy="7943565"/>
                <a:chOff x="3061118" y="-32966"/>
                <a:chExt cx="8649068" cy="7943565"/>
              </a:xfrm>
            </p:grpSpPr>
            <p:grpSp>
              <p:nvGrpSpPr>
                <p:cNvPr id="79" name="Gruppieren 207"/>
                <p:cNvGrpSpPr/>
                <p:nvPr/>
              </p:nvGrpSpPr>
              <p:grpSpPr>
                <a:xfrm>
                  <a:off x="3061118" y="-32966"/>
                  <a:ext cx="8649068" cy="7943565"/>
                  <a:chOff x="995439" y="-56217"/>
                  <a:chExt cx="8649068" cy="7943565"/>
                </a:xfrm>
              </p:grpSpPr>
              <p:sp>
                <p:nvSpPr>
                  <p:cNvPr id="90" name="Bogen 84"/>
                  <p:cNvSpPr/>
                  <p:nvPr/>
                </p:nvSpPr>
                <p:spPr>
                  <a:xfrm rot="9060137">
                    <a:off x="2019133" y="-56217"/>
                    <a:ext cx="4852440" cy="4647790"/>
                  </a:xfrm>
                  <a:prstGeom prst="arc">
                    <a:avLst>
                      <a:gd name="adj1" fmla="val 18038641"/>
                      <a:gd name="adj2" fmla="val 19412433"/>
                    </a:avLst>
                  </a:prstGeom>
                  <a:ln w="12700">
                    <a:solidFill>
                      <a:srgbClr val="000000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99" name="Gruppieren 205"/>
                  <p:cNvGrpSpPr/>
                  <p:nvPr/>
                </p:nvGrpSpPr>
                <p:grpSpPr>
                  <a:xfrm>
                    <a:off x="995439" y="605391"/>
                    <a:ext cx="8649068" cy="7281957"/>
                    <a:chOff x="995439" y="605391"/>
                    <a:chExt cx="8649068" cy="7281957"/>
                  </a:xfrm>
                </p:grpSpPr>
                <p:sp>
                  <p:nvSpPr>
                    <p:cNvPr id="100" name="Bogen 196"/>
                    <p:cNvSpPr/>
                    <p:nvPr/>
                  </p:nvSpPr>
                  <p:spPr>
                    <a:xfrm rot="15340223">
                      <a:off x="4599185" y="2634552"/>
                      <a:ext cx="1619264" cy="1550972"/>
                    </a:xfrm>
                    <a:prstGeom prst="arc">
                      <a:avLst>
                        <a:gd name="adj1" fmla="val 15673495"/>
                        <a:gd name="adj2" fmla="val 20352469"/>
                      </a:avLst>
                    </a:prstGeom>
                    <a:ln w="12700">
                      <a:solidFill>
                        <a:srgbClr val="000000"/>
                      </a:solidFill>
                      <a:headEnd type="stealth" w="lg" len="lg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1" name="Bogen 93"/>
                    <p:cNvSpPr/>
                    <p:nvPr/>
                  </p:nvSpPr>
                  <p:spPr>
                    <a:xfrm rot="16662720" flipV="1">
                      <a:off x="5363877" y="2240910"/>
                      <a:ext cx="4880620" cy="1609582"/>
                    </a:xfrm>
                    <a:prstGeom prst="arc">
                      <a:avLst>
                        <a:gd name="adj1" fmla="val 15232225"/>
                        <a:gd name="adj2" fmla="val 17292921"/>
                      </a:avLst>
                    </a:prstGeom>
                    <a:ln w="12700">
                      <a:solidFill>
                        <a:srgbClr val="000000"/>
                      </a:solidFill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3" name="Freihandform 193"/>
                    <p:cNvSpPr/>
                    <p:nvPr/>
                  </p:nvSpPr>
                  <p:spPr>
                    <a:xfrm>
                      <a:off x="3206570" y="4698101"/>
                      <a:ext cx="5371382" cy="778317"/>
                    </a:xfrm>
                    <a:custGeom>
                      <a:avLst/>
                      <a:gdLst>
                        <a:gd name="connsiteX0" fmla="*/ 0 w 5118100"/>
                        <a:gd name="connsiteY0" fmla="*/ 0 h 670396"/>
                        <a:gd name="connsiteX1" fmla="*/ 1003300 w 5118100"/>
                        <a:gd name="connsiteY1" fmla="*/ 558800 h 670396"/>
                        <a:gd name="connsiteX2" fmla="*/ 4102100 w 5118100"/>
                        <a:gd name="connsiteY2" fmla="*/ 647700 h 670396"/>
                        <a:gd name="connsiteX3" fmla="*/ 5118100 w 5118100"/>
                        <a:gd name="connsiteY3" fmla="*/ 266700 h 670396"/>
                        <a:gd name="connsiteX0" fmla="*/ 0 w 5343436"/>
                        <a:gd name="connsiteY0" fmla="*/ 392327 h 1062723"/>
                        <a:gd name="connsiteX1" fmla="*/ 1003300 w 5343436"/>
                        <a:gd name="connsiteY1" fmla="*/ 951127 h 1062723"/>
                        <a:gd name="connsiteX2" fmla="*/ 4102100 w 5343436"/>
                        <a:gd name="connsiteY2" fmla="*/ 1040027 h 1062723"/>
                        <a:gd name="connsiteX3" fmla="*/ 5343436 w 5343436"/>
                        <a:gd name="connsiteY3" fmla="*/ 0 h 1062723"/>
                        <a:gd name="connsiteX0" fmla="*/ 0 w 5343436"/>
                        <a:gd name="connsiteY0" fmla="*/ 392327 h 1062723"/>
                        <a:gd name="connsiteX1" fmla="*/ 1003300 w 5343436"/>
                        <a:gd name="connsiteY1" fmla="*/ 951127 h 1062723"/>
                        <a:gd name="connsiteX2" fmla="*/ 4102100 w 5343436"/>
                        <a:gd name="connsiteY2" fmla="*/ 1040027 h 1062723"/>
                        <a:gd name="connsiteX3" fmla="*/ 5343436 w 5343436"/>
                        <a:gd name="connsiteY3" fmla="*/ 0 h 1062723"/>
                        <a:gd name="connsiteX0" fmla="*/ 0 w 5226884"/>
                        <a:gd name="connsiteY0" fmla="*/ 384089 h 1054485"/>
                        <a:gd name="connsiteX1" fmla="*/ 1003300 w 5226884"/>
                        <a:gd name="connsiteY1" fmla="*/ 942889 h 1054485"/>
                        <a:gd name="connsiteX2" fmla="*/ 4102100 w 5226884"/>
                        <a:gd name="connsiteY2" fmla="*/ 1031789 h 1054485"/>
                        <a:gd name="connsiteX3" fmla="*/ 5226884 w 5226884"/>
                        <a:gd name="connsiteY3" fmla="*/ 0 h 1054485"/>
                        <a:gd name="connsiteX0" fmla="*/ 0 w 5226884"/>
                        <a:gd name="connsiteY0" fmla="*/ 384089 h 1054485"/>
                        <a:gd name="connsiteX1" fmla="*/ 1003300 w 5226884"/>
                        <a:gd name="connsiteY1" fmla="*/ 942889 h 1054485"/>
                        <a:gd name="connsiteX2" fmla="*/ 4102100 w 5226884"/>
                        <a:gd name="connsiteY2" fmla="*/ 1031789 h 1054485"/>
                        <a:gd name="connsiteX3" fmla="*/ 5226884 w 5226884"/>
                        <a:gd name="connsiteY3" fmla="*/ 0 h 1054485"/>
                        <a:gd name="connsiteX0" fmla="*/ 0 w 5211344"/>
                        <a:gd name="connsiteY0" fmla="*/ 318187 h 988583"/>
                        <a:gd name="connsiteX1" fmla="*/ 1003300 w 5211344"/>
                        <a:gd name="connsiteY1" fmla="*/ 876987 h 988583"/>
                        <a:gd name="connsiteX2" fmla="*/ 4102100 w 5211344"/>
                        <a:gd name="connsiteY2" fmla="*/ 965887 h 988583"/>
                        <a:gd name="connsiteX3" fmla="*/ 5211344 w 5211344"/>
                        <a:gd name="connsiteY3" fmla="*/ 0 h 988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11344" h="988583">
                          <a:moveTo>
                            <a:pt x="0" y="318187"/>
                          </a:moveTo>
                          <a:cubicBezTo>
                            <a:pt x="159808" y="543612"/>
                            <a:pt x="319617" y="769037"/>
                            <a:pt x="1003300" y="876987"/>
                          </a:cubicBezTo>
                          <a:cubicBezTo>
                            <a:pt x="1686983" y="984937"/>
                            <a:pt x="3416300" y="1014570"/>
                            <a:pt x="4102100" y="965887"/>
                          </a:cubicBezTo>
                          <a:cubicBezTo>
                            <a:pt x="4787900" y="917204"/>
                            <a:pt x="5022933" y="800471"/>
                            <a:pt x="5211344" y="0"/>
                          </a:cubicBezTo>
                        </a:path>
                      </a:pathLst>
                    </a:custGeom>
                    <a:noFill/>
                    <a:ln>
                      <a:solidFill>
                        <a:srgbClr val="000000"/>
                      </a:solidFill>
                      <a:tailEnd type="stealth" w="lg" len="lg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Textfeld 87"/>
                    <p:cNvSpPr txBox="1"/>
                    <p:nvPr/>
                  </p:nvSpPr>
                  <p:spPr>
                    <a:xfrm>
                      <a:off x="1949125" y="4806736"/>
                      <a:ext cx="1115912" cy="5232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00000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de-DE" sz="1400" i="1" dirty="0" err="1" smtClean="0"/>
                        <a:t>Hopping</a:t>
                      </a:r>
                      <a:r>
                        <a:rPr lang="de-DE" sz="1400" i="1" dirty="0" smtClean="0"/>
                        <a:t> Rate</a:t>
                      </a:r>
                      <a:endParaRPr lang="de-DE" sz="1400" i="1" dirty="0"/>
                    </a:p>
                  </p:txBody>
                </p:sp>
                <p:sp>
                  <p:nvSpPr>
                    <p:cNvPr id="106" name="Bogen 195"/>
                    <p:cNvSpPr/>
                    <p:nvPr/>
                  </p:nvSpPr>
                  <p:spPr>
                    <a:xfrm rot="17739497">
                      <a:off x="5826183" y="4069024"/>
                      <a:ext cx="3994384" cy="3642264"/>
                    </a:xfrm>
                    <a:prstGeom prst="arc">
                      <a:avLst>
                        <a:gd name="adj1" fmla="val 18287830"/>
                        <a:gd name="adj2" fmla="val 19963277"/>
                      </a:avLst>
                    </a:prstGeom>
                    <a:ln w="12700">
                      <a:solidFill>
                        <a:srgbClr val="000000"/>
                      </a:solidFill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7" name="Bogen 197"/>
                    <p:cNvSpPr/>
                    <p:nvPr/>
                  </p:nvSpPr>
                  <p:spPr>
                    <a:xfrm rot="13344168">
                      <a:off x="1816030" y="2197231"/>
                      <a:ext cx="1619264" cy="1550972"/>
                    </a:xfrm>
                    <a:prstGeom prst="arc">
                      <a:avLst>
                        <a:gd name="adj1" fmla="val 16507808"/>
                        <a:gd name="adj2" fmla="val 21187701"/>
                      </a:avLst>
                    </a:prstGeom>
                    <a:ln w="12700">
                      <a:solidFill>
                        <a:srgbClr val="000000"/>
                      </a:solidFill>
                      <a:headEnd type="stealth" w="lg" len="lg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8" name="Textfeld 198"/>
                        <p:cNvSpPr txBox="1"/>
                        <p:nvPr/>
                      </p:nvSpPr>
                      <p:spPr>
                        <a:xfrm>
                          <a:off x="995439" y="2923116"/>
                          <a:ext cx="2095364" cy="30777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000000"/>
                          </a:solidFill>
                        </a:ln>
                      </p:spPr>
                      <p:txBody>
                        <a:bodyPr wrap="square" rtlCol="0" anchor="ctr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𝑅𝑒𝑜𝑟𝑔𝑎𝑛𝑖𝑠𝑎𝑡𝑖𝑜𝑛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𝐸𝑛𝑒𝑟𝑔𝑦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08" name="Textfeld 19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95439" y="2923116"/>
                          <a:ext cx="2095364" cy="307777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b="-7692"/>
                          </a:stretch>
                        </a:blipFill>
                        <a:ln>
                          <a:solidFill>
                            <a:srgbClr val="00000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9" name="Textfeld 203"/>
                        <p:cNvSpPr txBox="1"/>
                        <p:nvPr/>
                      </p:nvSpPr>
                      <p:spPr>
                        <a:xfrm>
                          <a:off x="3765576" y="2924441"/>
                          <a:ext cx="1746828" cy="30777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000000"/>
                          </a:solidFill>
                        </a:ln>
                      </p:spPr>
                      <p:txBody>
                        <a:bodyPr wrap="square" rtlCol="0" anchor="ctr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𝑅𝑒𝑠𝑖𝑠𝑡𝑜𝑟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𝑁𝑒𝑡𝑤𝑜𝑟𝑘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09" name="Textfeld 20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65576" y="2924441"/>
                          <a:ext cx="1746828" cy="307777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  <a:ln>
                          <a:solidFill>
                            <a:srgbClr val="00000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sp>
              <p:nvSpPr>
                <p:cNvPr id="78" name="Textfeld 78"/>
                <p:cNvSpPr txBox="1"/>
                <p:nvPr/>
              </p:nvSpPr>
              <p:spPr>
                <a:xfrm>
                  <a:off x="9949294" y="3508696"/>
                  <a:ext cx="1272131" cy="9541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400" dirty="0" smtClean="0"/>
                    <a:t>Electro-Mechanical</a:t>
                  </a:r>
                  <a:r>
                    <a:rPr lang="de-DE" sz="1400" dirty="0" smtClean="0"/>
                    <a:t> Coupling </a:t>
                  </a:r>
                  <a:r>
                    <a:rPr lang="de-DE" sz="1400" dirty="0"/>
                    <a:t>R</a:t>
                  </a:r>
                  <a:r>
                    <a:rPr lang="de-DE" sz="1400" dirty="0" smtClean="0"/>
                    <a:t>elation</a:t>
                  </a:r>
                  <a:endParaRPr lang="de-DE" sz="1400" dirty="0"/>
                </a:p>
              </p:txBody>
            </p:sp>
          </p:grpSp>
          <p:sp>
            <p:nvSpPr>
              <p:cNvPr id="74" name="Rechteck 7"/>
              <p:cNvSpPr/>
              <p:nvPr/>
            </p:nvSpPr>
            <p:spPr>
              <a:xfrm>
                <a:off x="3595988" y="4370403"/>
                <a:ext cx="419165" cy="1916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36318" y="823422"/>
              <a:ext cx="10796669" cy="5197136"/>
              <a:chOff x="736318" y="823422"/>
              <a:chExt cx="10796669" cy="5197136"/>
            </a:xfrm>
          </p:grpSpPr>
          <p:sp>
            <p:nvSpPr>
              <p:cNvPr id="40" name="Rechteck 211"/>
              <p:cNvSpPr/>
              <p:nvPr/>
            </p:nvSpPr>
            <p:spPr>
              <a:xfrm>
                <a:off x="736318" y="908717"/>
                <a:ext cx="1591802" cy="2005195"/>
              </a:xfrm>
              <a:prstGeom prst="rect">
                <a:avLst/>
              </a:prstGeom>
              <a:gradFill flip="none" rotWithShape="1">
                <a:gsLst>
                  <a:gs pos="50000">
                    <a:srgbClr val="ECECEC"/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uppieren 37"/>
              <p:cNvGrpSpPr/>
              <p:nvPr/>
            </p:nvGrpSpPr>
            <p:grpSpPr>
              <a:xfrm>
                <a:off x="864762" y="5657169"/>
                <a:ext cx="9935209" cy="363389"/>
                <a:chOff x="974091" y="5365750"/>
                <a:chExt cx="9935209" cy="363389"/>
              </a:xfrm>
            </p:grpSpPr>
            <p:cxnSp>
              <p:nvCxnSpPr>
                <p:cNvPr id="67" name="Gerade Verbindung mit Pfeil 23"/>
                <p:cNvCxnSpPr/>
                <p:nvPr/>
              </p:nvCxnSpPr>
              <p:spPr>
                <a:xfrm>
                  <a:off x="974091" y="5365750"/>
                  <a:ext cx="9935209" cy="4445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none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feld 36"/>
                    <p:cNvSpPr txBox="1"/>
                    <p:nvPr/>
                  </p:nvSpPr>
                  <p:spPr>
                    <a:xfrm>
                      <a:off x="1510015" y="5410654"/>
                      <a:ext cx="358977" cy="31848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Å</m:t>
                            </m:r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37" name="Textfeld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10015" y="5410654"/>
                      <a:ext cx="358977" cy="318485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feld 57"/>
                    <p:cNvSpPr txBox="1"/>
                    <p:nvPr/>
                  </p:nvSpPr>
                  <p:spPr>
                    <a:xfrm>
                      <a:off x="3730335" y="5411652"/>
                      <a:ext cx="35897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𝑛𝑚</m:t>
                            </m:r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58" name="Textfeld 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30335" y="5411652"/>
                      <a:ext cx="358977" cy="30777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r="-678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feld 58"/>
                    <p:cNvSpPr txBox="1"/>
                    <p:nvPr/>
                  </p:nvSpPr>
                  <p:spPr>
                    <a:xfrm>
                      <a:off x="6309633" y="5406362"/>
                      <a:ext cx="35897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59" name="Textfeld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09633" y="5406362"/>
                      <a:ext cx="358977" cy="30777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r="-11864" b="-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Textfeld 60"/>
                    <p:cNvSpPr txBox="1"/>
                    <p:nvPr/>
                  </p:nvSpPr>
                  <p:spPr>
                    <a:xfrm>
                      <a:off x="8956351" y="5410654"/>
                      <a:ext cx="35897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61" name="Textfeld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56351" y="5410654"/>
                      <a:ext cx="358977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03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2" name="Textfeld 208"/>
              <p:cNvSpPr txBox="1"/>
              <p:nvPr/>
            </p:nvSpPr>
            <p:spPr>
              <a:xfrm rot="16200000">
                <a:off x="-105445" y="1753195"/>
                <a:ext cx="1996733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 smtClean="0"/>
                  <a:t>Mechanical Part</a:t>
                </a:r>
                <a:endParaRPr lang="en-US" sz="1400" dirty="0"/>
              </a:p>
            </p:txBody>
          </p:sp>
          <p:grpSp>
            <p:nvGrpSpPr>
              <p:cNvPr id="43" name="Gruppieren 2"/>
              <p:cNvGrpSpPr/>
              <p:nvPr/>
            </p:nvGrpSpPr>
            <p:grpSpPr>
              <a:xfrm>
                <a:off x="739033" y="3409366"/>
                <a:ext cx="1594236" cy="2113473"/>
                <a:chOff x="739033" y="3409366"/>
                <a:chExt cx="1594236" cy="2113473"/>
              </a:xfrm>
            </p:grpSpPr>
            <p:sp>
              <p:nvSpPr>
                <p:cNvPr id="65" name="Rechteck 213"/>
                <p:cNvSpPr/>
                <p:nvPr/>
              </p:nvSpPr>
              <p:spPr>
                <a:xfrm>
                  <a:off x="741467" y="3414209"/>
                  <a:ext cx="1591802" cy="2108630"/>
                </a:xfrm>
                <a:prstGeom prst="rect">
                  <a:avLst/>
                </a:prstGeom>
                <a:gradFill flip="none" rotWithShape="1">
                  <a:gsLst>
                    <a:gs pos="50000">
                      <a:srgbClr val="ECECEC"/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extfeld 209"/>
                <p:cNvSpPr txBox="1"/>
                <p:nvPr/>
              </p:nvSpPr>
              <p:spPr>
                <a:xfrm rot="16200000">
                  <a:off x="-158596" y="4306995"/>
                  <a:ext cx="2103035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400" dirty="0" smtClean="0"/>
                    <a:t>Electronic Part</a:t>
                  </a:r>
                  <a:endParaRPr lang="en-US" sz="1400" dirty="0"/>
                </a:p>
              </p:txBody>
            </p:sp>
          </p:grpSp>
          <p:grpSp>
            <p:nvGrpSpPr>
              <p:cNvPr id="44" name="Gruppieren 13"/>
              <p:cNvGrpSpPr/>
              <p:nvPr/>
            </p:nvGrpSpPr>
            <p:grpSpPr>
              <a:xfrm>
                <a:off x="1990163" y="823422"/>
                <a:ext cx="9542824" cy="3945714"/>
                <a:chOff x="1990163" y="823422"/>
                <a:chExt cx="9542824" cy="3945714"/>
              </a:xfrm>
            </p:grpSpPr>
            <p:grpSp>
              <p:nvGrpSpPr>
                <p:cNvPr id="46" name="Gruppieren 212"/>
                <p:cNvGrpSpPr/>
                <p:nvPr/>
              </p:nvGrpSpPr>
              <p:grpSpPr>
                <a:xfrm>
                  <a:off x="3326500" y="823422"/>
                  <a:ext cx="8206487" cy="3945714"/>
                  <a:chOff x="2107737" y="958371"/>
                  <a:chExt cx="8206487" cy="3945714"/>
                </a:xfrm>
              </p:grpSpPr>
              <p:pic>
                <p:nvPicPr>
                  <p:cNvPr id="48" name="Grafik 54"/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567" r="12101" b="35083"/>
                  <a:stretch/>
                </p:blipFill>
                <p:spPr>
                  <a:xfrm>
                    <a:off x="7463942" y="1884462"/>
                    <a:ext cx="2850282" cy="1119486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grpSp>
                <p:nvGrpSpPr>
                  <p:cNvPr id="49" name="Gruppieren 18"/>
                  <p:cNvGrpSpPr/>
                  <p:nvPr/>
                </p:nvGrpSpPr>
                <p:grpSpPr>
                  <a:xfrm>
                    <a:off x="3661751" y="1570203"/>
                    <a:ext cx="1476078" cy="1097096"/>
                    <a:chOff x="2577486" y="2761048"/>
                    <a:chExt cx="1476078" cy="1097096"/>
                  </a:xfrm>
                </p:grpSpPr>
                <p:cxnSp>
                  <p:nvCxnSpPr>
                    <p:cNvPr id="63" name="Gerader Verbinder 6"/>
                    <p:cNvCxnSpPr/>
                    <p:nvPr/>
                  </p:nvCxnSpPr>
                  <p:spPr bwMode="auto">
                    <a:xfrm flipH="1" flipV="1">
                      <a:off x="2577486" y="2761048"/>
                      <a:ext cx="1473030" cy="589078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4" name="Gerader Verbinder 9"/>
                    <p:cNvCxnSpPr/>
                    <p:nvPr/>
                  </p:nvCxnSpPr>
                  <p:spPr bwMode="auto">
                    <a:xfrm flipV="1">
                      <a:off x="2577486" y="3444003"/>
                      <a:ext cx="1476078" cy="41414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50" name="Gruppieren 105"/>
                  <p:cNvGrpSpPr/>
                  <p:nvPr/>
                </p:nvGrpSpPr>
                <p:grpSpPr>
                  <a:xfrm>
                    <a:off x="5915785" y="1552852"/>
                    <a:ext cx="1912420" cy="1513231"/>
                    <a:chOff x="6784702" y="1581563"/>
                    <a:chExt cx="1059055" cy="1415614"/>
                  </a:xfrm>
                </p:grpSpPr>
                <p:cxnSp>
                  <p:nvCxnSpPr>
                    <p:cNvPr id="61" name="Gerader Verbinder 82"/>
                    <p:cNvCxnSpPr/>
                    <p:nvPr/>
                  </p:nvCxnSpPr>
                  <p:spPr bwMode="auto">
                    <a:xfrm flipH="1" flipV="1">
                      <a:off x="7248776" y="1581563"/>
                      <a:ext cx="588260" cy="99979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2" name="Gerader Verbinder 83"/>
                    <p:cNvCxnSpPr/>
                    <p:nvPr/>
                  </p:nvCxnSpPr>
                  <p:spPr bwMode="auto">
                    <a:xfrm flipV="1">
                      <a:off x="6784702" y="2581358"/>
                      <a:ext cx="1059055" cy="415819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51" name="Bogen 40"/>
                  <p:cNvSpPr/>
                  <p:nvPr/>
                </p:nvSpPr>
                <p:spPr>
                  <a:xfrm rot="21254514">
                    <a:off x="2358527" y="1103759"/>
                    <a:ext cx="3967660" cy="3800326"/>
                  </a:xfrm>
                  <a:prstGeom prst="arc">
                    <a:avLst>
                      <a:gd name="adj1" fmla="val 14396485"/>
                      <a:gd name="adj2" fmla="val 18486906"/>
                    </a:avLst>
                  </a:prstGeom>
                  <a:ln w="12700">
                    <a:solidFill>
                      <a:srgbClr val="000000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52" name="Gruppieren 34"/>
                  <p:cNvGrpSpPr/>
                  <p:nvPr/>
                </p:nvGrpSpPr>
                <p:grpSpPr>
                  <a:xfrm>
                    <a:off x="6167743" y="1187185"/>
                    <a:ext cx="2486840" cy="2344690"/>
                    <a:chOff x="5812791" y="1134802"/>
                    <a:chExt cx="2486840" cy="2344690"/>
                  </a:xfrm>
                </p:grpSpPr>
                <p:sp>
                  <p:nvSpPr>
                    <p:cNvPr id="59" name="Bogen 97"/>
                    <p:cNvSpPr/>
                    <p:nvPr/>
                  </p:nvSpPr>
                  <p:spPr>
                    <a:xfrm rot="12240000" flipV="1">
                      <a:off x="5812791" y="1288384"/>
                      <a:ext cx="2486840" cy="2191108"/>
                    </a:xfrm>
                    <a:prstGeom prst="arc">
                      <a:avLst>
                        <a:gd name="adj1" fmla="val 14814608"/>
                        <a:gd name="adj2" fmla="val 19816613"/>
                      </a:avLst>
                    </a:prstGeom>
                    <a:ln w="12700">
                      <a:solidFill>
                        <a:srgbClr val="000000"/>
                      </a:solidFill>
                      <a:headEnd type="stealth" w="lg" len="lg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60" name="Textfeld 106"/>
                    <p:cNvSpPr txBox="1"/>
                    <p:nvPr/>
                  </p:nvSpPr>
                  <p:spPr>
                    <a:xfrm>
                      <a:off x="6528144" y="1134802"/>
                      <a:ext cx="1177103" cy="5232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</a:ln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de-DE" sz="1400" i="1" dirty="0" smtClean="0"/>
                        <a:t>Stress-</a:t>
                      </a:r>
                      <a:r>
                        <a:rPr lang="de-DE" sz="1400" i="1" dirty="0" err="1" smtClean="0"/>
                        <a:t>Strain</a:t>
                      </a:r>
                      <a:r>
                        <a:rPr lang="de-DE" sz="1400" i="1" dirty="0" smtClean="0"/>
                        <a:t> </a:t>
                      </a:r>
                      <a:r>
                        <a:rPr lang="de-DE" sz="1400" i="1" dirty="0"/>
                        <a:t>R</a:t>
                      </a:r>
                      <a:r>
                        <a:rPr lang="de-DE" sz="1400" i="1" dirty="0" smtClean="0"/>
                        <a:t>elation</a:t>
                      </a:r>
                      <a:endParaRPr lang="de-DE" sz="1400" i="1" dirty="0"/>
                    </a:p>
                  </p:txBody>
                </p:sp>
              </p:grpSp>
              <p:sp>
                <p:nvSpPr>
                  <p:cNvPr id="54" name="Textfeld 41"/>
                  <p:cNvSpPr txBox="1"/>
                  <p:nvPr/>
                </p:nvSpPr>
                <p:spPr>
                  <a:xfrm>
                    <a:off x="3769998" y="958371"/>
                    <a:ext cx="1115912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de-DE" sz="1400" i="1" dirty="0" smtClean="0"/>
                      <a:t>Force Field</a:t>
                    </a:r>
                    <a:endParaRPr lang="de-DE" sz="1400" i="1" dirty="0"/>
                  </a:p>
                </p:txBody>
              </p:sp>
              <p:pic>
                <p:nvPicPr>
                  <p:cNvPr id="55" name="Grafik 56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107737" y="1570203"/>
                    <a:ext cx="1554014" cy="1097096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</p:grpSp>
            <p:sp>
              <p:nvSpPr>
                <p:cNvPr id="47" name="Textfeld 10"/>
                <p:cNvSpPr txBox="1"/>
                <p:nvPr/>
              </p:nvSpPr>
              <p:spPr>
                <a:xfrm>
                  <a:off x="1990163" y="1719123"/>
                  <a:ext cx="935040" cy="5232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Starting Point</a:t>
                  </a:r>
                  <a:endParaRPr lang="en-US" sz="1400" dirty="0"/>
                </a:p>
              </p:txBody>
            </p:sp>
          </p:grpSp>
          <p:cxnSp>
            <p:nvCxnSpPr>
              <p:cNvPr id="45" name="Gerade Verbindung mit Pfeil 12"/>
              <p:cNvCxnSpPr>
                <a:stCxn id="47" idx="3"/>
                <a:endCxn id="55" idx="1"/>
              </p:cNvCxnSpPr>
              <p:nvPr/>
            </p:nvCxnSpPr>
            <p:spPr>
              <a:xfrm>
                <a:off x="2925203" y="1980733"/>
                <a:ext cx="401297" cy="3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pieren 4"/>
          <p:cNvGrpSpPr/>
          <p:nvPr/>
        </p:nvGrpSpPr>
        <p:grpSpPr>
          <a:xfrm>
            <a:off x="3129678" y="3836836"/>
            <a:ext cx="2132127" cy="1180180"/>
            <a:chOff x="3284974" y="3762130"/>
            <a:chExt cx="2521375" cy="1395638"/>
          </a:xfrm>
        </p:grpSpPr>
        <p:grpSp>
          <p:nvGrpSpPr>
            <p:cNvPr id="3" name="Gruppieren 2"/>
            <p:cNvGrpSpPr/>
            <p:nvPr/>
          </p:nvGrpSpPr>
          <p:grpSpPr>
            <a:xfrm>
              <a:off x="3322433" y="3901926"/>
              <a:ext cx="2390622" cy="1239221"/>
              <a:chOff x="1664591" y="3173991"/>
              <a:chExt cx="4187656" cy="2170745"/>
            </a:xfrm>
          </p:grpSpPr>
          <p:pic>
            <p:nvPicPr>
              <p:cNvPr id="126" name="Picture 9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53" t="25417" r="29843" b="25555"/>
              <a:stretch/>
            </p:blipFill>
            <p:spPr>
              <a:xfrm>
                <a:off x="4007049" y="3173991"/>
                <a:ext cx="1845198" cy="1250202"/>
              </a:xfrm>
              <a:prstGeom prst="rect">
                <a:avLst/>
              </a:prstGeom>
              <a:ln w="9525">
                <a:noFill/>
              </a:ln>
            </p:spPr>
          </p:pic>
          <p:pic>
            <p:nvPicPr>
              <p:cNvPr id="127" name="Picture 3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56" t="25000" r="35625" b="20000"/>
              <a:stretch/>
            </p:blipFill>
            <p:spPr>
              <a:xfrm>
                <a:off x="1664591" y="3706436"/>
                <a:ext cx="1679672" cy="1638300"/>
              </a:xfrm>
              <a:prstGeom prst="rect">
                <a:avLst/>
              </a:prstGeom>
              <a:ln w="9525">
                <a:noFill/>
              </a:ln>
            </p:spPr>
          </p:pic>
        </p:grpSp>
        <p:sp>
          <p:nvSpPr>
            <p:cNvPr id="4" name="Rechteck 3"/>
            <p:cNvSpPr/>
            <p:nvPr/>
          </p:nvSpPr>
          <p:spPr>
            <a:xfrm>
              <a:off x="3284974" y="3762130"/>
              <a:ext cx="2521375" cy="1395638"/>
            </a:xfrm>
            <a:prstGeom prst="rect">
              <a:avLst/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Gerade Verbindung mit Pfeil 6"/>
          <p:cNvCxnSpPr/>
          <p:nvPr/>
        </p:nvCxnSpPr>
        <p:spPr>
          <a:xfrm flipV="1">
            <a:off x="3939298" y="4359827"/>
            <a:ext cx="431193" cy="198173"/>
          </a:xfrm>
          <a:prstGeom prst="straightConnector1">
            <a:avLst/>
          </a:prstGeom>
          <a:ln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/>
        </p:nvGrpSpPr>
        <p:grpSpPr>
          <a:xfrm>
            <a:off x="4914948" y="736807"/>
            <a:ext cx="1154917" cy="618312"/>
            <a:chOff x="4914948" y="736807"/>
            <a:chExt cx="1154917" cy="618312"/>
          </a:xfrm>
        </p:grpSpPr>
        <p:cxnSp>
          <p:nvCxnSpPr>
            <p:cNvPr id="8" name="Gerader Verbinder 7"/>
            <p:cNvCxnSpPr/>
            <p:nvPr/>
          </p:nvCxnSpPr>
          <p:spPr>
            <a:xfrm>
              <a:off x="4996515" y="736807"/>
              <a:ext cx="1073350" cy="6183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 flipH="1">
              <a:off x="4914948" y="754267"/>
              <a:ext cx="1154917" cy="6008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81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6"/>
    </mc:Choice>
    <mc:Fallback xmlns="">
      <p:transition spd="slow" advTm="107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Distance-based crosslinking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6996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for different molecules </a:t>
            </a:r>
            <a:r>
              <a:rPr lang="en-US" dirty="0" smtClean="0">
                <a:sym typeface="Wingdings" panose="05000000000000000000" pitchFamily="2" charset="2"/>
              </a:rPr>
              <a:t> Chains &amp; Linker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i.e.: PDMS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74711" y="3989388"/>
            <a:ext cx="10580688" cy="6996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i.e.: COF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Bogen 6"/>
          <p:cNvSpPr/>
          <p:nvPr/>
        </p:nvSpPr>
        <p:spPr>
          <a:xfrm rot="18989916">
            <a:off x="4901510" y="2123008"/>
            <a:ext cx="2239759" cy="2217011"/>
          </a:xfrm>
          <a:prstGeom prst="arc">
            <a:avLst>
              <a:gd name="adj1" fmla="val 16579147"/>
              <a:gd name="adj2" fmla="val 2157103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ogen 8"/>
          <p:cNvSpPr/>
          <p:nvPr/>
        </p:nvSpPr>
        <p:spPr>
          <a:xfrm rot="18989916">
            <a:off x="4901510" y="4647133"/>
            <a:ext cx="2239759" cy="2217011"/>
          </a:xfrm>
          <a:prstGeom prst="arc">
            <a:avLst>
              <a:gd name="adj1" fmla="val 16579147"/>
              <a:gd name="adj2" fmla="val 2157103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399" y="4276521"/>
            <a:ext cx="2486252" cy="15579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01" y="2145193"/>
            <a:ext cx="3440304" cy="12808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644" y="3711615"/>
            <a:ext cx="3927572" cy="2298200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V="1">
            <a:off x="788504" y="3563487"/>
            <a:ext cx="10919792" cy="36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012" y="1030288"/>
            <a:ext cx="2705380" cy="238815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017964" y="2990635"/>
            <a:ext cx="10735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Linker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3372432" y="2081852"/>
            <a:ext cx="15188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PDMS Chain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1567968" y="5442330"/>
            <a:ext cx="10735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Linker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4356996" y="5442330"/>
            <a:ext cx="65039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4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activities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3516314" cy="4344987"/>
          </a:xfrm>
        </p:spPr>
        <p:txBody>
          <a:bodyPr/>
          <a:lstStyle/>
          <a:p>
            <a:r>
              <a:rPr lang="en-US" sz="1400" dirty="0" smtClean="0"/>
              <a:t>Digital Teaching: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Installations of Virtual Machines in corporation with ZIH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80 Virtual </a:t>
            </a:r>
            <a:r>
              <a:rPr lang="en-US" sz="1400" dirty="0" smtClean="0"/>
              <a:t>Machines for 3 courses:</a:t>
            </a:r>
            <a:br>
              <a:rPr lang="en-US" sz="1400" dirty="0" smtClean="0"/>
            </a:br>
            <a:r>
              <a:rPr lang="en-US" sz="1400" i="1" dirty="0" smtClean="0"/>
              <a:t>“Computational Material Science: </a:t>
            </a:r>
            <a:r>
              <a:rPr lang="en-US" sz="1400" i="1" dirty="0" err="1" smtClean="0"/>
              <a:t>Molekulardynamik</a:t>
            </a:r>
            <a:r>
              <a:rPr lang="en-US" sz="1400" i="1" dirty="0" smtClean="0"/>
              <a:t>”, “Computational Methods 2”, “</a:t>
            </a:r>
            <a:r>
              <a:rPr lang="en-US" sz="1400" i="1" dirty="0" err="1" smtClean="0"/>
              <a:t>Computersimulation</a:t>
            </a:r>
            <a:r>
              <a:rPr lang="en-US" sz="1400" i="1" dirty="0" smtClean="0"/>
              <a:t> in der </a:t>
            </a:r>
            <a:r>
              <a:rPr lang="en-US" sz="1400" i="1" dirty="0" err="1" smtClean="0"/>
              <a:t>Materialwissenschaft</a:t>
            </a:r>
            <a:r>
              <a:rPr lang="en-US" sz="1400" i="1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Web-based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Permanently accessible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Students can work at any time</a:t>
            </a:r>
          </a:p>
          <a:p>
            <a:r>
              <a:rPr lang="en-US" sz="1400" dirty="0" smtClean="0"/>
              <a:t>Course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WS </a:t>
            </a:r>
            <a:r>
              <a:rPr lang="en-US" sz="1400" dirty="0"/>
              <a:t>20/21 </a:t>
            </a:r>
            <a:r>
              <a:rPr lang="en-US" sz="1400" i="1" dirty="0"/>
              <a:t>“Computer Simulation in der </a:t>
            </a:r>
            <a:r>
              <a:rPr lang="en-US" sz="1400" i="1" dirty="0" err="1"/>
              <a:t>Materialwissenschaft</a:t>
            </a:r>
            <a:r>
              <a:rPr lang="en-US" sz="1400" i="1" dirty="0"/>
              <a:t>” 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LAMMPS-Practicum</a:t>
            </a:r>
            <a:endParaRPr lang="en-US" sz="1400" dirty="0"/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Python-Tutorial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61" y="1484313"/>
            <a:ext cx="6986338" cy="376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2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Goals in short term </a:t>
            </a:r>
            <a:r>
              <a:rPr lang="en-US" i="1" dirty="0" smtClean="0"/>
              <a:t>(Project of </a:t>
            </a:r>
            <a:r>
              <a:rPr lang="en-US" i="1" dirty="0" err="1" smtClean="0"/>
              <a:t>Leistungszentrum</a:t>
            </a:r>
            <a:r>
              <a:rPr lang="en-US" i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Completion of the project until march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Publication of results in journal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Goals </a:t>
            </a:r>
            <a:r>
              <a:rPr lang="en-US" dirty="0" smtClean="0"/>
              <a:t>2021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Bilayer strain sensor</a:t>
            </a:r>
          </a:p>
          <a:p>
            <a:pPr marL="681692" lvl="1" indent="-285750">
              <a:buFont typeface="Arial" panose="020B0604020202020204" pitchFamily="34" charset="0"/>
              <a:buChar char="•"/>
            </a:pPr>
            <a:r>
              <a:rPr lang="en-US" dirty="0"/>
              <a:t>Possible collaboration partner: Group of </a:t>
            </a:r>
            <a:r>
              <a:rPr lang="en-US" dirty="0" err="1"/>
              <a:t>Fery</a:t>
            </a:r>
            <a:r>
              <a:rPr lang="en-US" dirty="0"/>
              <a:t> (IPF</a:t>
            </a:r>
            <a:r>
              <a:rPr lang="en-US" dirty="0" smtClean="0"/>
              <a:t>)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 of feasibility </a:t>
            </a:r>
            <a:r>
              <a:rPr lang="en-US" dirty="0"/>
              <a:t>study for gas </a:t>
            </a:r>
            <a:r>
              <a:rPr lang="en-US" dirty="0" smtClean="0"/>
              <a:t>sensor: </a:t>
            </a:r>
            <a:r>
              <a:rPr lang="en-US" dirty="0"/>
              <a:t>S</a:t>
            </a:r>
            <a:r>
              <a:rPr lang="en-US" dirty="0" smtClean="0"/>
              <a:t>imulation &amp; Experiment (</a:t>
            </a:r>
            <a:r>
              <a:rPr lang="en-US" dirty="0" err="1" smtClean="0"/>
              <a:t>Bergoi</a:t>
            </a:r>
            <a:r>
              <a:rPr lang="en-US" dirty="0" smtClean="0"/>
              <a:t>, </a:t>
            </a:r>
            <a:r>
              <a:rPr lang="en-US" dirty="0" err="1" smtClean="0"/>
              <a:t>Shirong</a:t>
            </a:r>
            <a:r>
              <a:rPr lang="en-US" dirty="0" smtClean="0"/>
              <a:t>)</a:t>
            </a:r>
          </a:p>
          <a:p>
            <a:pPr lvl="4" indent="0">
              <a:buNone/>
            </a:pPr>
            <a:endParaRPr lang="en-US" sz="1600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28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59.8"/>
</p:tagLst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FA3DDC62-2CE6-774E-8340-8260BC267E57}" vid="{CBF861B5-B793-E74B-9EAA-FF010F67C03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2020_Praesentationsvorlage_TUD_16zu9</Template>
  <TotalTime>0</TotalTime>
  <Words>442</Words>
  <Application>Microsoft Office PowerPoint</Application>
  <PresentationFormat>Breitbild</PresentationFormat>
  <Paragraphs>113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Symbol</vt:lpstr>
      <vt:lpstr>Wingdings</vt:lpstr>
      <vt:lpstr>Open Sans</vt:lpstr>
      <vt:lpstr>Cambria Math</vt:lpstr>
      <vt:lpstr>Calibri</vt:lpstr>
      <vt:lpstr>TUD_2018_16zu9</vt:lpstr>
      <vt:lpstr>1. TAC –Meeting</vt:lpstr>
      <vt:lpstr>Motivation: Multiscale Simulation of Sensor Materials</vt:lpstr>
      <vt:lpstr>Project Goal in Leistungszentrum</vt:lpstr>
      <vt:lpstr>Improvements</vt:lpstr>
      <vt:lpstr>Multiscale Electronic-Mechanical Coupling</vt:lpstr>
      <vt:lpstr>Distance-based crosslinking</vt:lpstr>
      <vt:lpstr>PhD activities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Steffen</dc:creator>
  <cp:lastModifiedBy>Steffen</cp:lastModifiedBy>
  <cp:revision>436</cp:revision>
  <dcterms:created xsi:type="dcterms:W3CDTF">2020-02-23T21:34:33Z</dcterms:created>
  <dcterms:modified xsi:type="dcterms:W3CDTF">2021-01-11T20:49:54Z</dcterms:modified>
</cp:coreProperties>
</file>