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891" r:id="rId1"/>
  </p:sldMasterIdLst>
  <p:notesMasterIdLst>
    <p:notesMasterId r:id="rId14"/>
  </p:notesMasterIdLst>
  <p:handoutMasterIdLst>
    <p:handoutMasterId r:id="rId15"/>
  </p:handoutMasterIdLst>
  <p:sldIdLst>
    <p:sldId id="256" r:id="rId2"/>
    <p:sldId id="297" r:id="rId3"/>
    <p:sldId id="288" r:id="rId4"/>
    <p:sldId id="291" r:id="rId5"/>
    <p:sldId id="294" r:id="rId6"/>
    <p:sldId id="296" r:id="rId7"/>
    <p:sldId id="289" r:id="rId8"/>
    <p:sldId id="290" r:id="rId9"/>
    <p:sldId id="292" r:id="rId10"/>
    <p:sldId id="298" r:id="rId11"/>
    <p:sldId id="299" r:id="rId12"/>
    <p:sldId id="293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mbria Math" panose="02040503050406030204" pitchFamily="18" charset="0"/>
      <p:regular r:id="rId20"/>
    </p:embeddedFont>
    <p:embeddedFont>
      <p:font typeface="Open Sans" panose="020B0604020202020204" charset="0"/>
      <p:regular r:id="rId21"/>
      <p:bold r:id="rId22"/>
      <p:italic r:id="rId23"/>
      <p:boldItalic r:id="rId24"/>
    </p:embeddedFont>
  </p:embeddedFontLst>
  <p:defaultTextStyle>
    <a:defPPr>
      <a:defRPr lang="de-DE"/>
    </a:defPPr>
    <a:lvl1pPr marL="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2939B5E8-EF71-43FF-B7B6-C3DB42F2B419}">
          <p14:sldIdLst>
            <p14:sldId id="256"/>
            <p14:sldId id="297"/>
            <p14:sldId id="288"/>
            <p14:sldId id="291"/>
            <p14:sldId id="294"/>
            <p14:sldId id="296"/>
            <p14:sldId id="289"/>
            <p14:sldId id="290"/>
            <p14:sldId id="292"/>
            <p14:sldId id="298"/>
            <p14:sldId id="299"/>
          </p14:sldIdLst>
        </p14:section>
        <p14:section name="Anhang" id="{F3708344-478E-43E2-9499-9EEB2A07624A}">
          <p14:sldIdLst>
            <p14:sldId id="2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öfel,Anja" initials="K" lastIdx="10" clrIdx="0">
    <p:extLst>
      <p:ext uri="{19B8F6BF-5375-455C-9EA6-DF929625EA0E}">
        <p15:presenceInfo xmlns:p15="http://schemas.microsoft.com/office/powerpoint/2012/main" userId="S-1-5-21-1982228756-150042506-1537001085-18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CD1719"/>
    <a:srgbClr val="DE2526"/>
    <a:srgbClr val="951B81"/>
    <a:srgbClr val="59358C"/>
    <a:srgbClr val="FFFFFF"/>
    <a:srgbClr val="0069B4"/>
    <a:srgbClr val="F2F2F2"/>
    <a:srgbClr val="000000"/>
    <a:srgbClr val="13A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napToObjects="1">
      <p:cViewPr>
        <p:scale>
          <a:sx n="150" d="100"/>
          <a:sy n="150" d="100"/>
        </p:scale>
        <p:origin x="1950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C6211-610F-44E5-BF19-D3CDF6EDD281}" type="datetimeFigureOut">
              <a:rPr lang="de-DE" smtClean="0"/>
              <a:t>02.02.2022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61AA8-FB04-42D1-9939-D1A1356F80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156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435D3-23A6-45D3-8DFA-7317DC1E7A64}" type="datetimeFigureOut">
              <a:rPr lang="de-DE" smtClean="0"/>
              <a:t>02.02.2022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9AC09-DF60-43F4-96BF-67D4D9A740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31825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27901"/>
            <a:ext cx="1468046" cy="548987"/>
          </a:xfrm>
          <a:prstGeom prst="rect">
            <a:avLst/>
          </a:prstGeom>
        </p:spPr>
      </p:pic>
      <p:pic>
        <p:nvPicPr>
          <p:cNvPr id="12" name="Grafik 11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8373"/>
            <a:ext cx="1764000" cy="514800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8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2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21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419044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</p:spTree>
    <p:extLst>
      <p:ext uri="{BB962C8B-B14F-4D97-AF65-F5344CB8AC3E}">
        <p14:creationId xmlns:p14="http://schemas.microsoft.com/office/powerpoint/2010/main" val="1330912023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rgbClr val="DE2526"/>
              </a:gs>
              <a:gs pos="100000">
                <a:srgbClr val="CD1719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528098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  <p:pic>
        <p:nvPicPr>
          <p:cNvPr id="18" name="Grafik 17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48373"/>
            <a:ext cx="1468046" cy="543600"/>
          </a:xfrm>
          <a:prstGeom prst="rect">
            <a:avLst/>
          </a:prstGeom>
        </p:spPr>
      </p:pic>
      <p:pic>
        <p:nvPicPr>
          <p:cNvPr id="20" name="Grafik 19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8373"/>
            <a:ext cx="1764000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99437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3">
            <a:extLst>
              <a:ext uri="{FF2B5EF4-FFF2-40B4-BE49-F238E27FC236}">
                <a16:creationId xmlns:a16="http://schemas.microsoft.com/office/drawing/2014/main" id="{8D22BFAA-62C6-4AF7-A140-D9E9750A54AC}"/>
              </a:ext>
            </a:extLst>
          </p:cNvPr>
          <p:cNvSpPr/>
          <p:nvPr userDrawn="1"/>
        </p:nvSpPr>
        <p:spPr>
          <a:xfrm>
            <a:off x="3151994" y="2563831"/>
            <a:ext cx="9050720" cy="4317954"/>
          </a:xfrm>
          <a:custGeom>
            <a:avLst/>
            <a:gdLst>
              <a:gd name="connsiteX0" fmla="*/ 0 w 5904411"/>
              <a:gd name="connsiteY0" fmla="*/ 0 h 3967747"/>
              <a:gd name="connsiteX1" fmla="*/ 5904411 w 5904411"/>
              <a:gd name="connsiteY1" fmla="*/ 0 h 3967747"/>
              <a:gd name="connsiteX2" fmla="*/ 5904411 w 5904411"/>
              <a:gd name="connsiteY2" fmla="*/ 3967747 h 3967747"/>
              <a:gd name="connsiteX3" fmla="*/ 0 w 5904411"/>
              <a:gd name="connsiteY3" fmla="*/ 3967747 h 3967747"/>
              <a:gd name="connsiteX4" fmla="*/ 0 w 5904411"/>
              <a:gd name="connsiteY4" fmla="*/ 0 h 3967747"/>
              <a:gd name="connsiteX0" fmla="*/ 3590925 w 5904411"/>
              <a:gd name="connsiteY0" fmla="*/ 0 h 3967747"/>
              <a:gd name="connsiteX1" fmla="*/ 5904411 w 5904411"/>
              <a:gd name="connsiteY1" fmla="*/ 0 h 3967747"/>
              <a:gd name="connsiteX2" fmla="*/ 5904411 w 5904411"/>
              <a:gd name="connsiteY2" fmla="*/ 3967747 h 3967747"/>
              <a:gd name="connsiteX3" fmla="*/ 0 w 5904411"/>
              <a:gd name="connsiteY3" fmla="*/ 3967747 h 3967747"/>
              <a:gd name="connsiteX4" fmla="*/ 3590925 w 5904411"/>
              <a:gd name="connsiteY4" fmla="*/ 0 h 3967747"/>
              <a:gd name="connsiteX0" fmla="*/ 3857625 w 6171111"/>
              <a:gd name="connsiteY0" fmla="*/ 0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857625 w 6171111"/>
              <a:gd name="connsiteY4" fmla="*/ 0 h 3967747"/>
              <a:gd name="connsiteX0" fmla="*/ 3952875 w 6171111"/>
              <a:gd name="connsiteY0" fmla="*/ 9525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952875 w 6171111"/>
              <a:gd name="connsiteY4" fmla="*/ 9525 h 3967747"/>
              <a:gd name="connsiteX0" fmla="*/ 3925061 w 6171111"/>
              <a:gd name="connsiteY0" fmla="*/ 0 h 3972129"/>
              <a:gd name="connsiteX1" fmla="*/ 6171111 w 6171111"/>
              <a:gd name="connsiteY1" fmla="*/ 4382 h 3972129"/>
              <a:gd name="connsiteX2" fmla="*/ 6171111 w 6171111"/>
              <a:gd name="connsiteY2" fmla="*/ 3972129 h 3972129"/>
              <a:gd name="connsiteX3" fmla="*/ 0 w 6171111"/>
              <a:gd name="connsiteY3" fmla="*/ 3962604 h 3972129"/>
              <a:gd name="connsiteX4" fmla="*/ 3925061 w 6171111"/>
              <a:gd name="connsiteY4" fmla="*/ 0 h 3972129"/>
              <a:gd name="connsiteX0" fmla="*/ 3925061 w 6171111"/>
              <a:gd name="connsiteY0" fmla="*/ 381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925061 w 6171111"/>
              <a:gd name="connsiteY4" fmla="*/ 381 h 3967747"/>
              <a:gd name="connsiteX0" fmla="*/ 3961821 w 6207871"/>
              <a:gd name="connsiteY0" fmla="*/ 381 h 3981196"/>
              <a:gd name="connsiteX1" fmla="*/ 6207871 w 6207871"/>
              <a:gd name="connsiteY1" fmla="*/ 0 h 3981196"/>
              <a:gd name="connsiteX2" fmla="*/ 6207871 w 6207871"/>
              <a:gd name="connsiteY2" fmla="*/ 3967747 h 3981196"/>
              <a:gd name="connsiteX3" fmla="*/ 0 w 6207871"/>
              <a:gd name="connsiteY3" fmla="*/ 3981196 h 3981196"/>
              <a:gd name="connsiteX4" fmla="*/ 3961821 w 6207871"/>
              <a:gd name="connsiteY4" fmla="*/ 381 h 3981196"/>
              <a:gd name="connsiteX0" fmla="*/ 3984796 w 6230846"/>
              <a:gd name="connsiteY0" fmla="*/ 381 h 3981196"/>
              <a:gd name="connsiteX1" fmla="*/ 6230846 w 6230846"/>
              <a:gd name="connsiteY1" fmla="*/ 0 h 3981196"/>
              <a:gd name="connsiteX2" fmla="*/ 6230846 w 6230846"/>
              <a:gd name="connsiteY2" fmla="*/ 3967747 h 3981196"/>
              <a:gd name="connsiteX3" fmla="*/ 0 w 6230846"/>
              <a:gd name="connsiteY3" fmla="*/ 3981196 h 3981196"/>
              <a:gd name="connsiteX4" fmla="*/ 3984796 w 6230846"/>
              <a:gd name="connsiteY4" fmla="*/ 381 h 3981196"/>
              <a:gd name="connsiteX0" fmla="*/ 3984796 w 8344852"/>
              <a:gd name="connsiteY0" fmla="*/ 381 h 3981196"/>
              <a:gd name="connsiteX1" fmla="*/ 8344852 w 8344852"/>
              <a:gd name="connsiteY1" fmla="*/ 0 h 3981196"/>
              <a:gd name="connsiteX2" fmla="*/ 6230846 w 8344852"/>
              <a:gd name="connsiteY2" fmla="*/ 3967747 h 3981196"/>
              <a:gd name="connsiteX3" fmla="*/ 0 w 8344852"/>
              <a:gd name="connsiteY3" fmla="*/ 3981196 h 3981196"/>
              <a:gd name="connsiteX4" fmla="*/ 3984796 w 8344852"/>
              <a:gd name="connsiteY4" fmla="*/ 381 h 3981196"/>
              <a:gd name="connsiteX0" fmla="*/ 3984796 w 8344852"/>
              <a:gd name="connsiteY0" fmla="*/ 381 h 3981196"/>
              <a:gd name="connsiteX1" fmla="*/ 8344852 w 8344852"/>
              <a:gd name="connsiteY1" fmla="*/ 0 h 3981196"/>
              <a:gd name="connsiteX2" fmla="*/ 8344852 w 8344852"/>
              <a:gd name="connsiteY2" fmla="*/ 3967748 h 3981196"/>
              <a:gd name="connsiteX3" fmla="*/ 0 w 8344852"/>
              <a:gd name="connsiteY3" fmla="*/ 3981196 h 3981196"/>
              <a:gd name="connsiteX4" fmla="*/ 3984796 w 8344852"/>
              <a:gd name="connsiteY4" fmla="*/ 381 h 398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4852" h="3981196">
                <a:moveTo>
                  <a:pt x="3984796" y="381"/>
                </a:moveTo>
                <a:lnTo>
                  <a:pt x="8344852" y="0"/>
                </a:lnTo>
                <a:lnTo>
                  <a:pt x="8344852" y="3967748"/>
                </a:lnTo>
                <a:lnTo>
                  <a:pt x="0" y="3981196"/>
                </a:lnTo>
                <a:lnTo>
                  <a:pt x="3984796" y="381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de-DE" dirty="0"/>
          </a:p>
        </p:txBody>
      </p:sp>
      <p:sp>
        <p:nvSpPr>
          <p:cNvPr id="19" name="Rechteck 9">
            <a:extLst>
              <a:ext uri="{FF2B5EF4-FFF2-40B4-BE49-F238E27FC236}">
                <a16:creationId xmlns:a16="http://schemas.microsoft.com/office/drawing/2014/main" id="{9FD71789-74E3-45C9-B1BA-98AEA75CF44C}"/>
              </a:ext>
            </a:extLst>
          </p:cNvPr>
          <p:cNvSpPr/>
          <p:nvPr userDrawn="1"/>
        </p:nvSpPr>
        <p:spPr>
          <a:xfrm>
            <a:off x="-1" y="3692352"/>
            <a:ext cx="9555747" cy="3185710"/>
          </a:xfrm>
          <a:custGeom>
            <a:avLst/>
            <a:gdLst>
              <a:gd name="connsiteX0" fmla="*/ 0 w 8810492"/>
              <a:gd name="connsiteY0" fmla="*/ 0 h 2937256"/>
              <a:gd name="connsiteX1" fmla="*/ 8810492 w 8810492"/>
              <a:gd name="connsiteY1" fmla="*/ 0 h 2937256"/>
              <a:gd name="connsiteX2" fmla="*/ 8810492 w 8810492"/>
              <a:gd name="connsiteY2" fmla="*/ 2937256 h 2937256"/>
              <a:gd name="connsiteX3" fmla="*/ 0 w 8810492"/>
              <a:gd name="connsiteY3" fmla="*/ 2937256 h 2937256"/>
              <a:gd name="connsiteX4" fmla="*/ 0 w 8810492"/>
              <a:gd name="connsiteY4" fmla="*/ 0 h 2937256"/>
              <a:gd name="connsiteX0" fmla="*/ 0 w 8810492"/>
              <a:gd name="connsiteY0" fmla="*/ 0 h 2937256"/>
              <a:gd name="connsiteX1" fmla="*/ 5858286 w 8810492"/>
              <a:gd name="connsiteY1" fmla="*/ 0 h 2937256"/>
              <a:gd name="connsiteX2" fmla="*/ 8810492 w 8810492"/>
              <a:gd name="connsiteY2" fmla="*/ 2937256 h 2937256"/>
              <a:gd name="connsiteX3" fmla="*/ 0 w 8810492"/>
              <a:gd name="connsiteY3" fmla="*/ 2937256 h 2937256"/>
              <a:gd name="connsiteX4" fmla="*/ 0 w 8810492"/>
              <a:gd name="connsiteY4" fmla="*/ 0 h 293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0492" h="2937256">
                <a:moveTo>
                  <a:pt x="0" y="0"/>
                </a:moveTo>
                <a:lnTo>
                  <a:pt x="5858286" y="0"/>
                </a:lnTo>
                <a:lnTo>
                  <a:pt x="8810492" y="2937256"/>
                </a:lnTo>
                <a:lnTo>
                  <a:pt x="0" y="293725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0" name="Rechteck 8">
            <a:extLst>
              <a:ext uri="{FF2B5EF4-FFF2-40B4-BE49-F238E27FC236}">
                <a16:creationId xmlns:a16="http://schemas.microsoft.com/office/drawing/2014/main" id="{E0A106CA-E2A4-4455-BD1E-8B7BA6CDC669}"/>
              </a:ext>
            </a:extLst>
          </p:cNvPr>
          <p:cNvSpPr/>
          <p:nvPr userDrawn="1"/>
        </p:nvSpPr>
        <p:spPr>
          <a:xfrm>
            <a:off x="-709" y="2302249"/>
            <a:ext cx="6020777" cy="4581946"/>
          </a:xfrm>
          <a:custGeom>
            <a:avLst/>
            <a:gdLst>
              <a:gd name="connsiteX0" fmla="*/ 0 w 3587931"/>
              <a:gd name="connsiteY0" fmla="*/ 0 h 5307874"/>
              <a:gd name="connsiteX1" fmla="*/ 3587931 w 3587931"/>
              <a:gd name="connsiteY1" fmla="*/ 0 h 5307874"/>
              <a:gd name="connsiteX2" fmla="*/ 3587931 w 3587931"/>
              <a:gd name="connsiteY2" fmla="*/ 5307874 h 5307874"/>
              <a:gd name="connsiteX3" fmla="*/ 0 w 3587931"/>
              <a:gd name="connsiteY3" fmla="*/ 5307874 h 5307874"/>
              <a:gd name="connsiteX4" fmla="*/ 0 w 3587931"/>
              <a:gd name="connsiteY4" fmla="*/ 0 h 5307874"/>
              <a:gd name="connsiteX0" fmla="*/ 0 w 3587931"/>
              <a:gd name="connsiteY0" fmla="*/ 0 h 5307874"/>
              <a:gd name="connsiteX1" fmla="*/ 3587931 w 3587931"/>
              <a:gd name="connsiteY1" fmla="*/ 0 h 5307874"/>
              <a:gd name="connsiteX2" fmla="*/ 3587931 w 3587931"/>
              <a:gd name="connsiteY2" fmla="*/ 3657600 h 5307874"/>
              <a:gd name="connsiteX3" fmla="*/ 3587931 w 3587931"/>
              <a:gd name="connsiteY3" fmla="*/ 5307874 h 5307874"/>
              <a:gd name="connsiteX4" fmla="*/ 0 w 3587931"/>
              <a:gd name="connsiteY4" fmla="*/ 5307874 h 5307874"/>
              <a:gd name="connsiteX5" fmla="*/ 0 w 3587931"/>
              <a:gd name="connsiteY5" fmla="*/ 0 h 5307874"/>
              <a:gd name="connsiteX0" fmla="*/ 0 w 3587931"/>
              <a:gd name="connsiteY0" fmla="*/ 0 h 5307874"/>
              <a:gd name="connsiteX1" fmla="*/ 1463039 w 3587931"/>
              <a:gd name="connsiteY1" fmla="*/ 1445623 h 5307874"/>
              <a:gd name="connsiteX2" fmla="*/ 3587931 w 3587931"/>
              <a:gd name="connsiteY2" fmla="*/ 3657600 h 5307874"/>
              <a:gd name="connsiteX3" fmla="*/ 3587931 w 3587931"/>
              <a:gd name="connsiteY3" fmla="*/ 5307874 h 5307874"/>
              <a:gd name="connsiteX4" fmla="*/ 0 w 3587931"/>
              <a:gd name="connsiteY4" fmla="*/ 5307874 h 5307874"/>
              <a:gd name="connsiteX5" fmla="*/ 0 w 3587931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622765 w 3622765"/>
              <a:gd name="connsiteY2" fmla="*/ 3614057 h 5307874"/>
              <a:gd name="connsiteX3" fmla="*/ 3587931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622765 w 3622765"/>
              <a:gd name="connsiteY2" fmla="*/ 3614057 h 5307874"/>
              <a:gd name="connsiteX3" fmla="*/ 3622765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578520 w 3622765"/>
              <a:gd name="connsiteY2" fmla="*/ 3614057 h 5307874"/>
              <a:gd name="connsiteX3" fmla="*/ 3622765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593268"/>
              <a:gd name="connsiteY0" fmla="*/ 0 h 5307874"/>
              <a:gd name="connsiteX1" fmla="*/ 1463039 w 3593268"/>
              <a:gd name="connsiteY1" fmla="*/ 1445623 h 5307874"/>
              <a:gd name="connsiteX2" fmla="*/ 3578520 w 3593268"/>
              <a:gd name="connsiteY2" fmla="*/ 3614057 h 5307874"/>
              <a:gd name="connsiteX3" fmla="*/ 3593268 w 3593268"/>
              <a:gd name="connsiteY3" fmla="*/ 5307874 h 5307874"/>
              <a:gd name="connsiteX4" fmla="*/ 0 w 3593268"/>
              <a:gd name="connsiteY4" fmla="*/ 5307874 h 5307874"/>
              <a:gd name="connsiteX5" fmla="*/ 0 w 3593268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63771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71146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78520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99785"/>
              <a:gd name="connsiteY0" fmla="*/ 0 h 3872478"/>
              <a:gd name="connsiteX1" fmla="*/ 1484304 w 3599785"/>
              <a:gd name="connsiteY1" fmla="*/ 10227 h 3872478"/>
              <a:gd name="connsiteX2" fmla="*/ 3599785 w 3599785"/>
              <a:gd name="connsiteY2" fmla="*/ 2178661 h 3872478"/>
              <a:gd name="connsiteX3" fmla="*/ 3599785 w 3599785"/>
              <a:gd name="connsiteY3" fmla="*/ 3872478 h 3872478"/>
              <a:gd name="connsiteX4" fmla="*/ 21265 w 3599785"/>
              <a:gd name="connsiteY4" fmla="*/ 3872478 h 3872478"/>
              <a:gd name="connsiteX5" fmla="*/ 0 w 3599785"/>
              <a:gd name="connsiteY5" fmla="*/ 0 h 3872478"/>
              <a:gd name="connsiteX0" fmla="*/ 0 w 3599785"/>
              <a:gd name="connsiteY0" fmla="*/ 0 h 4223352"/>
              <a:gd name="connsiteX1" fmla="*/ 1484304 w 3599785"/>
              <a:gd name="connsiteY1" fmla="*/ 10227 h 4223352"/>
              <a:gd name="connsiteX2" fmla="*/ 3599785 w 3599785"/>
              <a:gd name="connsiteY2" fmla="*/ 2178661 h 4223352"/>
              <a:gd name="connsiteX3" fmla="*/ 3589153 w 3599785"/>
              <a:gd name="connsiteY3" fmla="*/ 4223352 h 4223352"/>
              <a:gd name="connsiteX4" fmla="*/ 21265 w 3599785"/>
              <a:gd name="connsiteY4" fmla="*/ 3872478 h 4223352"/>
              <a:gd name="connsiteX5" fmla="*/ 0 w 3599785"/>
              <a:gd name="connsiteY5" fmla="*/ 0 h 4223352"/>
              <a:gd name="connsiteX0" fmla="*/ 0 w 3599785"/>
              <a:gd name="connsiteY0" fmla="*/ 0 h 4223352"/>
              <a:gd name="connsiteX1" fmla="*/ 1484304 w 3599785"/>
              <a:gd name="connsiteY1" fmla="*/ 10227 h 4223352"/>
              <a:gd name="connsiteX2" fmla="*/ 3599785 w 3599785"/>
              <a:gd name="connsiteY2" fmla="*/ 2178661 h 4223352"/>
              <a:gd name="connsiteX3" fmla="*/ 3589153 w 3599785"/>
              <a:gd name="connsiteY3" fmla="*/ 4223352 h 4223352"/>
              <a:gd name="connsiteX4" fmla="*/ 0 w 3599785"/>
              <a:gd name="connsiteY4" fmla="*/ 4212720 h 4223352"/>
              <a:gd name="connsiteX5" fmla="*/ 0 w 3599785"/>
              <a:gd name="connsiteY5" fmla="*/ 0 h 4223352"/>
              <a:gd name="connsiteX0" fmla="*/ 0 w 3599785"/>
              <a:gd name="connsiteY0" fmla="*/ 7190 h 4230542"/>
              <a:gd name="connsiteX1" fmla="*/ 1484304 w 3599785"/>
              <a:gd name="connsiteY1" fmla="*/ 0 h 4230542"/>
              <a:gd name="connsiteX2" fmla="*/ 3599785 w 3599785"/>
              <a:gd name="connsiteY2" fmla="*/ 2185851 h 4230542"/>
              <a:gd name="connsiteX3" fmla="*/ 3589153 w 3599785"/>
              <a:gd name="connsiteY3" fmla="*/ 4230542 h 4230542"/>
              <a:gd name="connsiteX4" fmla="*/ 0 w 3599785"/>
              <a:gd name="connsiteY4" fmla="*/ 4219910 h 4230542"/>
              <a:gd name="connsiteX5" fmla="*/ 0 w 3599785"/>
              <a:gd name="connsiteY5" fmla="*/ 7190 h 4230542"/>
              <a:gd name="connsiteX0" fmla="*/ 0 w 3607160"/>
              <a:gd name="connsiteY0" fmla="*/ 14564 h 4230542"/>
              <a:gd name="connsiteX1" fmla="*/ 1491679 w 3607160"/>
              <a:gd name="connsiteY1" fmla="*/ 0 h 4230542"/>
              <a:gd name="connsiteX2" fmla="*/ 3607160 w 3607160"/>
              <a:gd name="connsiteY2" fmla="*/ 2185851 h 4230542"/>
              <a:gd name="connsiteX3" fmla="*/ 3596528 w 3607160"/>
              <a:gd name="connsiteY3" fmla="*/ 4230542 h 4230542"/>
              <a:gd name="connsiteX4" fmla="*/ 7375 w 3607160"/>
              <a:gd name="connsiteY4" fmla="*/ 4219910 h 4230542"/>
              <a:gd name="connsiteX5" fmla="*/ 0 w 3607160"/>
              <a:gd name="connsiteY5" fmla="*/ 14564 h 4230542"/>
              <a:gd name="connsiteX0" fmla="*/ 709 w 3600495"/>
              <a:gd name="connsiteY0" fmla="*/ 0 h 4407707"/>
              <a:gd name="connsiteX1" fmla="*/ 1485014 w 3600495"/>
              <a:gd name="connsiteY1" fmla="*/ 177165 h 4407707"/>
              <a:gd name="connsiteX2" fmla="*/ 3600495 w 3600495"/>
              <a:gd name="connsiteY2" fmla="*/ 2363016 h 4407707"/>
              <a:gd name="connsiteX3" fmla="*/ 3589863 w 3600495"/>
              <a:gd name="connsiteY3" fmla="*/ 4407707 h 4407707"/>
              <a:gd name="connsiteX4" fmla="*/ 710 w 3600495"/>
              <a:gd name="connsiteY4" fmla="*/ 4397075 h 4407707"/>
              <a:gd name="connsiteX5" fmla="*/ 709 w 3600495"/>
              <a:gd name="connsiteY5" fmla="*/ 0 h 4407707"/>
              <a:gd name="connsiteX0" fmla="*/ 709 w 3600495"/>
              <a:gd name="connsiteY0" fmla="*/ 0 h 4230727"/>
              <a:gd name="connsiteX1" fmla="*/ 1485014 w 3600495"/>
              <a:gd name="connsiteY1" fmla="*/ 185 h 4230727"/>
              <a:gd name="connsiteX2" fmla="*/ 3600495 w 3600495"/>
              <a:gd name="connsiteY2" fmla="*/ 2186036 h 4230727"/>
              <a:gd name="connsiteX3" fmla="*/ 3589863 w 3600495"/>
              <a:gd name="connsiteY3" fmla="*/ 4230727 h 4230727"/>
              <a:gd name="connsiteX4" fmla="*/ 710 w 3600495"/>
              <a:gd name="connsiteY4" fmla="*/ 4220095 h 4230727"/>
              <a:gd name="connsiteX5" fmla="*/ 709 w 3600495"/>
              <a:gd name="connsiteY5" fmla="*/ 0 h 4230727"/>
              <a:gd name="connsiteX0" fmla="*/ 709 w 5551215"/>
              <a:gd name="connsiteY0" fmla="*/ 0 h 4232550"/>
              <a:gd name="connsiteX1" fmla="*/ 1485014 w 5551215"/>
              <a:gd name="connsiteY1" fmla="*/ 185 h 4232550"/>
              <a:gd name="connsiteX2" fmla="*/ 5551215 w 5551215"/>
              <a:gd name="connsiteY2" fmla="*/ 4232550 h 4232550"/>
              <a:gd name="connsiteX3" fmla="*/ 3589863 w 5551215"/>
              <a:gd name="connsiteY3" fmla="*/ 4230727 h 4232550"/>
              <a:gd name="connsiteX4" fmla="*/ 710 w 5551215"/>
              <a:gd name="connsiteY4" fmla="*/ 4220095 h 4232550"/>
              <a:gd name="connsiteX5" fmla="*/ 709 w 5551215"/>
              <a:gd name="connsiteY5" fmla="*/ 0 h 4232550"/>
              <a:gd name="connsiteX0" fmla="*/ 709 w 5551215"/>
              <a:gd name="connsiteY0" fmla="*/ 0 h 4232550"/>
              <a:gd name="connsiteX1" fmla="*/ 1485014 w 5551215"/>
              <a:gd name="connsiteY1" fmla="*/ 185 h 4232550"/>
              <a:gd name="connsiteX2" fmla="*/ 5551215 w 5551215"/>
              <a:gd name="connsiteY2" fmla="*/ 4232550 h 4232550"/>
              <a:gd name="connsiteX3" fmla="*/ 710 w 5551215"/>
              <a:gd name="connsiteY3" fmla="*/ 4220095 h 4232550"/>
              <a:gd name="connsiteX4" fmla="*/ 709 w 5551215"/>
              <a:gd name="connsiteY4" fmla="*/ 0 h 4232550"/>
              <a:gd name="connsiteX0" fmla="*/ 709 w 5551215"/>
              <a:gd name="connsiteY0" fmla="*/ 0 h 4224599"/>
              <a:gd name="connsiteX1" fmla="*/ 1485014 w 5551215"/>
              <a:gd name="connsiteY1" fmla="*/ 185 h 4224599"/>
              <a:gd name="connsiteX2" fmla="*/ 5551215 w 5551215"/>
              <a:gd name="connsiteY2" fmla="*/ 4224599 h 4224599"/>
              <a:gd name="connsiteX3" fmla="*/ 710 w 5551215"/>
              <a:gd name="connsiteY3" fmla="*/ 4220095 h 4224599"/>
              <a:gd name="connsiteX4" fmla="*/ 709 w 5551215"/>
              <a:gd name="connsiteY4" fmla="*/ 0 h 422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1215" h="4224599">
                <a:moveTo>
                  <a:pt x="709" y="0"/>
                </a:moveTo>
                <a:lnTo>
                  <a:pt x="1485014" y="185"/>
                </a:lnTo>
                <a:lnTo>
                  <a:pt x="5551215" y="4224599"/>
                </a:lnTo>
                <a:lnTo>
                  <a:pt x="710" y="4220095"/>
                </a:lnTo>
                <a:cubicBezTo>
                  <a:pt x="-1748" y="2818313"/>
                  <a:pt x="3167" y="1401782"/>
                  <a:pt x="709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de-DE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528098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  <p:pic>
        <p:nvPicPr>
          <p:cNvPr id="13" name="Grafik 12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48373"/>
            <a:ext cx="1468046" cy="543600"/>
          </a:xfrm>
          <a:prstGeom prst="rect">
            <a:avLst/>
          </a:prstGeom>
        </p:spPr>
      </p:pic>
      <p:pic>
        <p:nvPicPr>
          <p:cNvPr id="22" name="Grafik 21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8373"/>
            <a:ext cx="1764000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18043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ein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cxnSp>
        <p:nvCxnSpPr>
          <p:cNvPr id="3" name="Gerader Verbinder 2"/>
          <p:cNvCxnSpPr/>
          <p:nvPr userDrawn="1"/>
        </p:nvCxnSpPr>
        <p:spPr>
          <a:xfrm flipV="1">
            <a:off x="0" y="1217258"/>
            <a:ext cx="12192000" cy="5824"/>
          </a:xfrm>
          <a:prstGeom prst="line">
            <a:avLst/>
          </a:prstGeom>
          <a:ln w="9525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11993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2 Inhalt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1138"/>
            <a:ext cx="5195887" cy="4360862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quarter" idx="15"/>
          </p:nvPr>
        </p:nvSpPr>
        <p:spPr>
          <a:xfrm>
            <a:off x="6267450" y="1481138"/>
            <a:ext cx="5195887" cy="4360862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7373242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67449" y="1484314"/>
            <a:ext cx="5187950" cy="4344985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5195887" cy="435768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0242763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070849" y="1484314"/>
            <a:ext cx="3384549" cy="4344985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6999287" cy="435768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80374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und Bild_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0" y="4101152"/>
            <a:ext cx="12191999" cy="2028186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10580687" cy="239847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458050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und Bild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070849" y="1484314"/>
            <a:ext cx="4121151" cy="4645024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6999287" cy="435768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757924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3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874713" y="1481138"/>
            <a:ext cx="3398837" cy="4360862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quarter" idx="14"/>
          </p:nvPr>
        </p:nvSpPr>
        <p:spPr>
          <a:xfrm>
            <a:off x="4457699" y="1481138"/>
            <a:ext cx="3416301" cy="4360862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0" name="Inhaltsplatzhalter 3"/>
          <p:cNvSpPr>
            <a:spLocks noGrp="1"/>
          </p:cNvSpPr>
          <p:nvPr>
            <p:ph sz="quarter" idx="15"/>
          </p:nvPr>
        </p:nvSpPr>
        <p:spPr>
          <a:xfrm>
            <a:off x="8070850" y="1481138"/>
            <a:ext cx="3384550" cy="4360862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35963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4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74711" y="1484313"/>
            <a:ext cx="4300539" cy="1332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874712" y="2943181"/>
            <a:ext cx="4300537" cy="13320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874710" y="4402050"/>
            <a:ext cx="4300537" cy="1427249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16"/>
          </p:nvPr>
        </p:nvSpPr>
        <p:spPr>
          <a:xfrm>
            <a:off x="5365750" y="1484313"/>
            <a:ext cx="6089650" cy="435768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1138792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4" name="Grafik 3" descr="Logo. Acht unregelmäßige Dreiecksflächen sind, im Uhrzeigersinn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694" y="329323"/>
            <a:ext cx="1463906" cy="543600"/>
          </a:xfrm>
          <a:prstGeom prst="rect">
            <a:avLst/>
          </a:prstGeom>
        </p:spPr>
      </p:pic>
      <p:pic>
        <p:nvPicPr>
          <p:cNvPr id="3" name="Grafik 2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5029" cy="514800"/>
          </a:xfrm>
          <a:prstGeom prst="rect">
            <a:avLst/>
          </a:prstGeom>
        </p:spPr>
      </p:pic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419044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</p:spTree>
    <p:extLst>
      <p:ext uri="{BB962C8B-B14F-4D97-AF65-F5344CB8AC3E}">
        <p14:creationId xmlns:p14="http://schemas.microsoft.com/office/powerpoint/2010/main" val="1396564381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6267450" y="368305"/>
            <a:ext cx="5046135" cy="66214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chemeClr val="accent1"/>
                </a:solidFill>
              </a:rPr>
              <a:t>Titelmasterformat durch Klicken bearbeiten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74712" y="367507"/>
            <a:ext cx="5195887" cy="662781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2"/>
          </p:nvPr>
        </p:nvSpPr>
        <p:spPr>
          <a:xfrm>
            <a:off x="874713" y="1484313"/>
            <a:ext cx="5195887" cy="435768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0" name="Inhaltsplatzhalter 3"/>
          <p:cNvSpPr>
            <a:spLocks noGrp="1"/>
          </p:cNvSpPr>
          <p:nvPr>
            <p:ph sz="quarter" idx="13"/>
          </p:nvPr>
        </p:nvSpPr>
        <p:spPr>
          <a:xfrm>
            <a:off x="6273895" y="1486586"/>
            <a:ext cx="5195887" cy="435768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6531681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18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9" name="Bildplatzhalter 2"/>
          <p:cNvSpPr>
            <a:spLocks noGrp="1"/>
          </p:cNvSpPr>
          <p:nvPr>
            <p:ph type="pic" sz="quarter" idx="10"/>
          </p:nvPr>
        </p:nvSpPr>
        <p:spPr>
          <a:xfrm>
            <a:off x="879785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0" name="Bildplatzhalter 2"/>
          <p:cNvSpPr>
            <a:spLocks noGrp="1"/>
          </p:cNvSpPr>
          <p:nvPr>
            <p:ph type="pic" sz="quarter" idx="11"/>
          </p:nvPr>
        </p:nvSpPr>
        <p:spPr>
          <a:xfrm>
            <a:off x="2579023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1" name="Bildplatzhalter 2"/>
          <p:cNvSpPr>
            <a:spLocks noGrp="1"/>
          </p:cNvSpPr>
          <p:nvPr>
            <p:ph type="pic" sz="quarter" idx="12"/>
          </p:nvPr>
        </p:nvSpPr>
        <p:spPr>
          <a:xfrm>
            <a:off x="4278261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2" name="Bildplatzhalter 2"/>
          <p:cNvSpPr>
            <a:spLocks noGrp="1"/>
          </p:cNvSpPr>
          <p:nvPr>
            <p:ph type="pic" sz="quarter" idx="13"/>
          </p:nvPr>
        </p:nvSpPr>
        <p:spPr>
          <a:xfrm>
            <a:off x="5977499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7676735" y="1037468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4" name="Bildplatzhalter 2"/>
          <p:cNvSpPr>
            <a:spLocks noGrp="1"/>
          </p:cNvSpPr>
          <p:nvPr>
            <p:ph type="pic" sz="quarter" idx="15"/>
          </p:nvPr>
        </p:nvSpPr>
        <p:spPr>
          <a:xfrm>
            <a:off x="887333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5" name="Bildplatzhalter 2"/>
          <p:cNvSpPr>
            <a:spLocks noGrp="1"/>
          </p:cNvSpPr>
          <p:nvPr>
            <p:ph type="pic" sz="quarter" idx="16"/>
          </p:nvPr>
        </p:nvSpPr>
        <p:spPr>
          <a:xfrm>
            <a:off x="2586571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6" name="Bildplatzhalter 2"/>
          <p:cNvSpPr>
            <a:spLocks noGrp="1"/>
          </p:cNvSpPr>
          <p:nvPr>
            <p:ph type="pic" sz="quarter" idx="17"/>
          </p:nvPr>
        </p:nvSpPr>
        <p:spPr>
          <a:xfrm>
            <a:off x="4285809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7" name="Bildplatzhalter 2"/>
          <p:cNvSpPr>
            <a:spLocks noGrp="1"/>
          </p:cNvSpPr>
          <p:nvPr>
            <p:ph type="pic" sz="quarter" idx="18"/>
          </p:nvPr>
        </p:nvSpPr>
        <p:spPr>
          <a:xfrm>
            <a:off x="5985047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8" name="Bildplatzhalter 2"/>
          <p:cNvSpPr>
            <a:spLocks noGrp="1"/>
          </p:cNvSpPr>
          <p:nvPr>
            <p:ph type="pic" sz="quarter" idx="19"/>
          </p:nvPr>
        </p:nvSpPr>
        <p:spPr>
          <a:xfrm>
            <a:off x="7684283" y="274705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9" name="Bildplatzhalter 2"/>
          <p:cNvSpPr>
            <a:spLocks noGrp="1"/>
          </p:cNvSpPr>
          <p:nvPr>
            <p:ph type="pic" sz="quarter" idx="20"/>
          </p:nvPr>
        </p:nvSpPr>
        <p:spPr>
          <a:xfrm>
            <a:off x="885829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30" name="Bildplatzhalter 2"/>
          <p:cNvSpPr>
            <a:spLocks noGrp="1"/>
          </p:cNvSpPr>
          <p:nvPr>
            <p:ph type="pic" sz="quarter" idx="21"/>
          </p:nvPr>
        </p:nvSpPr>
        <p:spPr>
          <a:xfrm>
            <a:off x="2585067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31" name="Bildplatzhalter 2"/>
          <p:cNvSpPr>
            <a:spLocks noGrp="1"/>
          </p:cNvSpPr>
          <p:nvPr>
            <p:ph type="pic" sz="quarter" idx="22"/>
          </p:nvPr>
        </p:nvSpPr>
        <p:spPr>
          <a:xfrm>
            <a:off x="4284305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32" name="Bildplatzhalter 2"/>
          <p:cNvSpPr>
            <a:spLocks noGrp="1"/>
          </p:cNvSpPr>
          <p:nvPr>
            <p:ph type="pic" sz="quarter" idx="23"/>
          </p:nvPr>
        </p:nvSpPr>
        <p:spPr>
          <a:xfrm>
            <a:off x="5983543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33" name="Bildplatzhalter 2"/>
          <p:cNvSpPr>
            <a:spLocks noGrp="1"/>
          </p:cNvSpPr>
          <p:nvPr>
            <p:ph type="pic" sz="quarter" idx="24"/>
          </p:nvPr>
        </p:nvSpPr>
        <p:spPr>
          <a:xfrm>
            <a:off x="7682779" y="444759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34" name="Bildplatzhalter 2"/>
          <p:cNvSpPr>
            <a:spLocks noGrp="1"/>
          </p:cNvSpPr>
          <p:nvPr>
            <p:ph type="pic" sz="quarter" idx="25"/>
          </p:nvPr>
        </p:nvSpPr>
        <p:spPr>
          <a:xfrm>
            <a:off x="9385079" y="1037468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5" name="Bildplatzhalter 2"/>
          <p:cNvSpPr>
            <a:spLocks noGrp="1"/>
          </p:cNvSpPr>
          <p:nvPr>
            <p:ph type="pic" sz="quarter" idx="26"/>
          </p:nvPr>
        </p:nvSpPr>
        <p:spPr>
          <a:xfrm>
            <a:off x="9385079" y="274705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6" name="Bildplatzhalter 2"/>
          <p:cNvSpPr>
            <a:spLocks noGrp="1"/>
          </p:cNvSpPr>
          <p:nvPr>
            <p:ph type="pic" sz="quarter" idx="27"/>
          </p:nvPr>
        </p:nvSpPr>
        <p:spPr>
          <a:xfrm>
            <a:off x="9383575" y="444759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9847689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8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879785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1"/>
          </p:nvPr>
        </p:nvSpPr>
        <p:spPr>
          <a:xfrm>
            <a:off x="3575257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2"/>
          </p:nvPr>
        </p:nvSpPr>
        <p:spPr>
          <a:xfrm>
            <a:off x="6270729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3"/>
          </p:nvPr>
        </p:nvSpPr>
        <p:spPr>
          <a:xfrm>
            <a:off x="8966200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80142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3" name="Bildplatzhalter 2"/>
          <p:cNvSpPr>
            <a:spLocks noGrp="1"/>
          </p:cNvSpPr>
          <p:nvPr>
            <p:ph type="pic" sz="quarter" idx="15"/>
          </p:nvPr>
        </p:nvSpPr>
        <p:spPr>
          <a:xfrm>
            <a:off x="3575614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6"/>
          </p:nvPr>
        </p:nvSpPr>
        <p:spPr>
          <a:xfrm>
            <a:off x="6271086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17"/>
          </p:nvPr>
        </p:nvSpPr>
        <p:spPr>
          <a:xfrm>
            <a:off x="8966557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0595210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6 Bilder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2"/>
          </p:nvPr>
        </p:nvSpPr>
        <p:spPr>
          <a:xfrm>
            <a:off x="9703" y="105758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3"/>
          </p:nvPr>
        </p:nvSpPr>
        <p:spPr>
          <a:xfrm>
            <a:off x="4081331" y="105758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152960" y="105758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6" name="Bildplatzhalter 2"/>
          <p:cNvSpPr>
            <a:spLocks noGrp="1"/>
          </p:cNvSpPr>
          <p:nvPr>
            <p:ph type="pic" sz="quarter" idx="15"/>
          </p:nvPr>
        </p:nvSpPr>
        <p:spPr>
          <a:xfrm>
            <a:off x="5151" y="360251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7" name="Bildplatzhalter 2"/>
          <p:cNvSpPr>
            <a:spLocks noGrp="1"/>
          </p:cNvSpPr>
          <p:nvPr>
            <p:ph type="pic" sz="quarter" idx="16"/>
          </p:nvPr>
        </p:nvSpPr>
        <p:spPr>
          <a:xfrm>
            <a:off x="4076779" y="360251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8" name="Bildplatzhalter 2"/>
          <p:cNvSpPr>
            <a:spLocks noGrp="1"/>
          </p:cNvSpPr>
          <p:nvPr>
            <p:ph type="pic" sz="quarter" idx="17"/>
          </p:nvPr>
        </p:nvSpPr>
        <p:spPr>
          <a:xfrm>
            <a:off x="8148408" y="360251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3458194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5000380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30288"/>
            <a:ext cx="12192000" cy="509905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8956533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12192000" cy="6129331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9611084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470678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59359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accent5"/>
              </a:gs>
              <a:gs pos="100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42841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blauverlau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419044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  <p:pic>
        <p:nvPicPr>
          <p:cNvPr id="19" name="Grafik 18" descr="Logo. Acht unregelmäßige Dreiecksflächen sind, im Uhrzeigersinn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694" y="329323"/>
            <a:ext cx="1463906" cy="543600"/>
          </a:xfrm>
          <a:prstGeom prst="rect">
            <a:avLst/>
          </a:prstGeom>
        </p:spPr>
      </p:pic>
      <p:pic>
        <p:nvPicPr>
          <p:cNvPr id="20" name="Grafik 19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5029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81077"/>
      </p:ext>
    </p:extLst>
  </p:cSld>
  <p:clrMapOvr>
    <a:masterClrMapping/>
  </p:clrMapOvr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12933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23237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419044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  <p:pic>
        <p:nvPicPr>
          <p:cNvPr id="15" name="Grafik 14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21077"/>
            <a:ext cx="1468046" cy="548987"/>
          </a:xfrm>
          <a:prstGeom prst="rect">
            <a:avLst/>
          </a:prstGeom>
        </p:spPr>
      </p:pic>
      <p:pic>
        <p:nvPicPr>
          <p:cNvPr id="17" name="Grafik 16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8373"/>
            <a:ext cx="1764000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98478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_TUD_Foto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0" name="Bildplatzhalter 9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SpPr>
            <a:spLocks noGrp="1"/>
          </p:cNvSpPr>
          <p:nvPr>
            <p:ph type="pic" sz="quarter" idx="16"/>
          </p:nvPr>
        </p:nvSpPr>
        <p:spPr>
          <a:xfrm>
            <a:off x="10405594" y="327901"/>
            <a:ext cx="1468800" cy="550800"/>
          </a:xfrm>
          <a:blipFill>
            <a:blip r:embed="rId2"/>
            <a:srcRect/>
            <a:stretch>
              <a:fillRect l="-493" r="-493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528098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  <p:sp>
        <p:nvSpPr>
          <p:cNvPr id="5" name="Bildplatzhalter 4" descr="Logo. Schriftzug &quot;Technische Universität Dresden&quot;. Links davon befindet sich ein Achteck, das in zwei Bereiche aufgeteilt ist, die zusammen die Buchstaben &quot;T&quot; und &quot;U&quot; ergeben." title="Logo der TU Dresden"/>
          <p:cNvSpPr>
            <a:spLocks noGrp="1"/>
          </p:cNvSpPr>
          <p:nvPr>
            <p:ph type="pic" sz="quarter" idx="15"/>
          </p:nvPr>
        </p:nvSpPr>
        <p:spPr>
          <a:xfrm>
            <a:off x="286458" y="346075"/>
            <a:ext cx="1764000" cy="5148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" r="-29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1703687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_TUD_weiß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6" name="Bildplatzhalter 9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SpPr>
            <a:spLocks noGrp="1"/>
          </p:cNvSpPr>
          <p:nvPr>
            <p:ph type="pic" sz="quarter" idx="16"/>
          </p:nvPr>
        </p:nvSpPr>
        <p:spPr>
          <a:xfrm>
            <a:off x="10442465" y="328249"/>
            <a:ext cx="1468800" cy="550800"/>
          </a:xfrm>
          <a:blipFill>
            <a:blip r:embed="rId2"/>
            <a:srcRect/>
            <a:stretch>
              <a:fillRect l="-493" r="-493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r>
              <a:rPr lang="de-DE" sz="300" b="0" smtClean="0"/>
              <a:t>Bild durch Klicken auf Symbol hinzufügen</a:t>
            </a:r>
            <a:endParaRPr lang="de-DE" dirty="0"/>
          </a:p>
        </p:txBody>
      </p:sp>
      <p:sp>
        <p:nvSpPr>
          <p:cNvPr id="17" name="Bildplatzhalter 4" descr="Logo. Schriftzug &quot;Technische Universität Dresden&quot;. Links davon befindet sich ein Achteck, das in zwei Bereiche aufgeteilt ist, die zusammen die Buchstaben &quot;T&quot; und &quot;U&quot; ergeben." title="Logo der TU Dresden"/>
          <p:cNvSpPr>
            <a:spLocks noGrp="1"/>
          </p:cNvSpPr>
          <p:nvPr>
            <p:ph type="pic" sz="quarter" idx="15"/>
          </p:nvPr>
        </p:nvSpPr>
        <p:spPr>
          <a:xfrm>
            <a:off x="290304" y="349731"/>
            <a:ext cx="1764000" cy="514800"/>
          </a:xfrm>
          <a:blipFill dpi="0" rotWithShape="1">
            <a:blip r:embed="rId3"/>
            <a:srcRect/>
            <a:stretch>
              <a:fillRect l="-29" r="-29"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528098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</p:spTree>
    <p:extLst>
      <p:ext uri="{BB962C8B-B14F-4D97-AF65-F5344CB8AC3E}">
        <p14:creationId xmlns:p14="http://schemas.microsoft.com/office/powerpoint/2010/main" val="3002802337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folie_TUD_Foto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1204913"/>
            <a:ext cx="12192000" cy="56530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528098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  <p:pic>
        <p:nvPicPr>
          <p:cNvPr id="15" name="Grafik 14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48373"/>
            <a:ext cx="1468046" cy="543600"/>
          </a:xfrm>
          <a:prstGeom prst="rect">
            <a:avLst/>
          </a:prstGeom>
        </p:spPr>
      </p:pic>
      <p:pic>
        <p:nvPicPr>
          <p:cNvPr id="18" name="Grafik 17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8373"/>
            <a:ext cx="1764000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62892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chemeClr val="accent5"/>
              </a:gs>
              <a:gs pos="100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528098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  <p:pic>
        <p:nvPicPr>
          <p:cNvPr id="18" name="Grafik 17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48373"/>
            <a:ext cx="1468046" cy="543600"/>
          </a:xfrm>
          <a:prstGeom prst="rect">
            <a:avLst/>
          </a:prstGeom>
        </p:spPr>
      </p:pic>
      <p:pic>
        <p:nvPicPr>
          <p:cNvPr id="20" name="Grafik 19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8373"/>
            <a:ext cx="1764000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0520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rgbClr val="951B81"/>
              </a:gs>
              <a:gs pos="100000">
                <a:srgbClr val="59358C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5528098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Samstag, 13. Januar 2021</a:t>
            </a:r>
          </a:p>
        </p:txBody>
      </p:sp>
      <p:pic>
        <p:nvPicPr>
          <p:cNvPr id="18" name="Grafik 17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48373"/>
            <a:ext cx="1468046" cy="543600"/>
          </a:xfrm>
          <a:prstGeom prst="rect">
            <a:avLst/>
          </a:prstGeom>
        </p:spPr>
      </p:pic>
      <p:pic>
        <p:nvPicPr>
          <p:cNvPr id="20" name="Grafik 19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8373"/>
            <a:ext cx="1764000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69740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Das ist eine Überschrift</a:t>
            </a:r>
            <a:br>
              <a:rPr lang="de-DE" dirty="0"/>
            </a:br>
            <a:r>
              <a:rPr lang="de-DE" dirty="0"/>
              <a:t>in zwei Zeilen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74712" y="1481138"/>
            <a:ext cx="10580687" cy="4360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Textebene (</a:t>
            </a:r>
            <a:r>
              <a:rPr lang="de-DE" dirty="0" smtClean="0"/>
              <a:t>16pt bis Ebene 4)</a:t>
            </a:r>
            <a:endParaRPr lang="de-DE" dirty="0"/>
          </a:p>
          <a:p>
            <a:pPr lvl="1"/>
            <a:r>
              <a:rPr lang="de-DE" dirty="0"/>
              <a:t>Zweite Textebene für </a:t>
            </a:r>
            <a:r>
              <a:rPr lang="de-DE" dirty="0" smtClean="0"/>
              <a:t>Aufzählungen</a:t>
            </a:r>
            <a:endParaRPr lang="de-DE" dirty="0"/>
          </a:p>
          <a:p>
            <a:pPr lvl="2"/>
            <a:r>
              <a:rPr lang="de-DE" dirty="0"/>
              <a:t>Dritte Textebene bei viel Text (14pt)</a:t>
            </a:r>
          </a:p>
          <a:p>
            <a:pPr lvl="3"/>
            <a:r>
              <a:rPr lang="de-DE" dirty="0"/>
              <a:t>Vierte Textebene für Aufzählungen bei viel Text</a:t>
            </a:r>
          </a:p>
          <a:p>
            <a:pPr lvl="4"/>
            <a:r>
              <a:rPr lang="de-DE" dirty="0"/>
              <a:t>Fünfte </a:t>
            </a:r>
            <a:r>
              <a:rPr lang="de-DE" dirty="0" smtClean="0"/>
              <a:t>Ebene (nachfolgend alles 14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  <a:endParaRPr lang="de-DE" dirty="0"/>
          </a:p>
          <a:p>
            <a:pPr lvl="5"/>
            <a:r>
              <a:rPr lang="de-DE" dirty="0" smtClean="0"/>
              <a:t>Sechste Textebene für Aufzählungen bei viel Text</a:t>
            </a:r>
          </a:p>
          <a:p>
            <a:pPr lvl="6"/>
            <a:r>
              <a:rPr lang="de-DE" dirty="0" smtClean="0"/>
              <a:t>Siebte Textebene für Aufzählungen bei viel Text</a:t>
            </a:r>
          </a:p>
          <a:p>
            <a:pPr lvl="7"/>
            <a:r>
              <a:rPr lang="de-DE" dirty="0" smtClean="0"/>
              <a:t>Achte Textebene für Aufzählungen bei viel Text</a:t>
            </a:r>
          </a:p>
          <a:p>
            <a:pPr lvl="8"/>
            <a:r>
              <a:rPr lang="de-DE" dirty="0" smtClean="0"/>
              <a:t>Neunte Textebene für Aufzählungen bei viel Text</a:t>
            </a:r>
          </a:p>
          <a:p>
            <a:pPr lvl="5"/>
            <a:endParaRPr lang="de-DE" dirty="0" smtClean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2477770" y="6319797"/>
            <a:ext cx="4485005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 err="1" smtClean="0">
                <a:solidFill>
                  <a:schemeClr val="tx2"/>
                </a:solidFill>
              </a:rPr>
              <a:t>PhD</a:t>
            </a:r>
            <a:r>
              <a:rPr lang="de-DE" sz="800" dirty="0" smtClean="0">
                <a:solidFill>
                  <a:schemeClr val="tx2"/>
                </a:solidFill>
              </a:rPr>
              <a:t> Topics </a:t>
            </a:r>
            <a:r>
              <a:rPr lang="de-DE" sz="800" dirty="0" smtClean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  <a:r>
              <a:rPr lang="de-DE" sz="800" dirty="0" err="1" smtClean="0">
                <a:solidFill>
                  <a:schemeClr val="tx2"/>
                </a:solidFill>
                <a:sym typeface="Wingdings" panose="05000000000000000000" pitchFamily="2" charset="2"/>
              </a:rPr>
              <a:t>Present</a:t>
            </a:r>
            <a:r>
              <a:rPr lang="de-DE" sz="800" baseline="0" dirty="0" smtClean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800" baseline="0" dirty="0" err="1" smtClean="0">
                <a:solidFill>
                  <a:schemeClr val="tx2"/>
                </a:solidFill>
                <a:sym typeface="Wingdings" panose="05000000000000000000" pitchFamily="2" charset="2"/>
              </a:rPr>
              <a:t>and</a:t>
            </a:r>
            <a:r>
              <a:rPr lang="de-DE" sz="800" baseline="0" dirty="0" smtClean="0">
                <a:solidFill>
                  <a:schemeClr val="tx2"/>
                </a:solidFill>
                <a:sym typeface="Wingdings" panose="05000000000000000000" pitchFamily="2" charset="2"/>
              </a:rPr>
              <a:t> Future</a:t>
            </a:r>
            <a:endParaRPr lang="de-DE" sz="800" dirty="0">
              <a:solidFill>
                <a:schemeClr val="tx2"/>
              </a:solidFill>
            </a:endParaRPr>
          </a:p>
          <a:p>
            <a:pPr algn="l"/>
            <a:r>
              <a:rPr lang="de-DE" sz="800" dirty="0" err="1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Chair</a:t>
            </a:r>
            <a:r>
              <a:rPr lang="de-DE" sz="8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</a:t>
            </a:r>
            <a:r>
              <a:rPr lang="de-DE" sz="800" dirty="0" err="1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of</a:t>
            </a:r>
            <a:r>
              <a:rPr lang="de-DE" sz="8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Materials Science </a:t>
            </a:r>
            <a:r>
              <a:rPr lang="de-DE" sz="800" dirty="0" err="1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and</a:t>
            </a:r>
            <a:r>
              <a:rPr lang="de-DE" sz="8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Nanotechnology / Kampmann, Steffen</a:t>
            </a:r>
            <a:endParaRPr lang="de-DE" sz="800" baseline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de-DE" sz="800" baseline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Zoom </a:t>
            </a:r>
            <a:r>
              <a:rPr lang="de-DE" sz="800" baseline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// </a:t>
            </a:r>
            <a:r>
              <a:rPr lang="de-DE" sz="800" baseline="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02.02.2022</a:t>
            </a:r>
            <a:endParaRPr lang="de-DE" sz="8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6123216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7157720" y="6306444"/>
            <a:ext cx="704850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sz="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Folie</a:t>
            </a:r>
            <a:r>
              <a:rPr lang="de-DE" sz="800" baseline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fld id="{38F97D41-8991-4148-BA02-56FEE4AAF2CC}" type="slidenum">
              <a:rPr lang="de-DE" sz="800" baseline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2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800" baseline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8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rafik 8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6334048"/>
            <a:ext cx="1116268" cy="324000"/>
          </a:xfrm>
          <a:prstGeom prst="rect">
            <a:avLst/>
          </a:prstGeom>
        </p:spPr>
      </p:pic>
      <p:pic>
        <p:nvPicPr>
          <p:cNvPr id="13" name="Grafik 12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730" y="6315776"/>
            <a:ext cx="97221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9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904" r:id="rId2"/>
    <p:sldLayoutId id="2147483905" r:id="rId3"/>
    <p:sldLayoutId id="2147483893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894" r:id="rId12"/>
    <p:sldLayoutId id="2147483913" r:id="rId13"/>
    <p:sldLayoutId id="2147483897" r:id="rId14"/>
    <p:sldLayoutId id="2147483914" r:id="rId15"/>
    <p:sldLayoutId id="2147483915" r:id="rId16"/>
    <p:sldLayoutId id="2147483916" r:id="rId17"/>
    <p:sldLayoutId id="2147483899" r:id="rId18"/>
    <p:sldLayoutId id="2147483896" r:id="rId19"/>
    <p:sldLayoutId id="2147483900" r:id="rId20"/>
    <p:sldLayoutId id="2147483901" r:id="rId21"/>
    <p:sldLayoutId id="2147483918" r:id="rId22"/>
    <p:sldLayoutId id="2147483919" r:id="rId23"/>
    <p:sldLayoutId id="2147483917" r:id="rId24"/>
    <p:sldLayoutId id="2147483902" r:id="rId25"/>
    <p:sldLayoutId id="2147483903" r:id="rId26"/>
    <p:sldLayoutId id="2147483895" r:id="rId27"/>
    <p:sldLayoutId id="2147483920" r:id="rId28"/>
    <p:sldLayoutId id="2147483921" r:id="rId29"/>
    <p:sldLayoutId id="2147483922" r:id="rId30"/>
  </p:sldLayoutIdLst>
  <p:hf hdr="0"/>
  <p:txStyles>
    <p:titleStyle>
      <a:lvl1pPr algn="l" defTabSz="914269" rtl="0" eaLnBrk="1" latinLnBrk="0" hangingPunct="1">
        <a:spcBef>
          <a:spcPct val="0"/>
        </a:spcBef>
        <a:buNone/>
        <a:defRPr sz="24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269" rtl="0" eaLnBrk="1" latinLnBrk="0" hangingPunct="1">
        <a:spcBef>
          <a:spcPts val="600"/>
        </a:spcBef>
        <a:buFont typeface="Open Sans" panose="020B0606030504020204" pitchFamily="34" charset="0"/>
        <a:buNone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252000" indent="-252000" algn="l" defTabSz="914269" rtl="0" eaLnBrk="1" latinLnBrk="0" hangingPunct="1">
        <a:spcBef>
          <a:spcPts val="0"/>
        </a:spcBef>
        <a:buFont typeface="Arial" panose="020B0604020202020204" pitchFamily="34" charset="0"/>
        <a:buChar char="—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252000" indent="-144000" algn="l" defTabSz="914269" rtl="0" eaLnBrk="1" latinLnBrk="0" hangingPunct="1">
        <a:spcBef>
          <a:spcPts val="0"/>
        </a:spcBef>
        <a:buFont typeface="Open Sans" panose="020B0606030504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269" rtl="0" eaLnBrk="1" latinLnBrk="0" hangingPunct="1">
        <a:spcBef>
          <a:spcPts val="600"/>
        </a:spcBef>
        <a:spcAft>
          <a:spcPts val="0"/>
        </a:spcAft>
        <a:buFont typeface="Symbol" panose="05050102010706020507" pitchFamily="18" charset="2"/>
        <a:buNone/>
        <a:defRPr sz="1400" b="1" kern="120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0" marR="0" indent="0" algn="l" defTabSz="914269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b="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52000" marR="0" indent="-252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Char char="—"/>
        <a:tabLst/>
        <a:defRPr lang="de-DE" sz="1400" kern="1200" dirty="0" smtClean="0">
          <a:solidFill>
            <a:schemeClr val="accent1"/>
          </a:solidFill>
          <a:latin typeface="+mn-lt"/>
          <a:ea typeface="+mn-ea"/>
          <a:cs typeface="+mn-cs"/>
        </a:defRPr>
      </a:lvl7pPr>
      <a:lvl8pPr marL="252000" marR="0" indent="-144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Open Sans" panose="020B0606030504020204" pitchFamily="34" charset="0"/>
        <a:buChar char="–"/>
        <a:tabLst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96000" marR="0" indent="-144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3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6" pos="992">
          <p15:clr>
            <a:srgbClr val="F26B43"/>
          </p15:clr>
        </p15:guide>
        <p15:guide id="7" pos="1120">
          <p15:clr>
            <a:srgbClr val="F26B43"/>
          </p15:clr>
        </p15:guide>
        <p15:guide id="8" pos="1676">
          <p15:clr>
            <a:srgbClr val="F26B43"/>
          </p15:clr>
        </p15:guide>
        <p15:guide id="9" pos="1556">
          <p15:clr>
            <a:srgbClr val="F26B43"/>
          </p15:clr>
        </p15:guide>
        <p15:guide id="10" pos="2252">
          <p15:clr>
            <a:srgbClr val="F26B43"/>
          </p15:clr>
        </p15:guide>
        <p15:guide id="11" pos="2128">
          <p15:clr>
            <a:srgbClr val="F26B43"/>
          </p15:clr>
        </p15:guide>
        <p15:guide id="16" pos="3824">
          <p15:clr>
            <a:srgbClr val="F26B43"/>
          </p15:clr>
        </p15:guide>
        <p15:guide id="17" pos="3948">
          <p15:clr>
            <a:srgbClr val="F26B43"/>
          </p15:clr>
        </p15:guide>
        <p15:guide id="20" pos="4384">
          <p15:clr>
            <a:srgbClr val="F26B43"/>
          </p15:clr>
        </p15:guide>
        <p15:guide id="21" pos="4508">
          <p15:clr>
            <a:srgbClr val="F26B43"/>
          </p15:clr>
        </p15:guide>
        <p15:guide id="22" pos="6788" userDrawn="1">
          <p15:clr>
            <a:srgbClr val="F26B43"/>
          </p15:clr>
        </p15:guide>
        <p15:guide id="23" pos="6656">
          <p15:clr>
            <a:srgbClr val="F26B43"/>
          </p15:clr>
        </p15:guide>
        <p15:guide id="24" pos="4960">
          <p15:clr>
            <a:srgbClr val="F26B43"/>
          </p15:clr>
        </p15:guide>
        <p15:guide id="25" pos="5084">
          <p15:clr>
            <a:srgbClr val="F26B43"/>
          </p15:clr>
        </p15:guide>
        <p15:guide id="30" orient="horz" pos="538">
          <p15:clr>
            <a:srgbClr val="F26B43"/>
          </p15:clr>
        </p15:guide>
        <p15:guide id="31" pos="551">
          <p15:clr>
            <a:srgbClr val="F26B43"/>
          </p15:clr>
        </p15:guide>
        <p15:guide id="39" pos="6085" userDrawn="1">
          <p15:clr>
            <a:srgbClr val="F26B43"/>
          </p15:clr>
        </p15:guide>
        <p15:guide id="40" pos="6216">
          <p15:clr>
            <a:srgbClr val="F26B43"/>
          </p15:clr>
        </p15:guide>
        <p15:guide id="41" pos="2692">
          <p15:clr>
            <a:srgbClr val="F26B43"/>
          </p15:clr>
        </p15:guide>
        <p15:guide id="42" pos="2808">
          <p15:clr>
            <a:srgbClr val="F26B43"/>
          </p15:clr>
        </p15:guide>
        <p15:guide id="43" pos="3260">
          <p15:clr>
            <a:srgbClr val="F26B43"/>
          </p15:clr>
        </p15:guide>
        <p15:guide id="44" pos="3380">
          <p15:clr>
            <a:srgbClr val="F26B43"/>
          </p15:clr>
        </p15:guide>
        <p15:guide id="50" pos="5520">
          <p15:clr>
            <a:srgbClr val="F26B43"/>
          </p15:clr>
        </p15:guide>
        <p15:guide id="52" orient="horz" pos="933">
          <p15:clr>
            <a:srgbClr val="F26B43"/>
          </p15:clr>
        </p15:guide>
        <p15:guide id="53" orient="horz" pos="759">
          <p15:clr>
            <a:srgbClr val="F26B43"/>
          </p15:clr>
        </p15:guide>
        <p15:guide id="58" orient="horz" pos="218">
          <p15:clr>
            <a:srgbClr val="F26B43"/>
          </p15:clr>
        </p15:guide>
        <p15:guide id="59" orient="horz" pos="3680">
          <p15:clr>
            <a:srgbClr val="F26B43"/>
          </p15:clr>
        </p15:guide>
        <p15:guide id="60" orient="horz" pos="3861">
          <p15:clr>
            <a:srgbClr val="F26B43"/>
          </p15:clr>
        </p15:guide>
        <p15:guide id="62" orient="horz" pos="2130">
          <p15:clr>
            <a:srgbClr val="F26B43"/>
          </p15:clr>
        </p15:guide>
        <p15:guide id="65" pos="5648">
          <p15:clr>
            <a:srgbClr val="F26B43"/>
          </p15:clr>
        </p15:guide>
        <p15:guide id="66" orient="horz" pos="649">
          <p15:clr>
            <a:srgbClr val="F26B43"/>
          </p15:clr>
        </p15:guide>
        <p15:guide id="67" pos="7216">
          <p15:clr>
            <a:srgbClr val="F26B43"/>
          </p15:clr>
        </p15:guide>
        <p15:guide id="69" orient="horz" pos="3988">
          <p15:clr>
            <a:srgbClr val="F26B43"/>
          </p15:clr>
        </p15:guide>
        <p15:guide id="70" orient="horz" pos="4196">
          <p15:clr>
            <a:srgbClr val="F26B43"/>
          </p15:clr>
        </p15:guide>
        <p15:guide id="71" pos="318">
          <p15:clr>
            <a:srgbClr val="F26B43"/>
          </p15:clr>
        </p15:guide>
        <p15:guide id="72" orient="horz" pos="41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882808" y="2852116"/>
            <a:ext cx="4727256" cy="246221"/>
          </a:xfrm>
        </p:spPr>
        <p:txBody>
          <a:bodyPr/>
          <a:lstStyle/>
          <a:p>
            <a:r>
              <a:rPr lang="de-DE" dirty="0" err="1" smtClean="0"/>
              <a:t>Chair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Material Science </a:t>
            </a:r>
            <a:r>
              <a:rPr lang="de-DE" dirty="0" err="1" smtClean="0"/>
              <a:t>and</a:t>
            </a:r>
            <a:r>
              <a:rPr lang="de-DE" dirty="0" smtClean="0"/>
              <a:t> Nanotechnology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82771" y="3835706"/>
            <a:ext cx="6169574" cy="492443"/>
          </a:xfrm>
        </p:spPr>
        <p:txBody>
          <a:bodyPr/>
          <a:lstStyle/>
          <a:p>
            <a:r>
              <a:rPr lang="de-DE" dirty="0" err="1" smtClean="0"/>
              <a:t>PhD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r>
              <a:rPr lang="de-DE" dirty="0" smtClean="0"/>
              <a:t> </a:t>
            </a: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p</a:t>
            </a:r>
            <a:r>
              <a:rPr lang="de-DE" dirty="0" err="1" smtClean="0">
                <a:sym typeface="Wingdings" panose="05000000000000000000" pitchFamily="2" charset="2"/>
              </a:rPr>
              <a:t>resent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>
                <a:sym typeface="Wingdings" panose="05000000000000000000" pitchFamily="2" charset="2"/>
              </a:rPr>
              <a:t>&amp;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</a:t>
            </a:r>
            <a:r>
              <a:rPr lang="de-DE" dirty="0" err="1" smtClean="0">
                <a:sym typeface="Wingdings" panose="05000000000000000000" pitchFamily="2" charset="2"/>
              </a:rPr>
              <a:t>uture</a:t>
            </a:r>
            <a:endParaRPr lang="de-DE" dirty="0"/>
          </a:p>
        </p:txBody>
      </p:sp>
      <p:sp>
        <p:nvSpPr>
          <p:cNvPr id="11" name="Untertitel 10"/>
          <p:cNvSpPr>
            <a:spLocks noGrp="1"/>
          </p:cNvSpPr>
          <p:nvPr>
            <p:ph type="subTitle" idx="1"/>
          </p:nvPr>
        </p:nvSpPr>
        <p:spPr>
          <a:xfrm>
            <a:off x="882772" y="5028236"/>
            <a:ext cx="2747547" cy="246221"/>
          </a:xfrm>
        </p:spPr>
        <p:txBody>
          <a:bodyPr/>
          <a:lstStyle/>
          <a:p>
            <a:r>
              <a:rPr lang="de-DE" dirty="0" smtClean="0"/>
              <a:t>Dipl.-Ing. Steffen Kampmann</a:t>
            </a:r>
            <a:endParaRPr lang="de-DE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3"/>
          </p:nvPr>
        </p:nvSpPr>
        <p:spPr>
          <a:xfrm>
            <a:off x="882808" y="5312641"/>
            <a:ext cx="1771319" cy="246221"/>
          </a:xfrm>
        </p:spPr>
        <p:txBody>
          <a:bodyPr/>
          <a:lstStyle/>
          <a:p>
            <a:r>
              <a:rPr lang="de-DE" dirty="0" smtClean="0"/>
              <a:t>02.02.2022 - Zoom</a:t>
            </a:r>
            <a:endParaRPr lang="de-DE" dirty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>
          <a:xfrm>
            <a:off x="882808" y="3138045"/>
            <a:ext cx="1804084" cy="246221"/>
          </a:xfrm>
        </p:spPr>
        <p:txBody>
          <a:bodyPr/>
          <a:lstStyle/>
          <a:p>
            <a:r>
              <a:rPr lang="en-US" dirty="0" smtClean="0"/>
              <a:t>TU Dresden - </a:t>
            </a:r>
            <a:r>
              <a:rPr lang="en-US" dirty="0" err="1" smtClean="0"/>
              <a:t>IfWW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02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&amp; Overview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572" y="1426187"/>
            <a:ext cx="2281722" cy="234454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74712" y="1543050"/>
            <a:ext cx="884078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1"/>
                </a:solidFill>
              </a:rPr>
              <a:t>tensile </a:t>
            </a:r>
            <a:r>
              <a:rPr lang="en-US" b="1" dirty="0">
                <a:solidFill>
                  <a:schemeClr val="accent1"/>
                </a:solidFill>
              </a:rPr>
              <a:t>and compression tests as data basis to verify structural models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74712" y="2676574"/>
            <a:ext cx="884078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1"/>
                </a:solidFill>
              </a:rPr>
              <a:t>Post-processing of stress data from molecular </a:t>
            </a:r>
            <a:r>
              <a:rPr lang="en-US" b="1" dirty="0">
                <a:solidFill>
                  <a:schemeClr val="accent1"/>
                </a:solidFill>
              </a:rPr>
              <a:t>d</a:t>
            </a:r>
            <a:r>
              <a:rPr lang="en-US" b="1" dirty="0" smtClean="0">
                <a:solidFill>
                  <a:schemeClr val="accent1"/>
                </a:solidFill>
              </a:rPr>
              <a:t>ynamics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chemeClr val="accent1"/>
              </a:solidFill>
            </a:endParaRPr>
          </a:p>
        </p:txBody>
      </p:sp>
      <p:sp>
        <p:nvSpPr>
          <p:cNvPr id="8" name="Pfeil nach unten 7"/>
          <p:cNvSpPr/>
          <p:nvPr/>
        </p:nvSpPr>
        <p:spPr>
          <a:xfrm>
            <a:off x="4096099" y="3212804"/>
            <a:ext cx="483408" cy="553299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874712" y="4141783"/>
            <a:ext cx="7566106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1"/>
                </a:solidFill>
              </a:rPr>
              <a:t>Use of different machine learning methods (ANN, GPR) to describe stress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accent1"/>
              </a:solidFill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 rot="360000" flipV="1">
            <a:off x="11556968" y="2277191"/>
            <a:ext cx="258384" cy="102964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rot="11460000" flipV="1">
            <a:off x="9052047" y="2746052"/>
            <a:ext cx="258384" cy="102964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feld 11"/>
              <p:cNvSpPr txBox="1"/>
              <p:nvPr/>
            </p:nvSpPr>
            <p:spPr>
              <a:xfrm>
                <a:off x="11532041" y="1659343"/>
                <a:ext cx="395177" cy="450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ε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de-DE" b="0" dirty="0" smtClean="0"/>
              </a:p>
            </p:txBody>
          </p:sp>
        </mc:Choice>
        <mc:Fallback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2041" y="1659343"/>
                <a:ext cx="395177" cy="450678"/>
              </a:xfrm>
              <a:prstGeom prst="rect">
                <a:avLst/>
              </a:prstGeom>
              <a:blipFill>
                <a:blip r:embed="rId3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feld 12"/>
              <p:cNvSpPr txBox="1"/>
              <p:nvPr/>
            </p:nvSpPr>
            <p:spPr>
              <a:xfrm>
                <a:off x="8983650" y="2203010"/>
                <a:ext cx="395177" cy="450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ε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de-DE" b="0" dirty="0" smtClean="0"/>
              </a:p>
            </p:txBody>
          </p:sp>
        </mc:Choice>
        <mc:Fallback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3650" y="2203010"/>
                <a:ext cx="395177" cy="450678"/>
              </a:xfrm>
              <a:prstGeom prst="rect">
                <a:avLst/>
              </a:prstGeom>
              <a:blipFill>
                <a:blip r:embed="rId4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uppieren 18"/>
          <p:cNvGrpSpPr/>
          <p:nvPr/>
        </p:nvGrpSpPr>
        <p:grpSpPr>
          <a:xfrm>
            <a:off x="8979358" y="4386061"/>
            <a:ext cx="2864150" cy="1468614"/>
            <a:chOff x="6997261" y="3481847"/>
            <a:chExt cx="2864150" cy="1468614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97261" y="3481847"/>
              <a:ext cx="1505666" cy="1468614"/>
            </a:xfrm>
            <a:prstGeom prst="rect">
              <a:avLst/>
            </a:prstGeom>
          </p:spPr>
        </p:pic>
        <p:cxnSp>
          <p:nvCxnSpPr>
            <p:cNvPr id="16" name="Gerade Verbindung mit Pfeil 15"/>
            <p:cNvCxnSpPr/>
            <p:nvPr/>
          </p:nvCxnSpPr>
          <p:spPr>
            <a:xfrm>
              <a:off x="8616950" y="4186943"/>
              <a:ext cx="385890" cy="0"/>
            </a:xfrm>
            <a:prstGeom prst="straightConnector1">
              <a:avLst/>
            </a:prstGeom>
            <a:ln w="28575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Textfeld 17"/>
                <p:cNvSpPr txBox="1"/>
                <p:nvPr/>
              </p:nvSpPr>
              <p:spPr>
                <a:xfrm>
                  <a:off x="8940661" y="3833000"/>
                  <a:ext cx="92075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̿"/>
                            <m:ctrlPr>
                              <a:rPr lang="en-US" sz="40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40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oMath>
                    </m:oMathPara>
                  </a14:m>
                  <a:endParaRPr lang="en-US" sz="4000" dirty="0"/>
                </a:p>
              </p:txBody>
            </p:sp>
          </mc:Choice>
          <mc:Fallback>
            <p:sp>
              <p:nvSpPr>
                <p:cNvPr id="18" name="Textfeld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40661" y="3833000"/>
                  <a:ext cx="920750" cy="70788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feld 19"/>
          <p:cNvSpPr txBox="1"/>
          <p:nvPr/>
        </p:nvSpPr>
        <p:spPr>
          <a:xfrm>
            <a:off x="10303372" y="5834718"/>
            <a:ext cx="39022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[4]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1662142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Literature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0" dirty="0"/>
              <a:t>[1] https://link.springer.com/article/10.1007/s40843-019-9445-9</a:t>
            </a:r>
          </a:p>
          <a:p>
            <a:r>
              <a:rPr lang="en-US" b="0" dirty="0" smtClean="0"/>
              <a:t>[2] Takamatsu </a:t>
            </a:r>
            <a:r>
              <a:rPr lang="en-US" b="0" dirty="0"/>
              <a:t>et al. ,2010: </a:t>
            </a:r>
            <a:r>
              <a:rPr lang="en-US" b="0" dirty="0" smtClean="0"/>
              <a:t>doi:10.1088/0960-1317/20/7/075017</a:t>
            </a:r>
          </a:p>
          <a:p>
            <a:r>
              <a:rPr lang="en-US" b="0" dirty="0"/>
              <a:t>[3] https://</a:t>
            </a:r>
            <a:r>
              <a:rPr lang="en-US" b="0" dirty="0" smtClean="0"/>
              <a:t>www.businesswire.com/news/home/20150203005027/en/Interstate-Specialty-Products-Supplies-PDMS-Sheets-and-Membranes</a:t>
            </a:r>
          </a:p>
          <a:p>
            <a:r>
              <a:rPr lang="en-US" b="0" dirty="0"/>
              <a:t>[4] Kalina et al., Automated constitutive modeling of isotropic hyperelasticity based on artificial neural networks; Computational Mechanics, 69, pages 213–232 (2022)</a:t>
            </a:r>
          </a:p>
          <a:p>
            <a:endParaRPr lang="en-US" b="0" dirty="0" smtClean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010230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</a:t>
            </a:r>
            <a:r>
              <a:rPr lang="en-US" dirty="0" err="1"/>
              <a:t>Crosslinked</a:t>
            </a:r>
            <a:r>
              <a:rPr lang="en-US" dirty="0"/>
              <a:t> Polymer Structures</a:t>
            </a: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7700153"/>
              </p:ext>
            </p:extLst>
          </p:nvPr>
        </p:nvGraphicFramePr>
        <p:xfrm>
          <a:off x="6671708" y="2006962"/>
          <a:ext cx="4944768" cy="412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Acrobat Document" r:id="rId3" imgW="8229323" imgH="6858000" progId="Acrobat.Document.DC">
                  <p:embed/>
                </p:oleObj>
              </mc:Choice>
              <mc:Fallback>
                <p:oleObj name="Acrobat Document" r:id="rId3" imgW="8229323" imgH="6858000" progId="Acrobat.Document.DC">
                  <p:embed/>
                  <p:pic>
                    <p:nvPicPr>
                      <p:cNvPr id="11" name="Objekt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71708" y="2006962"/>
                        <a:ext cx="4944768" cy="4120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30" y="1958370"/>
            <a:ext cx="5505980" cy="385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6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Multi-scale simulation of functional polymer materials</a:t>
            </a:r>
            <a:endParaRPr lang="en-US" dirty="0"/>
          </a:p>
        </p:txBody>
      </p:sp>
      <p:sp>
        <p:nvSpPr>
          <p:cNvPr id="44" name="Textfeld 43"/>
          <p:cNvSpPr txBox="1"/>
          <p:nvPr/>
        </p:nvSpPr>
        <p:spPr>
          <a:xfrm>
            <a:off x="874712" y="1572535"/>
            <a:ext cx="7570384" cy="358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Functional polymers are used for different kinds of sensors</a:t>
            </a:r>
          </a:p>
          <a:p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	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e.g. gas sensor, strain sensor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r>
              <a:rPr lang="en-US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Thin-Films applications</a:t>
            </a:r>
            <a:endParaRPr lang="en-US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Strain sensors</a:t>
            </a:r>
          </a:p>
          <a:p>
            <a:endParaRPr lang="en-US" dirty="0" smtClean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Mechanical stability and reliability play a </a:t>
            </a:r>
            <a:r>
              <a:rPr lang="en-US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keyrole</a:t>
            </a:r>
            <a:r>
              <a:rPr lang="en-US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for many sensing applications </a:t>
            </a:r>
          </a:p>
          <a:p>
            <a:endParaRPr lang="en-US" dirty="0" smtClean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Gas separation membranes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E.g</a:t>
            </a:r>
            <a:r>
              <a:rPr lang="en-US" dirty="0">
                <a:solidFill>
                  <a:schemeClr val="accent1"/>
                </a:solidFill>
              </a:rPr>
              <a:t>. </a:t>
            </a:r>
            <a:r>
              <a:rPr lang="en-US" dirty="0" smtClean="0">
                <a:solidFill>
                  <a:schemeClr val="accent1"/>
                </a:solidFill>
              </a:rPr>
              <a:t>Polydimethylsiloxane membranes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55" name="Gruppieren 54"/>
          <p:cNvGrpSpPr/>
          <p:nvPr/>
        </p:nvGrpSpPr>
        <p:grpSpPr>
          <a:xfrm>
            <a:off x="6736932" y="3824109"/>
            <a:ext cx="2617688" cy="1779910"/>
            <a:chOff x="7154695" y="3121182"/>
            <a:chExt cx="2617688" cy="1779910"/>
          </a:xfrm>
        </p:grpSpPr>
        <p:grpSp>
          <p:nvGrpSpPr>
            <p:cNvPr id="54" name="Gruppieren 53"/>
            <p:cNvGrpSpPr/>
            <p:nvPr/>
          </p:nvGrpSpPr>
          <p:grpSpPr>
            <a:xfrm>
              <a:off x="7154695" y="3121182"/>
              <a:ext cx="2617688" cy="1779910"/>
              <a:chOff x="8931077" y="1408866"/>
              <a:chExt cx="2617688" cy="1779910"/>
            </a:xfrm>
          </p:grpSpPr>
          <p:pic>
            <p:nvPicPr>
              <p:cNvPr id="50" name="Grafik 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31077" y="1408866"/>
                <a:ext cx="2425490" cy="1613106"/>
              </a:xfrm>
              <a:prstGeom prst="rect">
                <a:avLst/>
              </a:prstGeom>
            </p:spPr>
          </p:pic>
          <p:sp>
            <p:nvSpPr>
              <p:cNvPr id="53" name="Textfeld 52"/>
              <p:cNvSpPr txBox="1"/>
              <p:nvPr/>
            </p:nvSpPr>
            <p:spPr>
              <a:xfrm>
                <a:off x="11164369" y="3004110"/>
                <a:ext cx="384396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smtClean="0"/>
                  <a:t>[3]</a:t>
                </a:r>
                <a:endParaRPr lang="en-US" sz="600" dirty="0"/>
              </a:p>
            </p:txBody>
          </p:sp>
        </p:grpSp>
        <p:sp>
          <p:nvSpPr>
            <p:cNvPr id="51" name="Textfeld 50"/>
            <p:cNvSpPr txBox="1"/>
            <p:nvPr/>
          </p:nvSpPr>
          <p:spPr>
            <a:xfrm>
              <a:off x="8469191" y="3330189"/>
              <a:ext cx="785637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PDMS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7634355" y="1334322"/>
            <a:ext cx="1811982" cy="1577590"/>
            <a:chOff x="6949024" y="1408866"/>
            <a:chExt cx="1811982" cy="1577590"/>
          </a:xfrm>
        </p:grpSpPr>
        <p:pic>
          <p:nvPicPr>
            <p:cNvPr id="49" name="Grafik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49024" y="1408866"/>
              <a:ext cx="1619784" cy="1392924"/>
            </a:xfrm>
            <a:prstGeom prst="rect">
              <a:avLst/>
            </a:prstGeom>
          </p:spPr>
        </p:pic>
        <p:sp>
          <p:nvSpPr>
            <p:cNvPr id="52" name="Textfeld 51"/>
            <p:cNvSpPr txBox="1"/>
            <p:nvPr/>
          </p:nvSpPr>
          <p:spPr>
            <a:xfrm>
              <a:off x="8376610" y="2801790"/>
              <a:ext cx="38439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[1]</a:t>
              </a:r>
              <a:endParaRPr lang="en-US" sz="600" dirty="0"/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9522353" y="2343012"/>
            <a:ext cx="2203690" cy="1859680"/>
            <a:chOff x="9522353" y="2343012"/>
            <a:chExt cx="2203690" cy="1859680"/>
          </a:xfrm>
        </p:grpSpPr>
        <p:pic>
          <p:nvPicPr>
            <p:cNvPr id="58" name="Grafik 5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22353" y="2343012"/>
              <a:ext cx="2203690" cy="1675014"/>
            </a:xfrm>
            <a:prstGeom prst="rect">
              <a:avLst/>
            </a:prstGeom>
          </p:spPr>
        </p:pic>
        <p:sp>
          <p:nvSpPr>
            <p:cNvPr id="59" name="Textfeld 58"/>
            <p:cNvSpPr txBox="1"/>
            <p:nvPr/>
          </p:nvSpPr>
          <p:spPr>
            <a:xfrm>
              <a:off x="11398250" y="4018026"/>
              <a:ext cx="327793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[2]</a:t>
              </a:r>
              <a:endParaRPr lang="en-US" sz="600" dirty="0"/>
            </a:p>
          </p:txBody>
        </p:sp>
      </p:grpSp>
      <p:sp>
        <p:nvSpPr>
          <p:cNvPr id="62" name="Textfeld 61"/>
          <p:cNvSpPr txBox="1"/>
          <p:nvPr/>
        </p:nvSpPr>
        <p:spPr>
          <a:xfrm>
            <a:off x="0" y="5705733"/>
            <a:ext cx="12192000" cy="3416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Multi-scale property description of functional polymers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3" name="Grafik 62"/>
          <p:cNvPicPr>
            <a:picLocks noChangeAspect="1"/>
          </p:cNvPicPr>
          <p:nvPr/>
        </p:nvPicPr>
        <p:blipFill rotWithShape="1">
          <a:blip r:embed="rId5"/>
          <a:srcRect l="7744" t="12663" r="8245" b="14291"/>
          <a:stretch/>
        </p:blipFill>
        <p:spPr>
          <a:xfrm rot="21540000">
            <a:off x="9817912" y="4490652"/>
            <a:ext cx="2070036" cy="1012428"/>
          </a:xfrm>
          <a:prstGeom prst="rect">
            <a:avLst/>
          </a:prstGeom>
          <a:ln>
            <a:solidFill>
              <a:schemeClr val="tx2"/>
            </a:solidFill>
          </a:ln>
        </p:spPr>
      </p:pic>
      <p:cxnSp>
        <p:nvCxnSpPr>
          <p:cNvPr id="65" name="Gerader Verbinder 64"/>
          <p:cNvCxnSpPr/>
          <p:nvPr/>
        </p:nvCxnSpPr>
        <p:spPr>
          <a:xfrm>
            <a:off x="8214825" y="4472665"/>
            <a:ext cx="1594409" cy="48535"/>
          </a:xfrm>
          <a:prstGeom prst="line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r Verbinder 65"/>
          <p:cNvCxnSpPr/>
          <p:nvPr/>
        </p:nvCxnSpPr>
        <p:spPr>
          <a:xfrm>
            <a:off x="8214825" y="4472665"/>
            <a:ext cx="1594409" cy="1039021"/>
          </a:xfrm>
          <a:prstGeom prst="line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4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58182" t="32350" r="25280" b="24929"/>
          <a:stretch/>
        </p:blipFill>
        <p:spPr>
          <a:xfrm>
            <a:off x="10046752" y="1764525"/>
            <a:ext cx="1520714" cy="220980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End-</a:t>
            </a:r>
            <a:r>
              <a:rPr lang="en-US" dirty="0" err="1" smtClean="0"/>
              <a:t>Crosslinked</a:t>
            </a:r>
            <a:r>
              <a:rPr lang="en-US" dirty="0" smtClean="0"/>
              <a:t> Polymer Structures</a:t>
            </a:r>
            <a:endParaRPr lang="en-US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Description: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Generation of end-</a:t>
            </a:r>
            <a:r>
              <a:rPr lang="en-US" dirty="0" err="1" smtClean="0"/>
              <a:t>crosslinked</a:t>
            </a:r>
            <a:r>
              <a:rPr lang="en-US" dirty="0" smtClean="0"/>
              <a:t> amorphous polymer structures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Different conversion degrees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Example material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PDMS (</a:t>
            </a:r>
            <a:r>
              <a:rPr lang="en-US" dirty="0" smtClean="0"/>
              <a:t>Polydimethylsiloxane) </a:t>
            </a:r>
            <a:r>
              <a:rPr lang="en-US" dirty="0" smtClean="0">
                <a:sym typeface="Wingdings" panose="05000000000000000000" pitchFamily="2" charset="2"/>
              </a:rPr>
              <a:t> 2 Units (Chain + Linker)</a:t>
            </a:r>
            <a:endParaRPr lang="en-US" dirty="0">
              <a:sym typeface="Wingdings" panose="05000000000000000000" pitchFamily="2" charset="2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ym typeface="Wingdings" panose="05000000000000000000" pitchFamily="2" charset="2"/>
              </a:rPr>
              <a:t>Deformation &amp; Relaxation of polymer structures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Strain controlled deformation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Fitting of common material models (Ogden, Neo-Hook…)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Determination of mechanical </a:t>
            </a:r>
            <a:r>
              <a:rPr lang="en-US" dirty="0" smtClean="0"/>
              <a:t>properties</a:t>
            </a:r>
          </a:p>
          <a:p>
            <a:r>
              <a:rPr lang="en-US" dirty="0" smtClean="0"/>
              <a:t>Next step: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Completion and submission of paper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656" y="4051157"/>
            <a:ext cx="3610254" cy="96039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32697" t="32185" r="52857" b="45802"/>
          <a:stretch/>
        </p:blipFill>
        <p:spPr>
          <a:xfrm>
            <a:off x="8124304" y="2543122"/>
            <a:ext cx="1426164" cy="122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2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474" y="2429487"/>
            <a:ext cx="2281722" cy="2344544"/>
          </a:xfrm>
          <a:prstGeom prst="rect">
            <a:avLst/>
          </a:prstGeom>
        </p:spPr>
      </p:pic>
      <p:grpSp>
        <p:nvGrpSpPr>
          <p:cNvPr id="17" name="Gruppieren 16"/>
          <p:cNvGrpSpPr/>
          <p:nvPr/>
        </p:nvGrpSpPr>
        <p:grpSpPr>
          <a:xfrm>
            <a:off x="4153744" y="4706347"/>
            <a:ext cx="2281722" cy="1239546"/>
            <a:chOff x="5936994" y="4868095"/>
            <a:chExt cx="2281722" cy="1239546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6994" y="4868095"/>
              <a:ext cx="2281722" cy="1085658"/>
            </a:xfrm>
            <a:prstGeom prst="rect">
              <a:avLst/>
            </a:prstGeom>
          </p:spPr>
        </p:pic>
        <p:sp>
          <p:nvSpPr>
            <p:cNvPr id="14" name="Textfeld 13"/>
            <p:cNvSpPr txBox="1"/>
            <p:nvPr/>
          </p:nvSpPr>
          <p:spPr>
            <a:xfrm>
              <a:off x="6040786" y="5799863"/>
              <a:ext cx="79429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accent1"/>
                  </a:solidFill>
                </a:rPr>
                <a:t>Chain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7296291" y="5799864"/>
              <a:ext cx="79429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accent1"/>
                  </a:solidFill>
                </a:rPr>
                <a:t>Linker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6702367" y="5538254"/>
              <a:ext cx="49471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Chain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874713" y="1637022"/>
            <a:ext cx="440640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accent1"/>
                </a:solidFill>
              </a:rPr>
              <a:t>Generating structures</a:t>
            </a:r>
          </a:p>
          <a:p>
            <a:endParaRPr lang="en-US" sz="1400" b="1" dirty="0" smtClean="0">
              <a:solidFill>
                <a:schemeClr val="accent1"/>
              </a:solidFill>
            </a:endParaRP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</a:rPr>
              <a:t>Ca. 40,000 Atoms pro system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</a:rPr>
              <a:t>Simulation time: Up to 5 Nanoseconds</a:t>
            </a:r>
          </a:p>
          <a:p>
            <a:pPr lvl="2"/>
            <a:r>
              <a:rPr lang="en-US" sz="14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10</a:t>
            </a:r>
            <a:r>
              <a:rPr lang="en-US" sz="1400" baseline="300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6</a:t>
            </a:r>
            <a:r>
              <a:rPr lang="en-US" sz="14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14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timesteps</a:t>
            </a:r>
            <a:r>
              <a:rPr lang="en-US" sz="14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 50 CPU h</a:t>
            </a:r>
            <a:endParaRPr lang="en-US" sz="1400" dirty="0" smtClean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accent1"/>
              </a:solidFill>
            </a:endParaRPr>
          </a:p>
          <a:p>
            <a:endParaRPr lang="en-US" sz="1400" dirty="0" smtClean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</a:rPr>
              <a:t>It </a:t>
            </a:r>
            <a:r>
              <a:rPr lang="en-US" sz="1400" dirty="0">
                <a:solidFill>
                  <a:schemeClr val="accent1"/>
                </a:solidFill>
              </a:rPr>
              <a:t>must be ensured that there are enough degrees of freedom for </a:t>
            </a:r>
            <a:r>
              <a:rPr lang="en-US" sz="1400" dirty="0" smtClean="0">
                <a:solidFill>
                  <a:schemeClr val="accent1"/>
                </a:solidFill>
              </a:rPr>
              <a:t>crosslinking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</a:rPr>
              <a:t>Three different conversion degrees of </a:t>
            </a:r>
            <a:r>
              <a:rPr lang="en-US" sz="1400" dirty="0" smtClean="0">
                <a:solidFill>
                  <a:schemeClr val="accent1"/>
                </a:solidFill>
              </a:rPr>
              <a:t>crosslinking</a:t>
            </a:r>
          </a:p>
          <a:p>
            <a:endParaRPr lang="en-US" sz="1400" dirty="0" smtClean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4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After crosslinking:</a:t>
            </a:r>
          </a:p>
          <a:p>
            <a:pPr marL="69723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36 different configurations</a:t>
            </a:r>
            <a:endParaRPr lang="en-US" sz="1400" dirty="0" smtClean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chemeClr val="accent1"/>
              </a:solidFill>
            </a:endParaRPr>
          </a:p>
          <a:p>
            <a:pPr marL="697230" lvl="1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</a:t>
            </a:r>
            <a:r>
              <a:rPr lang="en-US" dirty="0" err="1"/>
              <a:t>Crosslinked</a:t>
            </a:r>
            <a:r>
              <a:rPr lang="en-US" dirty="0"/>
              <a:t> Polymer Structures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433" y="1239997"/>
            <a:ext cx="4055106" cy="4879562"/>
          </a:xfrm>
          <a:prstGeom prst="rect">
            <a:avLst/>
          </a:prstGeom>
        </p:spPr>
      </p:pic>
      <p:sp>
        <p:nvSpPr>
          <p:cNvPr id="18" name="Ellipse 17"/>
          <p:cNvSpPr/>
          <p:nvPr/>
        </p:nvSpPr>
        <p:spPr>
          <a:xfrm>
            <a:off x="3931896" y="4503031"/>
            <a:ext cx="2877157" cy="1583547"/>
          </a:xfrm>
          <a:prstGeom prst="ellipse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Gerader Verbinder 19"/>
          <p:cNvCxnSpPr/>
          <p:nvPr/>
        </p:nvCxnSpPr>
        <p:spPr>
          <a:xfrm flipV="1">
            <a:off x="4752550" y="3597606"/>
            <a:ext cx="1461067" cy="990470"/>
          </a:xfrm>
          <a:prstGeom prst="line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>
            <a:stCxn id="18" idx="6"/>
          </p:cNvCxnSpPr>
          <p:nvPr/>
        </p:nvCxnSpPr>
        <p:spPr>
          <a:xfrm flipH="1" flipV="1">
            <a:off x="6302974" y="3597606"/>
            <a:ext cx="506079" cy="1697199"/>
          </a:xfrm>
          <a:prstGeom prst="line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96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</a:t>
            </a:r>
            <a:r>
              <a:rPr lang="en-US" dirty="0" err="1"/>
              <a:t>Crosslinked</a:t>
            </a:r>
            <a:r>
              <a:rPr lang="en-US" dirty="0"/>
              <a:t> Polymer Structures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55171" y="1312592"/>
            <a:ext cx="64519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Strain controlled deformation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Variation of </a:t>
            </a:r>
            <a:r>
              <a:rPr lang="en-US" sz="1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the strain </a:t>
            </a:r>
            <a:r>
              <a:rPr lang="en-US" sz="1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rate, simulation time </a:t>
            </a:r>
            <a:r>
              <a:rPr lang="en-US" sz="1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Different final strains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1"/>
              </a:solidFill>
              <a:latin typeface="+mj-lt"/>
              <a:ea typeface="+mj-ea"/>
              <a:cs typeface="+mj-cs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accent1"/>
              </a:solidFill>
              <a:latin typeface="+mj-lt"/>
              <a:ea typeface="+mj-ea"/>
              <a:cs typeface="+mj-cs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9067786" y="1364560"/>
            <a:ext cx="2846958" cy="2052774"/>
            <a:chOff x="1048661" y="3190653"/>
            <a:chExt cx="3272812" cy="2359832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1706" y="3190653"/>
              <a:ext cx="2346722" cy="2359832"/>
            </a:xfrm>
            <a:prstGeom prst="rect">
              <a:avLst/>
            </a:prstGeom>
          </p:spPr>
        </p:pic>
        <p:cxnSp>
          <p:nvCxnSpPr>
            <p:cNvPr id="12" name="Gerade Verbindung mit Pfeil 11"/>
            <p:cNvCxnSpPr/>
            <p:nvPr/>
          </p:nvCxnSpPr>
          <p:spPr>
            <a:xfrm rot="360000" flipV="1">
              <a:off x="3977952" y="3772392"/>
              <a:ext cx="297034" cy="118366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/>
            <p:cNvCxnSpPr/>
            <p:nvPr/>
          </p:nvCxnSpPr>
          <p:spPr>
            <a:xfrm rot="11460000" flipV="1">
              <a:off x="1098340" y="4311386"/>
              <a:ext cx="297034" cy="118366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feld 13"/>
                <p:cNvSpPr txBox="1"/>
                <p:nvPr/>
              </p:nvSpPr>
              <p:spPr>
                <a:xfrm>
                  <a:off x="3867185" y="3209015"/>
                  <a:ext cx="454288" cy="518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de-DE" b="0" i="1" smtClean="0">
                                <a:latin typeface="Cambria Math" panose="02040503050406030204" pitchFamily="18" charset="0"/>
                              </a:rPr>
                              <m:t>ε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de-DE" b="0" dirty="0" smtClean="0"/>
                </a:p>
              </p:txBody>
            </p:sp>
          </mc:Choice>
          <mc:Fallback>
            <p:sp>
              <p:nvSpPr>
                <p:cNvPr id="14" name="Textfeld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7185" y="3209015"/>
                  <a:ext cx="454288" cy="518091"/>
                </a:xfrm>
                <a:prstGeom prst="rect">
                  <a:avLst/>
                </a:prstGeom>
                <a:blipFill>
                  <a:blip r:embed="rId3"/>
                  <a:stretch>
                    <a:fillRect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feld 14"/>
                <p:cNvSpPr txBox="1"/>
                <p:nvPr/>
              </p:nvSpPr>
              <p:spPr>
                <a:xfrm>
                  <a:off x="1048661" y="3747725"/>
                  <a:ext cx="454288" cy="518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de-DE" b="0" i="1" smtClean="0">
                                <a:latin typeface="Cambria Math" panose="02040503050406030204" pitchFamily="18" charset="0"/>
                              </a:rPr>
                              <m:t>ε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de-DE" b="0" dirty="0" smtClean="0"/>
                </a:p>
              </p:txBody>
            </p:sp>
          </mc:Choice>
          <mc:Fallback>
            <p:sp>
              <p:nvSpPr>
                <p:cNvPr id="15" name="Textfeld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8661" y="3747725"/>
                  <a:ext cx="454288" cy="518091"/>
                </a:xfrm>
                <a:prstGeom prst="rect">
                  <a:avLst/>
                </a:prstGeom>
                <a:blipFill>
                  <a:blip r:embed="rId4"/>
                  <a:stretch>
                    <a:fillRect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Textfeld 18"/>
          <p:cNvSpPr txBox="1"/>
          <p:nvPr/>
        </p:nvSpPr>
        <p:spPr>
          <a:xfrm>
            <a:off x="564100" y="2145020"/>
            <a:ext cx="4388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</a:rPr>
              <a:t>Problem: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</a:rPr>
              <a:t>Raw stress data contents strong fluctuations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129948" y="2145020"/>
            <a:ext cx="32306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</a:rPr>
              <a:t>Solution: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</a:rPr>
              <a:t>Matching with different smoothing and filtering methods</a:t>
            </a:r>
            <a:endParaRPr lang="en-US" sz="1400" dirty="0" smtClean="0">
              <a:solidFill>
                <a:schemeClr val="accent1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0" y="5705733"/>
            <a:ext cx="12192000" cy="3416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Noise reduction is essential for machine learning </a:t>
            </a:r>
            <a:r>
              <a:rPr lang="en-US" b="1" dirty="0" smtClean="0">
                <a:solidFill>
                  <a:schemeClr val="accent1"/>
                </a:solidFill>
              </a:rPr>
              <a:t>methods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44" y="2927184"/>
            <a:ext cx="4181422" cy="2660904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15" y="2932065"/>
            <a:ext cx="4181421" cy="266090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feld 24"/>
              <p:cNvSpPr txBox="1"/>
              <p:nvPr/>
            </p:nvSpPr>
            <p:spPr>
              <a:xfrm>
                <a:off x="9687700" y="4742989"/>
                <a:ext cx="2057414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m:rPr>
                          <m:nor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stretch</m:t>
                      </m:r>
                      <m:r>
                        <m:rPr>
                          <m:nor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factor</m:t>
                      </m:r>
                    </m:oMath>
                  </m:oMathPara>
                </a14:m>
                <a:endParaRPr lang="de-DE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=1+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de-DE" b="0" dirty="0" smtClean="0"/>
              </a:p>
            </p:txBody>
          </p:sp>
        </mc:Choice>
        <mc:Fallback>
          <p:sp>
            <p:nvSpPr>
              <p:cNvPr id="25" name="Textfeld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7700" y="4742989"/>
                <a:ext cx="2057414" cy="5909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85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093" y="2365270"/>
            <a:ext cx="3387404" cy="86595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</a:t>
            </a:r>
            <a:r>
              <a:rPr lang="en-US" dirty="0" err="1"/>
              <a:t>Crosslinked</a:t>
            </a:r>
            <a:r>
              <a:rPr lang="en-US" dirty="0"/>
              <a:t> Polymer Structures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874712" y="1493525"/>
                <a:ext cx="5197614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rPr>
                  <a:t>Relaxation at defined strain states of RVE</a:t>
                </a:r>
                <a:endParaRPr lang="en-US" sz="1600" b="1" dirty="0">
                  <a:solidFill>
                    <a:schemeClr val="accent1"/>
                  </a:solidFill>
                  <a:latin typeface="+mj-lt"/>
                  <a:ea typeface="+mj-ea"/>
                  <a:cs typeface="+mj-cs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b="1" dirty="0" smtClean="0">
                  <a:solidFill>
                    <a:schemeClr val="accent1"/>
                  </a:solidFill>
                  <a:latin typeface="+mj-lt"/>
                  <a:ea typeface="+mj-ea"/>
                  <a:cs typeface="+mj-cs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rPr>
                  <a:t>Use </a:t>
                </a:r>
                <a:r>
                  <a:rPr lang="en-US" sz="1600" dirty="0" err="1" smtClean="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rPr>
                  <a:t>Prony</a:t>
                </a:r>
                <a:r>
                  <a:rPr lang="en-US" sz="1600" dirty="0" smtClean="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rPr>
                  <a:t> Series to get final value for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𝑡</m:t>
                    </m:r>
                    <m:r>
                      <a:rPr lang="de-DE" sz="16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+mj-ea"/>
                        <a:cs typeface="+mj-cs"/>
                      </a:rPr>
                      <m:t>→∞</m:t>
                    </m:r>
                  </m:oMath>
                </a14:m>
                <a:endParaRPr lang="de-DE" sz="1600" b="1" dirty="0" smtClean="0">
                  <a:solidFill>
                    <a:schemeClr val="accent1"/>
                  </a:solidFill>
                  <a:latin typeface="+mj-lt"/>
                  <a:ea typeface="+mj-ea"/>
                  <a:cs typeface="+mj-cs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sz="1600" b="1" dirty="0" smtClean="0">
                  <a:solidFill>
                    <a:schemeClr val="accent1"/>
                  </a:solidFill>
                  <a:latin typeface="+mj-lt"/>
                  <a:ea typeface="+mj-ea"/>
                  <a:cs typeface="+mj-cs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sz="1600" b="1" dirty="0">
                  <a:solidFill>
                    <a:schemeClr val="accent1"/>
                  </a:solidFill>
                  <a:latin typeface="+mj-lt"/>
                  <a:ea typeface="+mj-ea"/>
                  <a:cs typeface="+mj-cs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sz="1600" b="1" dirty="0" smtClean="0">
                  <a:solidFill>
                    <a:schemeClr val="accent1"/>
                  </a:solidFill>
                  <a:latin typeface="+mj-lt"/>
                  <a:ea typeface="+mj-ea"/>
                  <a:cs typeface="+mj-cs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sz="1600" b="1" dirty="0">
                  <a:solidFill>
                    <a:schemeClr val="accent1"/>
                  </a:solidFill>
                  <a:latin typeface="+mj-lt"/>
                  <a:ea typeface="+mj-ea"/>
                  <a:cs typeface="+mj-cs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sz="1600" b="1" dirty="0" smtClean="0">
                  <a:solidFill>
                    <a:schemeClr val="accent1"/>
                  </a:solidFill>
                  <a:latin typeface="+mj-lt"/>
                  <a:ea typeface="+mj-ea"/>
                  <a:cs typeface="+mj-cs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1600" b="1" dirty="0" smtClean="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rPr>
                  <a:t>Determination </a:t>
                </a:r>
                <a:r>
                  <a:rPr lang="de-DE" sz="1600" b="1" dirty="0" err="1" smtClean="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rPr>
                  <a:t>of</a:t>
                </a:r>
                <a:r>
                  <a:rPr lang="de-DE" sz="1600" b="1" dirty="0" smtClean="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rPr>
                  <a:t> </a:t>
                </a:r>
                <a:r>
                  <a:rPr lang="de-DE" sz="1600" b="1" dirty="0" err="1" smtClean="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rPr>
                  <a:t>relaxation</a:t>
                </a:r>
                <a:r>
                  <a:rPr lang="de-DE" sz="1600" b="1" dirty="0" smtClean="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rPr>
                  <a:t> </a:t>
                </a:r>
                <a:r>
                  <a:rPr lang="de-DE" sz="1600" b="1" dirty="0" err="1" smtClean="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rPr>
                  <a:t>modulus</a:t>
                </a:r>
                <a:endParaRPr lang="de-DE" sz="1600" b="1" dirty="0" smtClean="0">
                  <a:solidFill>
                    <a:schemeClr val="accent1"/>
                  </a:solidFill>
                  <a:latin typeface="+mj-lt"/>
                  <a:ea typeface="+mj-ea"/>
                  <a:cs typeface="+mj-cs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b="1" dirty="0" smtClean="0">
                  <a:solidFill>
                    <a:schemeClr val="accent1"/>
                  </a:solidFill>
                  <a:latin typeface="+mj-lt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712" y="1493525"/>
                <a:ext cx="5197614" cy="2554545"/>
              </a:xfrm>
              <a:prstGeom prst="rect">
                <a:avLst/>
              </a:prstGeom>
              <a:blipFill>
                <a:blip r:embed="rId3"/>
                <a:stretch>
                  <a:fillRect l="-586" t="-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054" y="4542623"/>
            <a:ext cx="3111064" cy="98244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760" y="1493525"/>
            <a:ext cx="4684654" cy="2981142"/>
          </a:xfrm>
          <a:prstGeom prst="rect">
            <a:avLst/>
          </a:prstGeom>
        </p:spPr>
      </p:pic>
      <p:cxnSp>
        <p:nvCxnSpPr>
          <p:cNvPr id="10" name="Gerade Verbindung mit Pfeil 9"/>
          <p:cNvCxnSpPr/>
          <p:nvPr/>
        </p:nvCxnSpPr>
        <p:spPr>
          <a:xfrm flipV="1">
            <a:off x="6713034" y="4345978"/>
            <a:ext cx="371347" cy="393290"/>
          </a:xfrm>
          <a:prstGeom prst="straightConnector1">
            <a:avLst/>
          </a:prstGeom>
          <a:ln w="28575">
            <a:solidFill>
              <a:schemeClr val="accent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5948390" y="4809955"/>
            <a:ext cx="216969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Start of relaxation</a:t>
            </a:r>
            <a:endParaRPr lang="en-US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9469" y="3952590"/>
            <a:ext cx="1041322" cy="70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0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of hyperelasticity based on </a:t>
            </a:r>
            <a:r>
              <a:rPr lang="en-US" dirty="0" smtClean="0"/>
              <a:t>artificial neural </a:t>
            </a:r>
            <a:r>
              <a:rPr lang="en-US" dirty="0" smtClean="0"/>
              <a:t>networks</a:t>
            </a:r>
            <a:endParaRPr lang="en-US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738" y="2518120"/>
            <a:ext cx="1715920" cy="1038296"/>
          </a:xfrm>
        </p:spPr>
      </p:pic>
      <p:grpSp>
        <p:nvGrpSpPr>
          <p:cNvPr id="11" name="Gruppieren 10"/>
          <p:cNvGrpSpPr/>
          <p:nvPr/>
        </p:nvGrpSpPr>
        <p:grpSpPr>
          <a:xfrm>
            <a:off x="9432240" y="4146544"/>
            <a:ext cx="2023158" cy="1349895"/>
            <a:chOff x="9692144" y="3137658"/>
            <a:chExt cx="2023158" cy="1349895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2358" y="3137658"/>
              <a:ext cx="1722730" cy="1042416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9692144" y="4225943"/>
              <a:ext cx="20231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accent1"/>
                  </a:solidFill>
                </a:rPr>
                <a:t>Dipl.-</a:t>
              </a:r>
              <a:r>
                <a:rPr lang="en-US" sz="1100" b="1" dirty="0" err="1">
                  <a:solidFill>
                    <a:schemeClr val="accent1"/>
                  </a:solidFill>
                </a:rPr>
                <a:t>Ing</a:t>
              </a:r>
              <a:r>
                <a:rPr lang="en-US" sz="1100" b="1" dirty="0">
                  <a:solidFill>
                    <a:schemeClr val="accent1"/>
                  </a:solidFill>
                </a:rPr>
                <a:t>. Lennart </a:t>
              </a:r>
              <a:r>
                <a:rPr lang="en-US" sz="1100" b="1" dirty="0" smtClean="0">
                  <a:solidFill>
                    <a:schemeClr val="accent1"/>
                  </a:solidFill>
                </a:rPr>
                <a:t>Linden</a:t>
              </a:r>
              <a:endParaRPr lang="en-US" sz="11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9582455" y="2518120"/>
            <a:ext cx="1722730" cy="1352079"/>
            <a:chOff x="7482557" y="3137658"/>
            <a:chExt cx="1722730" cy="1352079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2557" y="3137658"/>
              <a:ext cx="1722730" cy="1042416"/>
            </a:xfrm>
            <a:prstGeom prst="rect">
              <a:avLst/>
            </a:prstGeom>
          </p:spPr>
        </p:pic>
        <p:sp>
          <p:nvSpPr>
            <p:cNvPr id="12" name="Textfeld 11"/>
            <p:cNvSpPr txBox="1"/>
            <p:nvPr/>
          </p:nvSpPr>
          <p:spPr>
            <a:xfrm>
              <a:off x="7715892" y="4228127"/>
              <a:ext cx="12560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accent1"/>
                  </a:solidFill>
                </a:rPr>
                <a:t>Dr. Karl Kalina</a:t>
              </a:r>
              <a:endParaRPr lang="en-US" sz="11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7342928" y="4144360"/>
            <a:ext cx="1722730" cy="1352079"/>
            <a:chOff x="5303690" y="3137658"/>
            <a:chExt cx="1722730" cy="1352079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3690" y="3137658"/>
              <a:ext cx="1722730" cy="1042416"/>
            </a:xfrm>
            <a:prstGeom prst="rect">
              <a:avLst/>
            </a:prstGeom>
          </p:spPr>
        </p:pic>
        <p:sp>
          <p:nvSpPr>
            <p:cNvPr id="13" name="Textfeld 12"/>
            <p:cNvSpPr txBox="1"/>
            <p:nvPr/>
          </p:nvSpPr>
          <p:spPr>
            <a:xfrm>
              <a:off x="5303690" y="4228127"/>
              <a:ext cx="16920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accent1"/>
                  </a:solidFill>
                </a:rPr>
                <a:t>Dr. Jörg Brummund</a:t>
              </a:r>
              <a:endParaRPr lang="en-US" sz="11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7330972" y="3602285"/>
            <a:ext cx="1715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accent1"/>
                </a:solidFill>
              </a:rPr>
              <a:t>Prof. Markus </a:t>
            </a:r>
            <a:r>
              <a:rPr lang="en-US" sz="1100" b="1" dirty="0" err="1" smtClean="0">
                <a:solidFill>
                  <a:schemeClr val="accent1"/>
                </a:solidFill>
              </a:rPr>
              <a:t>Kästner</a:t>
            </a:r>
            <a:endParaRPr lang="en-US" sz="1100" dirty="0">
              <a:solidFill>
                <a:schemeClr val="accent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110485" y="1606300"/>
            <a:ext cx="494393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Collaboration with group of Prof. </a:t>
            </a:r>
            <a:r>
              <a:rPr lang="en-US" b="1" dirty="0" err="1" smtClean="0">
                <a:solidFill>
                  <a:schemeClr val="accent1"/>
                </a:solidFill>
              </a:rPr>
              <a:t>Kästner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21" name="Gerader Verbinder 20"/>
          <p:cNvCxnSpPr/>
          <p:nvPr/>
        </p:nvCxnSpPr>
        <p:spPr>
          <a:xfrm>
            <a:off x="6843439" y="1269676"/>
            <a:ext cx="0" cy="4775848"/>
          </a:xfrm>
          <a:prstGeom prst="line">
            <a:avLst/>
          </a:prstGeom>
          <a:ln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712" y="1691569"/>
            <a:ext cx="5224924" cy="1467608"/>
          </a:xfrm>
          <a:prstGeom prst="rect">
            <a:avLst/>
          </a:prstGeom>
        </p:spPr>
      </p:pic>
      <p:cxnSp>
        <p:nvCxnSpPr>
          <p:cNvPr id="5" name="Gerade Verbindung mit Pfeil 4"/>
          <p:cNvCxnSpPr/>
          <p:nvPr/>
        </p:nvCxnSpPr>
        <p:spPr>
          <a:xfrm flipV="1">
            <a:off x="1525941" y="3159178"/>
            <a:ext cx="0" cy="341680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874712" y="3503711"/>
            <a:ext cx="3837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Based on the Ogden material model 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25" name="Pfeil nach unten 24"/>
          <p:cNvSpPr/>
          <p:nvPr/>
        </p:nvSpPr>
        <p:spPr>
          <a:xfrm>
            <a:off x="2093802" y="3879372"/>
            <a:ext cx="483408" cy="553299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feld 25"/>
          <p:cNvSpPr txBox="1"/>
          <p:nvPr/>
        </p:nvSpPr>
        <p:spPr>
          <a:xfrm>
            <a:off x="874712" y="4500555"/>
            <a:ext cx="57016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</a:rPr>
              <a:t>We want to substitute the material model based simulation with Molecular Dynamics Simulations</a:t>
            </a:r>
          </a:p>
          <a:p>
            <a:endParaRPr lang="en-US" sz="1400" b="1" dirty="0">
              <a:solidFill>
                <a:schemeClr val="accent1"/>
              </a:solidFill>
            </a:endParaRPr>
          </a:p>
          <a:p>
            <a:endParaRPr lang="en-US" sz="1400" b="1" dirty="0" smtClean="0">
              <a:solidFill>
                <a:schemeClr val="accent1"/>
              </a:solidFill>
            </a:endParaRPr>
          </a:p>
          <a:p>
            <a:endParaRPr lang="en-US" sz="1400" b="1" dirty="0">
              <a:solidFill>
                <a:schemeClr val="accent1"/>
              </a:solidFill>
            </a:endParaRPr>
          </a:p>
          <a:p>
            <a:r>
              <a:rPr lang="en-US" sz="1400" b="1" dirty="0" smtClean="0">
                <a:solidFill>
                  <a:schemeClr val="accent1"/>
                </a:solidFill>
              </a:rPr>
              <a:t>Goal: </a:t>
            </a:r>
            <a:r>
              <a:rPr lang="en-US" sz="1400" dirty="0">
                <a:solidFill>
                  <a:schemeClr val="accent1"/>
                </a:solidFill>
              </a:rPr>
              <a:t>Prediction of stress-strain-relation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1"/>
              </a:solidFill>
            </a:endParaRPr>
          </a:p>
          <a:p>
            <a:endParaRPr lang="en-US" sz="1400" b="1" dirty="0" smtClean="0">
              <a:solidFill>
                <a:schemeClr val="accent1"/>
              </a:solidFill>
            </a:endParaRPr>
          </a:p>
        </p:txBody>
      </p:sp>
      <p:sp>
        <p:nvSpPr>
          <p:cNvPr id="27" name="Pfeil nach unten 26"/>
          <p:cNvSpPr/>
          <p:nvPr/>
        </p:nvSpPr>
        <p:spPr>
          <a:xfrm>
            <a:off x="2093802" y="5016063"/>
            <a:ext cx="483408" cy="553299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feld 27"/>
          <p:cNvSpPr txBox="1"/>
          <p:nvPr/>
        </p:nvSpPr>
        <p:spPr>
          <a:xfrm>
            <a:off x="874712" y="1534827"/>
            <a:ext cx="140654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Data mining</a:t>
            </a:r>
            <a:endParaRPr lang="en-US" sz="1400" dirty="0"/>
          </a:p>
        </p:txBody>
      </p:sp>
      <p:sp>
        <p:nvSpPr>
          <p:cNvPr id="29" name="Textfeld 28"/>
          <p:cNvSpPr txBox="1"/>
          <p:nvPr/>
        </p:nvSpPr>
        <p:spPr>
          <a:xfrm>
            <a:off x="2689258" y="1525074"/>
            <a:ext cx="15958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Data processing</a:t>
            </a:r>
            <a:endParaRPr lang="en-US" sz="1400" dirty="0"/>
          </a:p>
        </p:txBody>
      </p:sp>
      <p:sp>
        <p:nvSpPr>
          <p:cNvPr id="30" name="Textfeld 29"/>
          <p:cNvSpPr txBox="1"/>
          <p:nvPr/>
        </p:nvSpPr>
        <p:spPr>
          <a:xfrm>
            <a:off x="4569223" y="1537680"/>
            <a:ext cx="15958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Training process</a:t>
            </a:r>
            <a:endParaRPr lang="en-US" sz="1400" dirty="0"/>
          </a:p>
        </p:txBody>
      </p:sp>
      <p:sp>
        <p:nvSpPr>
          <p:cNvPr id="31" name="Textfeld 30"/>
          <p:cNvSpPr txBox="1"/>
          <p:nvPr/>
        </p:nvSpPr>
        <p:spPr>
          <a:xfrm>
            <a:off x="6081316" y="3076881"/>
            <a:ext cx="39022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[4]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00470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of hyperelasticity based </a:t>
            </a:r>
            <a:r>
              <a:rPr lang="en-US" dirty="0" smtClean="0"/>
              <a:t>on artificial </a:t>
            </a:r>
            <a:r>
              <a:rPr lang="en-US" dirty="0"/>
              <a:t>neural networks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926048" y="1485172"/>
            <a:ext cx="7373442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Input for the artificial neural network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Fluctuations of </a:t>
            </a:r>
            <a:r>
              <a:rPr lang="en-US" dirty="0">
                <a:solidFill>
                  <a:schemeClr val="accent1"/>
                </a:solidFill>
              </a:rPr>
              <a:t>strain </a:t>
            </a:r>
            <a:r>
              <a:rPr lang="en-US" dirty="0" smtClean="0">
                <a:solidFill>
                  <a:schemeClr val="accent1"/>
                </a:solidFill>
              </a:rPr>
              <a:t>is negligible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Fluctuations of </a:t>
            </a:r>
            <a:r>
              <a:rPr lang="en-US" dirty="0" smtClean="0">
                <a:solidFill>
                  <a:schemeClr val="accent1"/>
                </a:solidFill>
              </a:rPr>
              <a:t>stress are high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1"/>
                </a:solidFill>
              </a:rPr>
              <a:t>Requirement: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b="1" dirty="0" smtClean="0">
                <a:solidFill>
                  <a:schemeClr val="accent1"/>
                </a:solidFill>
              </a:rPr>
              <a:t>MD </a:t>
            </a:r>
            <a:r>
              <a:rPr lang="en-US" b="1" dirty="0">
                <a:solidFill>
                  <a:schemeClr val="accent1"/>
                </a:solidFill>
              </a:rPr>
              <a:t>data must be </a:t>
            </a:r>
            <a:r>
              <a:rPr lang="en-US" b="1" dirty="0" smtClean="0">
                <a:solidFill>
                  <a:schemeClr val="accent1"/>
                </a:solidFill>
              </a:rPr>
              <a:t>noise-free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0" y="5650028"/>
            <a:ext cx="12192000" cy="3416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Current step: </a:t>
            </a:r>
            <a:r>
              <a:rPr lang="en-US" dirty="0" smtClean="0">
                <a:solidFill>
                  <a:schemeClr val="accent1"/>
                </a:solidFill>
              </a:rPr>
              <a:t>Waiting for results of artificial neuronal network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65150" y="4840822"/>
            <a:ext cx="100711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	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Important to verify different </a:t>
            </a:r>
            <a:r>
              <a:rPr lang="en-US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filter and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smoothing </a:t>
            </a:r>
            <a:r>
              <a:rPr lang="en-US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methods for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tensor components</a:t>
            </a:r>
          </a:p>
          <a:p>
            <a:endParaRPr lang="en-US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381" y="1485172"/>
            <a:ext cx="4338994" cy="296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5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situ MD-</a:t>
            </a:r>
            <a:r>
              <a:rPr lang="en-US" dirty="0" smtClean="0"/>
              <a:t>FEM coupling </a:t>
            </a:r>
            <a:r>
              <a:rPr lang="en-US" dirty="0" smtClean="0"/>
              <a:t>based on Gaussian Process Regression (GPR)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feld 3"/>
              <p:cNvSpPr txBox="1"/>
              <p:nvPr/>
            </p:nvSpPr>
            <p:spPr>
              <a:xfrm>
                <a:off x="874712" y="1535837"/>
                <a:ext cx="8245991" cy="3576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defTabSz="914269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chemeClr val="accent1"/>
                    </a:solidFill>
                  </a:rPr>
                  <a:t>Based on same idea like ANN</a:t>
                </a:r>
              </a:p>
              <a:p>
                <a:pPr marL="285750" indent="-285750" defTabSz="914269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chemeClr val="accent1"/>
                    </a:solidFill>
                  </a:rPr>
                  <a:t>Learning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d>
                      <m:dPr>
                        <m:ctrlPr>
                          <a:rPr lang="de-DE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de-DE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00" dirty="0" smtClean="0">
                    <a:solidFill>
                      <a:schemeClr val="accent1"/>
                    </a:solidFill>
                  </a:rPr>
                  <a:t> relation</a:t>
                </a:r>
              </a:p>
              <a:p>
                <a:pPr marL="697230" lvl="1" indent="-285750" defTabSz="914269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chemeClr val="accent1"/>
                    </a:solidFill>
                  </a:rPr>
                  <a:t>Full symmetric tensor description of stress and strain states</a:t>
                </a:r>
                <a:endParaRPr lang="en-US" sz="1600" dirty="0" smtClean="0">
                  <a:solidFill>
                    <a:schemeClr val="accent1"/>
                  </a:solidFill>
                </a:endParaRPr>
              </a:p>
              <a:p>
                <a:pPr marL="285750" indent="-285750" defTabSz="914269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chemeClr val="accent1"/>
                    </a:solidFill>
                  </a:rPr>
                  <a:t>Use GPR for in-situ training of stress-strain relation</a:t>
                </a:r>
              </a:p>
              <a:p>
                <a:pPr marL="285750" indent="-285750" defTabSz="914269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accent1"/>
                  </a:solidFill>
                </a:endParaRPr>
              </a:p>
              <a:p>
                <a:pPr lvl="1" defTabSz="914269">
                  <a:spcBef>
                    <a:spcPts val="1200"/>
                  </a:spcBef>
                </a:pPr>
                <a:r>
                  <a:rPr lang="en-US" sz="1600" dirty="0" smtClean="0">
                    <a:solidFill>
                      <a:schemeClr val="accent1"/>
                    </a:solidFill>
                  </a:rPr>
                  <a:t>		</a:t>
                </a:r>
              </a:p>
              <a:p>
                <a:pPr lvl="1" defTabSz="914269">
                  <a:spcBef>
                    <a:spcPts val="1200"/>
                  </a:spcBef>
                </a:pPr>
                <a:r>
                  <a:rPr lang="en-US" sz="1600" dirty="0">
                    <a:solidFill>
                      <a:schemeClr val="accent1"/>
                    </a:solidFill>
                  </a:rPr>
                  <a:t>	</a:t>
                </a:r>
                <a:r>
                  <a:rPr lang="en-US" sz="1600" dirty="0" smtClean="0">
                    <a:solidFill>
                      <a:schemeClr val="accent1"/>
                    </a:solidFill>
                  </a:rPr>
                  <a:t>	Prediction of stress states</a:t>
                </a:r>
              </a:p>
              <a:p>
                <a:pPr marL="285750" indent="-285750" defTabSz="914269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chemeClr val="accent1"/>
                    </a:solidFill>
                  </a:rPr>
                  <a:t>Inclusion 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of molecular dynamics </a:t>
                </a:r>
                <a:r>
                  <a:rPr lang="en-US" sz="1600" dirty="0" smtClean="0">
                    <a:solidFill>
                      <a:schemeClr val="accent1"/>
                    </a:solidFill>
                  </a:rPr>
                  <a:t>simulations for 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fitting </a:t>
                </a:r>
                <a:r>
                  <a:rPr lang="en-US" sz="1600" dirty="0" smtClean="0">
                    <a:solidFill>
                      <a:schemeClr val="accent1"/>
                    </a:solidFill>
                  </a:rPr>
                  <a:t>stress-strain prediction</a:t>
                </a:r>
              </a:p>
              <a:p>
                <a:pPr marL="285750" indent="-285750" defTabSz="914269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endParaRPr lang="en-US" sz="1600" dirty="0" smtClean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712" y="1535837"/>
                <a:ext cx="8245991" cy="3576877"/>
              </a:xfrm>
              <a:prstGeom prst="rect">
                <a:avLst/>
              </a:prstGeom>
              <a:blipFill>
                <a:blip r:embed="rId2"/>
                <a:stretch>
                  <a:fillRect l="-296" t="-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/>
          <p:cNvSpPr txBox="1"/>
          <p:nvPr/>
        </p:nvSpPr>
        <p:spPr>
          <a:xfrm>
            <a:off x="0" y="5598413"/>
            <a:ext cx="12192000" cy="3416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Current step: </a:t>
            </a:r>
            <a:r>
              <a:rPr lang="en-US" dirty="0" smtClean="0">
                <a:solidFill>
                  <a:schemeClr val="accent1"/>
                </a:solidFill>
              </a:rPr>
              <a:t>Integration of MD-Simulation in 2D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410" y="1477936"/>
            <a:ext cx="3715138" cy="2476760"/>
          </a:xfrm>
          <a:prstGeom prst="rect">
            <a:avLst/>
          </a:prstGeom>
        </p:spPr>
      </p:pic>
      <p:sp>
        <p:nvSpPr>
          <p:cNvPr id="7" name="Pfeil nach unten 6"/>
          <p:cNvSpPr/>
          <p:nvPr/>
        </p:nvSpPr>
        <p:spPr>
          <a:xfrm>
            <a:off x="3721449" y="3247680"/>
            <a:ext cx="483408" cy="553299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3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UD_2018_16zu9">
  <a:themeElements>
    <a:clrScheme name="TUD_2021-08_grün">
      <a:dk1>
        <a:srgbClr val="000000"/>
      </a:dk1>
      <a:lt1>
        <a:sysClr val="window" lastClr="FFFFFF"/>
      </a:lt1>
      <a:dk2>
        <a:srgbClr val="727277"/>
      </a:dk2>
      <a:lt2>
        <a:srgbClr val="FFFFFF"/>
      </a:lt2>
      <a:accent1>
        <a:srgbClr val="00305D"/>
      </a:accent1>
      <a:accent2>
        <a:srgbClr val="0069B4"/>
      </a:accent2>
      <a:accent3>
        <a:srgbClr val="009FE3"/>
      </a:accent3>
      <a:accent4>
        <a:srgbClr val="008244"/>
      </a:accent4>
      <a:accent5>
        <a:srgbClr val="65B32E"/>
      </a:accent5>
      <a:accent6>
        <a:srgbClr val="94C356"/>
      </a:accent6>
      <a:hlink>
        <a:srgbClr val="0069B4"/>
      </a:hlink>
      <a:folHlink>
        <a:srgbClr val="009FE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svorlagen.pptx" id="{7DC3B4C7-6028-4665-8BA0-8DF4A2C03040}" vid="{451B395B-7275-40E1-ADA9-DC5A9D87C16D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PhD_topics</Template>
  <TotalTime>0</TotalTime>
  <Words>478</Words>
  <Application>Microsoft Office PowerPoint</Application>
  <PresentationFormat>Breitbild</PresentationFormat>
  <Paragraphs>137</Paragraphs>
  <Slides>12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20" baseType="lpstr">
      <vt:lpstr>Wingdings</vt:lpstr>
      <vt:lpstr>Calibri</vt:lpstr>
      <vt:lpstr>Cambria Math</vt:lpstr>
      <vt:lpstr>Arial</vt:lpstr>
      <vt:lpstr>Open Sans</vt:lpstr>
      <vt:lpstr>Symbol</vt:lpstr>
      <vt:lpstr>TUD_2018_16zu9</vt:lpstr>
      <vt:lpstr>Acrobat Document</vt:lpstr>
      <vt:lpstr>PhD phase  present &amp; future</vt:lpstr>
      <vt:lpstr>Multi-scale simulation of functional polymer materials</vt:lpstr>
      <vt:lpstr>End-Crosslinked Polymer Structures</vt:lpstr>
      <vt:lpstr>End-Crosslinked Polymer Structures</vt:lpstr>
      <vt:lpstr>End-Crosslinked Polymer Structures</vt:lpstr>
      <vt:lpstr>End-Crosslinked Polymer Structures</vt:lpstr>
      <vt:lpstr>Modeling of hyperelasticity based on artificial neural networks</vt:lpstr>
      <vt:lpstr>Modeling of hyperelasticity based on artificial neural networks</vt:lpstr>
      <vt:lpstr>In situ MD-FEM coupling based on Gaussian Process Regression (GPR)</vt:lpstr>
      <vt:lpstr>Conclusion &amp; Overview</vt:lpstr>
      <vt:lpstr>Literature</vt:lpstr>
      <vt:lpstr>End-Crosslinked Polymer Structures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Topics during PhD  present and future</dc:title>
  <dc:subject>Präsentationsvorlage</dc:subject>
  <dc:creator>Steffen</dc:creator>
  <cp:lastModifiedBy>Steffen</cp:lastModifiedBy>
  <cp:revision>106</cp:revision>
  <dcterms:created xsi:type="dcterms:W3CDTF">2022-02-01T11:46:13Z</dcterms:created>
  <dcterms:modified xsi:type="dcterms:W3CDTF">2022-02-02T14:28:19Z</dcterms:modified>
</cp:coreProperties>
</file>