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39.png" ContentType="image/png"/>
  <Override PartName="/ppt/media/image14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36.png" ContentType="image/png"/>
  <Override PartName="/ppt/media/image11.gif" ContentType="image/gif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27.jpeg" ContentType="image/jpeg"/>
  <Override PartName="/ppt/media/image30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575160" y="6323400"/>
            <a:ext cx="51861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727879"/>
                </a:solidFill>
                <a:latin typeface="Open Sans"/>
                <a:ea typeface="DejaVu Sans"/>
              </a:rPr>
              <a:t>Titel der Präsentation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727879"/>
                </a:solidFill>
                <a:latin typeface="Open Sans"/>
                <a:ea typeface="Open Sans"/>
              </a:rPr>
              <a:t>Struktureinheit der TU Dresden / Name Vorname des Vortragenden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727879"/>
                </a:solidFill>
                <a:latin typeface="Open Sans"/>
                <a:ea typeface="Open Sans"/>
              </a:rPr>
              <a:t>Ort oder Anlass des Vortrags // 13.01.2018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" name="Line 2"/>
          <p:cNvSpPr/>
          <p:nvPr/>
        </p:nvSpPr>
        <p:spPr>
          <a:xfrm>
            <a:off x="0" y="6122880"/>
            <a:ext cx="12191760" cy="360"/>
          </a:xfrm>
          <a:prstGeom prst="line">
            <a:avLst/>
          </a:prstGeom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8966160" y="6170760"/>
            <a:ext cx="70308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br/>
            <a:r>
              <a:rPr b="0" lang="en-US" sz="800" spc="-1" strike="noStrike">
                <a:solidFill>
                  <a:srgbClr val="727879"/>
                </a:solidFill>
                <a:latin typeface="Open Sans"/>
                <a:ea typeface="Open Sans"/>
              </a:rPr>
              <a:t>Folie </a:t>
            </a:r>
            <a:fld id="{DDCDED01-34D9-4FA6-AE79-A44E3A1499F6}" type="slidenum">
              <a:rPr b="0" lang="en-US" sz="800" spc="-1" strike="noStrike">
                <a:solidFill>
                  <a:srgbClr val="727879"/>
                </a:solidFill>
                <a:latin typeface="Open Sans"/>
                <a:ea typeface="Open Sans"/>
              </a:rPr>
              <a:t>&lt;number&gt;</a:t>
            </a:fld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3" name="Grafik 8" descr=""/>
          <p:cNvPicPr/>
          <p:nvPr/>
        </p:nvPicPr>
        <p:blipFill>
          <a:blip r:embed="rId2"/>
          <a:stretch/>
        </p:blipFill>
        <p:spPr>
          <a:xfrm>
            <a:off x="10973880" y="6336360"/>
            <a:ext cx="768600" cy="348840"/>
          </a:xfrm>
          <a:prstGeom prst="rect">
            <a:avLst/>
          </a:prstGeom>
          <a:ln>
            <a:noFill/>
          </a:ln>
        </p:spPr>
      </p:pic>
      <p:pic>
        <p:nvPicPr>
          <p:cNvPr id="4" name="Grafik 9" descr=""/>
          <p:cNvPicPr/>
          <p:nvPr/>
        </p:nvPicPr>
        <p:blipFill>
          <a:blip r:embed="rId3"/>
          <a:stretch/>
        </p:blipFill>
        <p:spPr>
          <a:xfrm>
            <a:off x="506160" y="6336720"/>
            <a:ext cx="1113840" cy="32256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0" y="1025640"/>
            <a:ext cx="12190320" cy="5830560"/>
          </a:xfrm>
          <a:prstGeom prst="rect">
            <a:avLst/>
          </a:prstGeom>
          <a:gradFill rotWithShape="0">
            <a:gsLst>
              <a:gs pos="0">
                <a:srgbClr val="00305e"/>
              </a:gs>
              <a:gs pos="100000">
                <a:srgbClr val="006ab3"/>
              </a:gs>
            </a:gsLst>
            <a:lin ang="1500000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5"/>
          <p:cNvSpPr/>
          <p:nvPr/>
        </p:nvSpPr>
        <p:spPr>
          <a:xfrm>
            <a:off x="0" y="1025640"/>
            <a:ext cx="12190320" cy="169560"/>
          </a:xfrm>
          <a:prstGeom prst="rect">
            <a:avLst/>
          </a:prstGeom>
          <a:solidFill>
            <a:srgbClr val="ffffff">
              <a:alpha val="60000"/>
            </a:srgb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Grafik 8" descr=""/>
          <p:cNvPicPr/>
          <p:nvPr/>
        </p:nvPicPr>
        <p:blipFill>
          <a:blip r:embed="rId4"/>
          <a:stretch/>
        </p:blipFill>
        <p:spPr>
          <a:xfrm>
            <a:off x="10692720" y="328320"/>
            <a:ext cx="1216800" cy="552960"/>
          </a:xfrm>
          <a:prstGeom prst="rect">
            <a:avLst/>
          </a:prstGeom>
          <a:ln>
            <a:noFill/>
          </a:ln>
        </p:spPr>
      </p:pic>
      <p:pic>
        <p:nvPicPr>
          <p:cNvPr id="8" name="Grafik 10" descr=""/>
          <p:cNvPicPr/>
          <p:nvPr/>
        </p:nvPicPr>
        <p:blipFill>
          <a:blip r:embed="rId5"/>
          <a:stretch/>
        </p:blipFill>
        <p:spPr>
          <a:xfrm>
            <a:off x="290160" y="349560"/>
            <a:ext cx="1762920" cy="511560"/>
          </a:xfrm>
          <a:prstGeom prst="rect">
            <a:avLst/>
          </a:prstGeom>
          <a:ln>
            <a:noFill/>
          </a:ln>
        </p:spPr>
      </p:pic>
      <p:sp>
        <p:nvSpPr>
          <p:cNvPr id="9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575160" y="6323400"/>
            <a:ext cx="51861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48" name="Line 2"/>
          <p:cNvSpPr/>
          <p:nvPr/>
        </p:nvSpPr>
        <p:spPr>
          <a:xfrm>
            <a:off x="0" y="6122880"/>
            <a:ext cx="12191760" cy="360"/>
          </a:xfrm>
          <a:prstGeom prst="line">
            <a:avLst/>
          </a:prstGeom>
          <a:ln w="1260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3"/>
          <p:cNvSpPr/>
          <p:nvPr/>
        </p:nvSpPr>
        <p:spPr>
          <a:xfrm>
            <a:off x="8966160" y="6170760"/>
            <a:ext cx="703080" cy="5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br/>
            <a:r>
              <a:rPr b="0" lang="en-US" sz="800" spc="-1" strike="noStrike">
                <a:solidFill>
                  <a:srgbClr val="727879"/>
                </a:solidFill>
                <a:latin typeface="Open Sans"/>
                <a:ea typeface="Open Sans"/>
              </a:rPr>
              <a:t>Slide </a:t>
            </a:r>
            <a:fld id="{197C0A38-00CE-4E6A-B7A9-41D47A225E5D}" type="slidenum">
              <a:rPr b="0" lang="en-US" sz="800" spc="-1" strike="noStrike">
                <a:solidFill>
                  <a:srgbClr val="727879"/>
                </a:solidFill>
                <a:latin typeface="Open Sans"/>
                <a:ea typeface="Open Sans"/>
              </a:rPr>
              <a:t>&lt;number&gt;</a:t>
            </a:fld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50" name="Grafik 8" descr=""/>
          <p:cNvPicPr/>
          <p:nvPr/>
        </p:nvPicPr>
        <p:blipFill>
          <a:blip r:embed="rId2"/>
          <a:stretch/>
        </p:blipFill>
        <p:spPr>
          <a:xfrm>
            <a:off x="10973880" y="6336360"/>
            <a:ext cx="768600" cy="348840"/>
          </a:xfrm>
          <a:prstGeom prst="rect">
            <a:avLst/>
          </a:prstGeom>
          <a:ln>
            <a:noFill/>
          </a:ln>
        </p:spPr>
      </p:pic>
      <p:pic>
        <p:nvPicPr>
          <p:cNvPr id="51" name="Grafik 9" descr=""/>
          <p:cNvPicPr/>
          <p:nvPr/>
        </p:nvPicPr>
        <p:blipFill>
          <a:blip r:embed="rId3"/>
          <a:stretch/>
        </p:blipFill>
        <p:spPr>
          <a:xfrm>
            <a:off x="506160" y="6336720"/>
            <a:ext cx="1113840" cy="322560"/>
          </a:xfrm>
          <a:prstGeom prst="rect">
            <a:avLst/>
          </a:prstGeom>
          <a:ln>
            <a:noFill/>
          </a:ln>
        </p:spPr>
      </p:pic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74800" y="6042600"/>
            <a:ext cx="10437120" cy="13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600" spc="-1" strike="noStrike">
                <a:solidFill>
                  <a:srgbClr val="ffffff"/>
                </a:solidFill>
                <a:latin typeface="Open Sans"/>
                <a:ea typeface="DejaVu Sans"/>
              </a:rPr>
              <a:t>5.5.2022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874800" y="2421000"/>
            <a:ext cx="10437120" cy="82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Open Sans"/>
                <a:ea typeface="DejaVu Sans"/>
              </a:rPr>
              <a:t>Defense diploma thesis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Open Sans"/>
                <a:ea typeface="DejaVu Sans"/>
              </a:rPr>
              <a:t>Chair of Materials Science and Nanotechnology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Open Sans"/>
                <a:ea typeface="DejaVu Sans"/>
              </a:rPr>
              <a:t>Timo Land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874800" y="3284280"/>
            <a:ext cx="10437120" cy="97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Open Sans"/>
                <a:ea typeface="DejaVu Sans"/>
              </a:rPr>
              <a:t>An automated data analysis process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Open Sans"/>
                <a:ea typeface="DejaVu Sans"/>
              </a:rPr>
              <a:t>for a new e-nose sensor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874800" y="4818600"/>
            <a:ext cx="1043712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1. Examiner: Prof. Cuniberti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2. </a:t>
            </a: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Examiner: Prof. Aßmann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ffffff"/>
                </a:solidFill>
                <a:latin typeface="Open Sans"/>
                <a:ea typeface="DejaVu Sans"/>
              </a:rPr>
              <a:t>Supervisor: Dr. Biele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30320" y="3142080"/>
            <a:ext cx="8530920" cy="284292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rcRect l="0" t="0" r="5487" b="0"/>
          <a:stretch/>
        </p:blipFill>
        <p:spPr>
          <a:xfrm>
            <a:off x="8046720" y="1190520"/>
            <a:ext cx="4023000" cy="266580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548640" y="273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Measurements conducted in 3 phases: Stabilization, Exposure and 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Recovery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Conducted with two detector sets at the same time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Each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detector set has the same 8 functionalizations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Overall 96 measurements of 7 odor substances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2. Measurement setup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3078720" y="2742120"/>
            <a:ext cx="5698800" cy="28486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3. Feature Extraction: Static Feature 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48640" y="165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Most commonly used feature in e-Nose systems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High discrimination information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Long measurements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731520" y="5701680"/>
            <a:ext cx="969156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M. Pardo and G. Sberveglieri, “Comparing the performance of different features in sensor arrays,”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123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437, 2007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6217920" y="3260880"/>
            <a:ext cx="5669280" cy="283392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6188400" y="914400"/>
            <a:ext cx="5698800" cy="284868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Transient Feature E</a:t>
            </a:r>
            <a:r>
              <a:rPr b="0" lang="en-US" sz="4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48640" y="273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TextShape 3"/>
          <p:cNvSpPr txBox="1"/>
          <p:nvPr/>
        </p:nvSpPr>
        <p:spPr>
          <a:xfrm>
            <a:off x="548640" y="1501560"/>
            <a:ext cx="5394960" cy="425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Maximum of first derivative filtered by an exponential moving average: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 speed up feature availability (faster measurements)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 combine with steady-state feature (improve classification accuracy)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1006560" y="421560"/>
            <a:ext cx="9051840" cy="543060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Transient feature E</a:t>
            </a:r>
            <a:r>
              <a:rPr b="0" lang="en-US" sz="4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48640" y="273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9630000" y="1730160"/>
            <a:ext cx="1532520" cy="73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1226160" y="776520"/>
            <a:ext cx="10030680" cy="5014440"/>
          </a:xfrm>
          <a:prstGeom prst="rect">
            <a:avLst/>
          </a:prstGeom>
          <a:ln>
            <a:noFill/>
          </a:ln>
        </p:spPr>
      </p:pic>
      <p:sp>
        <p:nvSpPr>
          <p:cNvPr id="165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Feature Comparison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48640" y="273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"/>
          <p:cNvSpPr/>
          <p:nvPr/>
        </p:nvSpPr>
        <p:spPr>
          <a:xfrm>
            <a:off x="1844280" y="5543280"/>
            <a:ext cx="876276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α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0.005 and α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0.02 were picked for further investigation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2194560" y="1213920"/>
            <a:ext cx="19202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Detector set 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194560" y="3193920"/>
            <a:ext cx="16282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Detector set B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Feature Comparison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48640" y="273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91440" y="1350360"/>
            <a:ext cx="4961520" cy="431892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5284080" y="78696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US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2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can be used to substitute </a:t>
            </a:r>
            <a:endParaRPr b="0" lang="en-US" sz="2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Combination of multiple   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2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and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  improve </a:t>
            </a:r>
            <a:endParaRPr b="0" lang="en-US" sz="2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classification results</a:t>
            </a:r>
            <a:endParaRPr b="0" lang="en-US" sz="2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Feature availability time of   </a:t>
            </a:r>
            <a:r>
              <a:rPr b="0" lang="en-US" sz="2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        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b="0" lang="en-US" sz="2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2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Arial"/>
              </a:rPr>
              <a:t>is on average ~20% of Δt</a:t>
            </a:r>
            <a:r>
              <a:rPr b="0" lang="en-US" sz="2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S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174" name="Group 4"/>
          <p:cNvGrpSpPr/>
          <p:nvPr/>
        </p:nvGrpSpPr>
        <p:grpSpPr>
          <a:xfrm>
            <a:off x="9110160" y="3623760"/>
            <a:ext cx="538920" cy="333360"/>
            <a:chOff x="9110160" y="3623760"/>
            <a:chExt cx="538920" cy="333360"/>
          </a:xfrm>
        </p:grpSpPr>
        <p:sp>
          <p:nvSpPr>
            <p:cNvPr id="175" name="CustomShape 5"/>
            <p:cNvSpPr/>
            <p:nvPr/>
          </p:nvSpPr>
          <p:spPr>
            <a:xfrm>
              <a:off x="9114120" y="3641400"/>
              <a:ext cx="517320" cy="298080"/>
            </a:xfrm>
            <a:custGeom>
              <a:avLst/>
              <a:gdLst/>
              <a:ahLst/>
              <a:rect l="l" t="t" r="r" b="b"/>
              <a:pathLst>
                <a:path w="1439" h="830">
                  <a:moveTo>
                    <a:pt x="719" y="829"/>
                  </a:moveTo>
                  <a:lnTo>
                    <a:pt x="0" y="829"/>
                  </a:lnTo>
                  <a:lnTo>
                    <a:pt x="0" y="0"/>
                  </a:lnTo>
                  <a:lnTo>
                    <a:pt x="1438" y="0"/>
                  </a:lnTo>
                  <a:lnTo>
                    <a:pt x="1438" y="829"/>
                  </a:lnTo>
                  <a:lnTo>
                    <a:pt x="719" y="829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CustomShape 6"/>
            <p:cNvSpPr/>
            <p:nvPr/>
          </p:nvSpPr>
          <p:spPr>
            <a:xfrm>
              <a:off x="9110160" y="3623760"/>
              <a:ext cx="258480" cy="241560"/>
            </a:xfrm>
            <a:custGeom>
              <a:avLst/>
              <a:gdLst/>
              <a:ahLst/>
              <a:rect l="l" t="t" r="r" b="b"/>
              <a:pathLst>
                <a:path w="720" h="673">
                  <a:moveTo>
                    <a:pt x="661" y="441"/>
                  </a:moveTo>
                  <a:cubicBezTo>
                    <a:pt x="663" y="437"/>
                    <a:pt x="665" y="430"/>
                    <a:pt x="665" y="428"/>
                  </a:cubicBezTo>
                  <a:cubicBezTo>
                    <a:pt x="665" y="425"/>
                    <a:pt x="665" y="416"/>
                    <a:pt x="654" y="416"/>
                  </a:cubicBezTo>
                  <a:cubicBezTo>
                    <a:pt x="645" y="416"/>
                    <a:pt x="643" y="423"/>
                    <a:pt x="640" y="428"/>
                  </a:cubicBezTo>
                  <a:cubicBezTo>
                    <a:pt x="578" y="575"/>
                    <a:pt x="542" y="640"/>
                    <a:pt x="372" y="640"/>
                  </a:cubicBezTo>
                  <a:lnTo>
                    <a:pt x="228" y="640"/>
                  </a:lnTo>
                  <a:cubicBezTo>
                    <a:pt x="215" y="640"/>
                    <a:pt x="213" y="640"/>
                    <a:pt x="206" y="640"/>
                  </a:cubicBezTo>
                  <a:cubicBezTo>
                    <a:pt x="197" y="638"/>
                    <a:pt x="193" y="638"/>
                    <a:pt x="193" y="629"/>
                  </a:cubicBezTo>
                  <a:cubicBezTo>
                    <a:pt x="193" y="627"/>
                    <a:pt x="193" y="625"/>
                    <a:pt x="199" y="607"/>
                  </a:cubicBezTo>
                  <a:lnTo>
                    <a:pt x="266" y="338"/>
                  </a:lnTo>
                  <a:lnTo>
                    <a:pt x="363" y="338"/>
                  </a:lnTo>
                  <a:cubicBezTo>
                    <a:pt x="448" y="338"/>
                    <a:pt x="448" y="358"/>
                    <a:pt x="448" y="383"/>
                  </a:cubicBezTo>
                  <a:cubicBezTo>
                    <a:pt x="448" y="390"/>
                    <a:pt x="448" y="401"/>
                    <a:pt x="441" y="432"/>
                  </a:cubicBezTo>
                  <a:cubicBezTo>
                    <a:pt x="439" y="437"/>
                    <a:pt x="437" y="439"/>
                    <a:pt x="437" y="441"/>
                  </a:cubicBezTo>
                  <a:cubicBezTo>
                    <a:pt x="437" y="448"/>
                    <a:pt x="441" y="452"/>
                    <a:pt x="450" y="452"/>
                  </a:cubicBezTo>
                  <a:cubicBezTo>
                    <a:pt x="457" y="452"/>
                    <a:pt x="461" y="448"/>
                    <a:pt x="466" y="434"/>
                  </a:cubicBezTo>
                  <a:lnTo>
                    <a:pt x="522" y="202"/>
                  </a:lnTo>
                  <a:cubicBezTo>
                    <a:pt x="522" y="197"/>
                    <a:pt x="515" y="193"/>
                    <a:pt x="508" y="193"/>
                  </a:cubicBezTo>
                  <a:cubicBezTo>
                    <a:pt x="499" y="193"/>
                    <a:pt x="499" y="197"/>
                    <a:pt x="495" y="208"/>
                  </a:cubicBezTo>
                  <a:cubicBezTo>
                    <a:pt x="475" y="284"/>
                    <a:pt x="457" y="307"/>
                    <a:pt x="365" y="307"/>
                  </a:cubicBezTo>
                  <a:lnTo>
                    <a:pt x="273" y="307"/>
                  </a:lnTo>
                  <a:lnTo>
                    <a:pt x="334" y="69"/>
                  </a:lnTo>
                  <a:cubicBezTo>
                    <a:pt x="340" y="34"/>
                    <a:pt x="343" y="31"/>
                    <a:pt x="385" y="31"/>
                  </a:cubicBezTo>
                  <a:lnTo>
                    <a:pt x="524" y="31"/>
                  </a:lnTo>
                  <a:cubicBezTo>
                    <a:pt x="645" y="31"/>
                    <a:pt x="674" y="58"/>
                    <a:pt x="674" y="141"/>
                  </a:cubicBezTo>
                  <a:cubicBezTo>
                    <a:pt x="674" y="163"/>
                    <a:pt x="674" y="166"/>
                    <a:pt x="672" y="193"/>
                  </a:cubicBezTo>
                  <a:cubicBezTo>
                    <a:pt x="672" y="199"/>
                    <a:pt x="670" y="206"/>
                    <a:pt x="670" y="210"/>
                  </a:cubicBezTo>
                  <a:cubicBezTo>
                    <a:pt x="670" y="215"/>
                    <a:pt x="674" y="222"/>
                    <a:pt x="683" y="222"/>
                  </a:cubicBezTo>
                  <a:cubicBezTo>
                    <a:pt x="692" y="222"/>
                    <a:pt x="694" y="217"/>
                    <a:pt x="696" y="197"/>
                  </a:cubicBezTo>
                  <a:lnTo>
                    <a:pt x="717" y="27"/>
                  </a:lnTo>
                  <a:cubicBezTo>
                    <a:pt x="719" y="0"/>
                    <a:pt x="714" y="0"/>
                    <a:pt x="690" y="0"/>
                  </a:cubicBezTo>
                  <a:lnTo>
                    <a:pt x="190" y="0"/>
                  </a:lnTo>
                  <a:cubicBezTo>
                    <a:pt x="170" y="0"/>
                    <a:pt x="161" y="0"/>
                    <a:pt x="161" y="20"/>
                  </a:cubicBezTo>
                  <a:cubicBezTo>
                    <a:pt x="161" y="31"/>
                    <a:pt x="170" y="31"/>
                    <a:pt x="188" y="31"/>
                  </a:cubicBezTo>
                  <a:cubicBezTo>
                    <a:pt x="224" y="31"/>
                    <a:pt x="253" y="31"/>
                    <a:pt x="253" y="49"/>
                  </a:cubicBezTo>
                  <a:cubicBezTo>
                    <a:pt x="253" y="51"/>
                    <a:pt x="253" y="54"/>
                    <a:pt x="249" y="72"/>
                  </a:cubicBezTo>
                  <a:lnTo>
                    <a:pt x="116" y="593"/>
                  </a:lnTo>
                  <a:cubicBezTo>
                    <a:pt x="107" y="634"/>
                    <a:pt x="105" y="640"/>
                    <a:pt x="27" y="640"/>
                  </a:cubicBezTo>
                  <a:cubicBezTo>
                    <a:pt x="11" y="640"/>
                    <a:pt x="0" y="640"/>
                    <a:pt x="0" y="658"/>
                  </a:cubicBezTo>
                  <a:cubicBezTo>
                    <a:pt x="0" y="672"/>
                    <a:pt x="9" y="672"/>
                    <a:pt x="27" y="672"/>
                  </a:cubicBezTo>
                  <a:lnTo>
                    <a:pt x="540" y="672"/>
                  </a:lnTo>
                  <a:cubicBezTo>
                    <a:pt x="562" y="672"/>
                    <a:pt x="564" y="670"/>
                    <a:pt x="571" y="654"/>
                  </a:cubicBezTo>
                  <a:lnTo>
                    <a:pt x="661" y="44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7"/>
            <p:cNvSpPr/>
            <p:nvPr/>
          </p:nvSpPr>
          <p:spPr>
            <a:xfrm>
              <a:off x="9372960" y="3808440"/>
              <a:ext cx="152640" cy="112320"/>
            </a:xfrm>
            <a:custGeom>
              <a:avLst/>
              <a:gdLst/>
              <a:ahLst/>
              <a:rect l="l" t="t" r="r" b="b"/>
              <a:pathLst>
                <a:path w="426" h="314">
                  <a:moveTo>
                    <a:pt x="336" y="208"/>
                  </a:moveTo>
                  <a:cubicBezTo>
                    <a:pt x="399" y="141"/>
                    <a:pt x="425" y="49"/>
                    <a:pt x="425" y="42"/>
                  </a:cubicBezTo>
                  <a:cubicBezTo>
                    <a:pt x="425" y="33"/>
                    <a:pt x="416" y="33"/>
                    <a:pt x="414" y="33"/>
                  </a:cubicBezTo>
                  <a:cubicBezTo>
                    <a:pt x="403" y="33"/>
                    <a:pt x="403" y="36"/>
                    <a:pt x="399" y="51"/>
                  </a:cubicBezTo>
                  <a:cubicBezTo>
                    <a:pt x="387" y="96"/>
                    <a:pt x="363" y="139"/>
                    <a:pt x="334" y="177"/>
                  </a:cubicBezTo>
                  <a:cubicBezTo>
                    <a:pt x="334" y="165"/>
                    <a:pt x="331" y="118"/>
                    <a:pt x="331" y="112"/>
                  </a:cubicBezTo>
                  <a:cubicBezTo>
                    <a:pt x="320" y="45"/>
                    <a:pt x="269" y="0"/>
                    <a:pt x="199" y="0"/>
                  </a:cubicBezTo>
                  <a:cubicBezTo>
                    <a:pt x="98" y="0"/>
                    <a:pt x="0" y="94"/>
                    <a:pt x="0" y="192"/>
                  </a:cubicBezTo>
                  <a:cubicBezTo>
                    <a:pt x="0" y="255"/>
                    <a:pt x="47" y="313"/>
                    <a:pt x="128" y="313"/>
                  </a:cubicBezTo>
                  <a:cubicBezTo>
                    <a:pt x="190" y="313"/>
                    <a:pt x="249" y="284"/>
                    <a:pt x="287" y="253"/>
                  </a:cubicBezTo>
                  <a:cubicBezTo>
                    <a:pt x="302" y="304"/>
                    <a:pt x="338" y="313"/>
                    <a:pt x="358" y="313"/>
                  </a:cubicBezTo>
                  <a:cubicBezTo>
                    <a:pt x="399" y="313"/>
                    <a:pt x="423" y="280"/>
                    <a:pt x="423" y="264"/>
                  </a:cubicBezTo>
                  <a:cubicBezTo>
                    <a:pt x="423" y="255"/>
                    <a:pt x="414" y="255"/>
                    <a:pt x="412" y="255"/>
                  </a:cubicBezTo>
                  <a:cubicBezTo>
                    <a:pt x="403" y="255"/>
                    <a:pt x="401" y="260"/>
                    <a:pt x="401" y="262"/>
                  </a:cubicBezTo>
                  <a:cubicBezTo>
                    <a:pt x="390" y="289"/>
                    <a:pt x="369" y="293"/>
                    <a:pt x="360" y="293"/>
                  </a:cubicBezTo>
                  <a:cubicBezTo>
                    <a:pt x="352" y="293"/>
                    <a:pt x="338" y="293"/>
                    <a:pt x="336" y="208"/>
                  </a:cubicBezTo>
                  <a:moveTo>
                    <a:pt x="282" y="230"/>
                  </a:moveTo>
                  <a:cubicBezTo>
                    <a:pt x="215" y="286"/>
                    <a:pt x="154" y="293"/>
                    <a:pt x="130" y="293"/>
                  </a:cubicBezTo>
                  <a:cubicBezTo>
                    <a:pt x="83" y="293"/>
                    <a:pt x="58" y="262"/>
                    <a:pt x="58" y="217"/>
                  </a:cubicBezTo>
                  <a:cubicBezTo>
                    <a:pt x="58" y="197"/>
                    <a:pt x="67" y="121"/>
                    <a:pt x="103" y="74"/>
                  </a:cubicBezTo>
                  <a:cubicBezTo>
                    <a:pt x="134" y="31"/>
                    <a:pt x="175" y="20"/>
                    <a:pt x="199" y="20"/>
                  </a:cubicBezTo>
                  <a:cubicBezTo>
                    <a:pt x="253" y="20"/>
                    <a:pt x="271" y="74"/>
                    <a:pt x="275" y="116"/>
                  </a:cubicBezTo>
                  <a:cubicBezTo>
                    <a:pt x="280" y="145"/>
                    <a:pt x="278" y="195"/>
                    <a:pt x="282" y="230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CustomShape 8"/>
            <p:cNvSpPr/>
            <p:nvPr/>
          </p:nvSpPr>
          <p:spPr>
            <a:xfrm>
              <a:off x="9555840" y="3835080"/>
              <a:ext cx="93240" cy="122040"/>
            </a:xfrm>
            <a:custGeom>
              <a:avLst/>
              <a:gdLst/>
              <a:ahLst/>
              <a:rect l="l" t="t" r="r" b="b"/>
              <a:pathLst>
                <a:path w="261" h="341">
                  <a:moveTo>
                    <a:pt x="260" y="172"/>
                  </a:moveTo>
                  <a:cubicBezTo>
                    <a:pt x="260" y="136"/>
                    <a:pt x="260" y="0"/>
                    <a:pt x="130" y="0"/>
                  </a:cubicBezTo>
                  <a:cubicBezTo>
                    <a:pt x="0" y="0"/>
                    <a:pt x="0" y="136"/>
                    <a:pt x="0" y="172"/>
                  </a:cubicBezTo>
                  <a:cubicBezTo>
                    <a:pt x="0" y="208"/>
                    <a:pt x="0" y="340"/>
                    <a:pt x="130" y="340"/>
                  </a:cubicBezTo>
                  <a:cubicBezTo>
                    <a:pt x="260" y="340"/>
                    <a:pt x="260" y="208"/>
                    <a:pt x="260" y="172"/>
                  </a:cubicBezTo>
                  <a:moveTo>
                    <a:pt x="130" y="324"/>
                  </a:moveTo>
                  <a:cubicBezTo>
                    <a:pt x="112" y="324"/>
                    <a:pt x="70" y="318"/>
                    <a:pt x="56" y="268"/>
                  </a:cubicBezTo>
                  <a:cubicBezTo>
                    <a:pt x="50" y="241"/>
                    <a:pt x="50" y="206"/>
                    <a:pt x="50" y="165"/>
                  </a:cubicBezTo>
                  <a:cubicBezTo>
                    <a:pt x="50" y="127"/>
                    <a:pt x="50" y="94"/>
                    <a:pt x="58" y="67"/>
                  </a:cubicBezTo>
                  <a:cubicBezTo>
                    <a:pt x="70" y="24"/>
                    <a:pt x="108" y="15"/>
                    <a:pt x="130" y="15"/>
                  </a:cubicBezTo>
                  <a:cubicBezTo>
                    <a:pt x="166" y="15"/>
                    <a:pt x="193" y="35"/>
                    <a:pt x="202" y="69"/>
                  </a:cubicBezTo>
                  <a:cubicBezTo>
                    <a:pt x="211" y="94"/>
                    <a:pt x="211" y="136"/>
                    <a:pt x="211" y="165"/>
                  </a:cubicBezTo>
                  <a:cubicBezTo>
                    <a:pt x="211" y="199"/>
                    <a:pt x="211" y="239"/>
                    <a:pt x="202" y="268"/>
                  </a:cubicBezTo>
                  <a:cubicBezTo>
                    <a:pt x="188" y="318"/>
                    <a:pt x="150" y="324"/>
                    <a:pt x="130" y="324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9" name="Group 9"/>
          <p:cNvGrpSpPr/>
          <p:nvPr/>
        </p:nvGrpSpPr>
        <p:grpSpPr>
          <a:xfrm>
            <a:off x="10337400" y="3617280"/>
            <a:ext cx="529920" cy="329400"/>
            <a:chOff x="10337400" y="3617280"/>
            <a:chExt cx="529920" cy="329400"/>
          </a:xfrm>
        </p:grpSpPr>
        <p:sp>
          <p:nvSpPr>
            <p:cNvPr id="180" name="CustomShape 10"/>
            <p:cNvSpPr/>
            <p:nvPr/>
          </p:nvSpPr>
          <p:spPr>
            <a:xfrm>
              <a:off x="10341360" y="3634920"/>
              <a:ext cx="508320" cy="294120"/>
            </a:xfrm>
            <a:custGeom>
              <a:avLst/>
              <a:gdLst/>
              <a:ahLst/>
              <a:rect l="l" t="t" r="r" b="b"/>
              <a:pathLst>
                <a:path w="1414" h="819">
                  <a:moveTo>
                    <a:pt x="708" y="818"/>
                  </a:moveTo>
                  <a:lnTo>
                    <a:pt x="0" y="818"/>
                  </a:lnTo>
                  <a:lnTo>
                    <a:pt x="0" y="0"/>
                  </a:lnTo>
                  <a:lnTo>
                    <a:pt x="1413" y="0"/>
                  </a:lnTo>
                  <a:lnTo>
                    <a:pt x="1413" y="818"/>
                  </a:lnTo>
                  <a:lnTo>
                    <a:pt x="708" y="818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CustomShape 11"/>
            <p:cNvSpPr/>
            <p:nvPr/>
          </p:nvSpPr>
          <p:spPr>
            <a:xfrm>
              <a:off x="10337400" y="3617280"/>
              <a:ext cx="258480" cy="241560"/>
            </a:xfrm>
            <a:custGeom>
              <a:avLst/>
              <a:gdLst/>
              <a:ahLst/>
              <a:rect l="l" t="t" r="r" b="b"/>
              <a:pathLst>
                <a:path w="720" h="673">
                  <a:moveTo>
                    <a:pt x="660" y="441"/>
                  </a:moveTo>
                  <a:cubicBezTo>
                    <a:pt x="663" y="437"/>
                    <a:pt x="665" y="430"/>
                    <a:pt x="665" y="428"/>
                  </a:cubicBezTo>
                  <a:cubicBezTo>
                    <a:pt x="665" y="426"/>
                    <a:pt x="665" y="417"/>
                    <a:pt x="654" y="417"/>
                  </a:cubicBezTo>
                  <a:cubicBezTo>
                    <a:pt x="645" y="417"/>
                    <a:pt x="642" y="423"/>
                    <a:pt x="640" y="428"/>
                  </a:cubicBezTo>
                  <a:cubicBezTo>
                    <a:pt x="578" y="576"/>
                    <a:pt x="542" y="641"/>
                    <a:pt x="372" y="641"/>
                  </a:cubicBezTo>
                  <a:lnTo>
                    <a:pt x="228" y="641"/>
                  </a:lnTo>
                  <a:cubicBezTo>
                    <a:pt x="215" y="641"/>
                    <a:pt x="213" y="641"/>
                    <a:pt x="206" y="641"/>
                  </a:cubicBezTo>
                  <a:cubicBezTo>
                    <a:pt x="197" y="638"/>
                    <a:pt x="193" y="638"/>
                    <a:pt x="193" y="629"/>
                  </a:cubicBezTo>
                  <a:cubicBezTo>
                    <a:pt x="193" y="627"/>
                    <a:pt x="193" y="625"/>
                    <a:pt x="199" y="607"/>
                  </a:cubicBezTo>
                  <a:lnTo>
                    <a:pt x="266" y="338"/>
                  </a:lnTo>
                  <a:lnTo>
                    <a:pt x="363" y="338"/>
                  </a:lnTo>
                  <a:cubicBezTo>
                    <a:pt x="448" y="338"/>
                    <a:pt x="448" y="358"/>
                    <a:pt x="448" y="383"/>
                  </a:cubicBezTo>
                  <a:cubicBezTo>
                    <a:pt x="448" y="390"/>
                    <a:pt x="448" y="401"/>
                    <a:pt x="441" y="432"/>
                  </a:cubicBezTo>
                  <a:cubicBezTo>
                    <a:pt x="439" y="437"/>
                    <a:pt x="437" y="439"/>
                    <a:pt x="437" y="441"/>
                  </a:cubicBezTo>
                  <a:cubicBezTo>
                    <a:pt x="437" y="448"/>
                    <a:pt x="441" y="452"/>
                    <a:pt x="450" y="452"/>
                  </a:cubicBezTo>
                  <a:cubicBezTo>
                    <a:pt x="457" y="452"/>
                    <a:pt x="461" y="448"/>
                    <a:pt x="466" y="434"/>
                  </a:cubicBezTo>
                  <a:lnTo>
                    <a:pt x="522" y="202"/>
                  </a:lnTo>
                  <a:cubicBezTo>
                    <a:pt x="522" y="197"/>
                    <a:pt x="515" y="193"/>
                    <a:pt x="508" y="193"/>
                  </a:cubicBezTo>
                  <a:cubicBezTo>
                    <a:pt x="499" y="193"/>
                    <a:pt x="499" y="197"/>
                    <a:pt x="495" y="208"/>
                  </a:cubicBezTo>
                  <a:cubicBezTo>
                    <a:pt x="475" y="284"/>
                    <a:pt x="457" y="307"/>
                    <a:pt x="365" y="307"/>
                  </a:cubicBezTo>
                  <a:lnTo>
                    <a:pt x="273" y="307"/>
                  </a:lnTo>
                  <a:lnTo>
                    <a:pt x="334" y="69"/>
                  </a:lnTo>
                  <a:cubicBezTo>
                    <a:pt x="340" y="34"/>
                    <a:pt x="343" y="31"/>
                    <a:pt x="385" y="31"/>
                  </a:cubicBezTo>
                  <a:lnTo>
                    <a:pt x="524" y="31"/>
                  </a:lnTo>
                  <a:cubicBezTo>
                    <a:pt x="645" y="31"/>
                    <a:pt x="674" y="58"/>
                    <a:pt x="674" y="141"/>
                  </a:cubicBezTo>
                  <a:cubicBezTo>
                    <a:pt x="674" y="163"/>
                    <a:pt x="674" y="166"/>
                    <a:pt x="672" y="193"/>
                  </a:cubicBezTo>
                  <a:cubicBezTo>
                    <a:pt x="672" y="199"/>
                    <a:pt x="669" y="206"/>
                    <a:pt x="669" y="211"/>
                  </a:cubicBezTo>
                  <a:cubicBezTo>
                    <a:pt x="669" y="215"/>
                    <a:pt x="674" y="222"/>
                    <a:pt x="683" y="222"/>
                  </a:cubicBezTo>
                  <a:cubicBezTo>
                    <a:pt x="692" y="222"/>
                    <a:pt x="694" y="217"/>
                    <a:pt x="696" y="197"/>
                  </a:cubicBezTo>
                  <a:lnTo>
                    <a:pt x="716" y="27"/>
                  </a:lnTo>
                  <a:cubicBezTo>
                    <a:pt x="719" y="0"/>
                    <a:pt x="714" y="0"/>
                    <a:pt x="689" y="0"/>
                  </a:cubicBezTo>
                  <a:lnTo>
                    <a:pt x="190" y="0"/>
                  </a:lnTo>
                  <a:cubicBezTo>
                    <a:pt x="170" y="0"/>
                    <a:pt x="161" y="0"/>
                    <a:pt x="161" y="20"/>
                  </a:cubicBezTo>
                  <a:cubicBezTo>
                    <a:pt x="161" y="31"/>
                    <a:pt x="170" y="31"/>
                    <a:pt x="188" y="31"/>
                  </a:cubicBezTo>
                  <a:cubicBezTo>
                    <a:pt x="224" y="31"/>
                    <a:pt x="253" y="31"/>
                    <a:pt x="253" y="49"/>
                  </a:cubicBezTo>
                  <a:cubicBezTo>
                    <a:pt x="253" y="52"/>
                    <a:pt x="253" y="54"/>
                    <a:pt x="248" y="72"/>
                  </a:cubicBezTo>
                  <a:lnTo>
                    <a:pt x="116" y="593"/>
                  </a:lnTo>
                  <a:cubicBezTo>
                    <a:pt x="107" y="634"/>
                    <a:pt x="105" y="641"/>
                    <a:pt x="27" y="641"/>
                  </a:cubicBezTo>
                  <a:cubicBezTo>
                    <a:pt x="11" y="641"/>
                    <a:pt x="0" y="641"/>
                    <a:pt x="0" y="658"/>
                  </a:cubicBezTo>
                  <a:cubicBezTo>
                    <a:pt x="0" y="672"/>
                    <a:pt x="9" y="672"/>
                    <a:pt x="27" y="672"/>
                  </a:cubicBezTo>
                  <a:lnTo>
                    <a:pt x="540" y="672"/>
                  </a:lnTo>
                  <a:cubicBezTo>
                    <a:pt x="562" y="672"/>
                    <a:pt x="564" y="670"/>
                    <a:pt x="571" y="654"/>
                  </a:cubicBezTo>
                  <a:lnTo>
                    <a:pt x="660" y="44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CustomShape 12"/>
            <p:cNvSpPr/>
            <p:nvPr/>
          </p:nvSpPr>
          <p:spPr>
            <a:xfrm>
              <a:off x="10600200" y="3801960"/>
              <a:ext cx="152640" cy="112320"/>
            </a:xfrm>
            <a:custGeom>
              <a:avLst/>
              <a:gdLst/>
              <a:ahLst/>
              <a:rect l="l" t="t" r="r" b="b"/>
              <a:pathLst>
                <a:path w="426" h="314">
                  <a:moveTo>
                    <a:pt x="336" y="208"/>
                  </a:moveTo>
                  <a:cubicBezTo>
                    <a:pt x="398" y="141"/>
                    <a:pt x="425" y="49"/>
                    <a:pt x="425" y="42"/>
                  </a:cubicBezTo>
                  <a:cubicBezTo>
                    <a:pt x="425" y="33"/>
                    <a:pt x="416" y="33"/>
                    <a:pt x="414" y="33"/>
                  </a:cubicBezTo>
                  <a:cubicBezTo>
                    <a:pt x="403" y="33"/>
                    <a:pt x="403" y="36"/>
                    <a:pt x="398" y="51"/>
                  </a:cubicBezTo>
                  <a:cubicBezTo>
                    <a:pt x="387" y="96"/>
                    <a:pt x="362" y="139"/>
                    <a:pt x="333" y="177"/>
                  </a:cubicBezTo>
                  <a:cubicBezTo>
                    <a:pt x="333" y="166"/>
                    <a:pt x="331" y="119"/>
                    <a:pt x="331" y="112"/>
                  </a:cubicBezTo>
                  <a:cubicBezTo>
                    <a:pt x="320" y="45"/>
                    <a:pt x="268" y="0"/>
                    <a:pt x="199" y="0"/>
                  </a:cubicBezTo>
                  <a:cubicBezTo>
                    <a:pt x="98" y="0"/>
                    <a:pt x="0" y="94"/>
                    <a:pt x="0" y="192"/>
                  </a:cubicBezTo>
                  <a:cubicBezTo>
                    <a:pt x="0" y="255"/>
                    <a:pt x="47" y="313"/>
                    <a:pt x="127" y="313"/>
                  </a:cubicBezTo>
                  <a:cubicBezTo>
                    <a:pt x="190" y="313"/>
                    <a:pt x="248" y="284"/>
                    <a:pt x="286" y="253"/>
                  </a:cubicBezTo>
                  <a:cubicBezTo>
                    <a:pt x="302" y="304"/>
                    <a:pt x="338" y="313"/>
                    <a:pt x="358" y="313"/>
                  </a:cubicBezTo>
                  <a:cubicBezTo>
                    <a:pt x="398" y="313"/>
                    <a:pt x="423" y="280"/>
                    <a:pt x="423" y="264"/>
                  </a:cubicBezTo>
                  <a:cubicBezTo>
                    <a:pt x="423" y="255"/>
                    <a:pt x="414" y="255"/>
                    <a:pt x="412" y="255"/>
                  </a:cubicBezTo>
                  <a:cubicBezTo>
                    <a:pt x="403" y="255"/>
                    <a:pt x="400" y="260"/>
                    <a:pt x="400" y="262"/>
                  </a:cubicBezTo>
                  <a:cubicBezTo>
                    <a:pt x="389" y="289"/>
                    <a:pt x="369" y="293"/>
                    <a:pt x="360" y="293"/>
                  </a:cubicBezTo>
                  <a:cubicBezTo>
                    <a:pt x="351" y="293"/>
                    <a:pt x="338" y="293"/>
                    <a:pt x="336" y="208"/>
                  </a:cubicBezTo>
                  <a:moveTo>
                    <a:pt x="282" y="231"/>
                  </a:moveTo>
                  <a:cubicBezTo>
                    <a:pt x="215" y="287"/>
                    <a:pt x="154" y="293"/>
                    <a:pt x="130" y="293"/>
                  </a:cubicBezTo>
                  <a:cubicBezTo>
                    <a:pt x="83" y="293"/>
                    <a:pt x="58" y="262"/>
                    <a:pt x="58" y="217"/>
                  </a:cubicBezTo>
                  <a:cubicBezTo>
                    <a:pt x="58" y="197"/>
                    <a:pt x="67" y="121"/>
                    <a:pt x="103" y="74"/>
                  </a:cubicBezTo>
                  <a:cubicBezTo>
                    <a:pt x="134" y="31"/>
                    <a:pt x="174" y="20"/>
                    <a:pt x="199" y="20"/>
                  </a:cubicBezTo>
                  <a:cubicBezTo>
                    <a:pt x="253" y="20"/>
                    <a:pt x="271" y="74"/>
                    <a:pt x="275" y="116"/>
                  </a:cubicBezTo>
                  <a:cubicBezTo>
                    <a:pt x="280" y="145"/>
                    <a:pt x="277" y="195"/>
                    <a:pt x="282" y="231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CustomShape 13"/>
            <p:cNvSpPr/>
            <p:nvPr/>
          </p:nvSpPr>
          <p:spPr>
            <a:xfrm>
              <a:off x="10794240" y="3828600"/>
              <a:ext cx="73080" cy="118080"/>
            </a:xfrm>
            <a:custGeom>
              <a:avLst/>
              <a:gdLst/>
              <a:ahLst/>
              <a:rect l="l" t="t" r="r" b="b"/>
              <a:pathLst>
                <a:path w="205" h="330">
                  <a:moveTo>
                    <a:pt x="128" y="15"/>
                  </a:moveTo>
                  <a:cubicBezTo>
                    <a:pt x="128" y="0"/>
                    <a:pt x="126" y="0"/>
                    <a:pt x="110" y="0"/>
                  </a:cubicBezTo>
                  <a:cubicBezTo>
                    <a:pt x="74" y="31"/>
                    <a:pt x="18" y="31"/>
                    <a:pt x="9" y="31"/>
                  </a:cubicBezTo>
                  <a:lnTo>
                    <a:pt x="0" y="31"/>
                  </a:lnTo>
                  <a:lnTo>
                    <a:pt x="0" y="54"/>
                  </a:lnTo>
                  <a:lnTo>
                    <a:pt x="9" y="54"/>
                  </a:lnTo>
                  <a:cubicBezTo>
                    <a:pt x="20" y="54"/>
                    <a:pt x="52" y="51"/>
                    <a:pt x="81" y="40"/>
                  </a:cubicBezTo>
                  <a:lnTo>
                    <a:pt x="81" y="286"/>
                  </a:lnTo>
                  <a:cubicBezTo>
                    <a:pt x="81" y="302"/>
                    <a:pt x="81" y="309"/>
                    <a:pt x="29" y="309"/>
                  </a:cubicBezTo>
                  <a:lnTo>
                    <a:pt x="5" y="309"/>
                  </a:lnTo>
                  <a:lnTo>
                    <a:pt x="5" y="329"/>
                  </a:lnTo>
                  <a:cubicBezTo>
                    <a:pt x="32" y="327"/>
                    <a:pt x="76" y="327"/>
                    <a:pt x="103" y="327"/>
                  </a:cubicBezTo>
                  <a:cubicBezTo>
                    <a:pt x="132" y="327"/>
                    <a:pt x="177" y="327"/>
                    <a:pt x="204" y="329"/>
                  </a:cubicBezTo>
                  <a:lnTo>
                    <a:pt x="204" y="309"/>
                  </a:lnTo>
                  <a:lnTo>
                    <a:pt x="179" y="309"/>
                  </a:lnTo>
                  <a:cubicBezTo>
                    <a:pt x="128" y="309"/>
                    <a:pt x="128" y="302"/>
                    <a:pt x="128" y="286"/>
                  </a:cubicBezTo>
                  <a:lnTo>
                    <a:pt x="128" y="15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4" name="Group 14"/>
          <p:cNvGrpSpPr/>
          <p:nvPr/>
        </p:nvGrpSpPr>
        <p:grpSpPr>
          <a:xfrm>
            <a:off x="8798400" y="2512080"/>
            <a:ext cx="416160" cy="297360"/>
            <a:chOff x="8798400" y="2512080"/>
            <a:chExt cx="416160" cy="297360"/>
          </a:xfrm>
        </p:grpSpPr>
        <p:sp>
          <p:nvSpPr>
            <p:cNvPr id="185" name="CustomShape 15"/>
            <p:cNvSpPr/>
            <p:nvPr/>
          </p:nvSpPr>
          <p:spPr>
            <a:xfrm>
              <a:off x="8802360" y="2529720"/>
              <a:ext cx="394560" cy="262080"/>
            </a:xfrm>
            <a:custGeom>
              <a:avLst/>
              <a:gdLst/>
              <a:ahLst/>
              <a:rect l="l" t="t" r="r" b="b"/>
              <a:pathLst>
                <a:path w="1097" h="729">
                  <a:moveTo>
                    <a:pt x="549" y="728"/>
                  </a:moveTo>
                  <a:lnTo>
                    <a:pt x="0" y="728"/>
                  </a:lnTo>
                  <a:lnTo>
                    <a:pt x="0" y="0"/>
                  </a:lnTo>
                  <a:lnTo>
                    <a:pt x="1096" y="0"/>
                  </a:lnTo>
                  <a:lnTo>
                    <a:pt x="1096" y="728"/>
                  </a:lnTo>
                  <a:lnTo>
                    <a:pt x="549" y="728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16"/>
            <p:cNvSpPr/>
            <p:nvPr/>
          </p:nvSpPr>
          <p:spPr>
            <a:xfrm>
              <a:off x="8798400" y="2512080"/>
              <a:ext cx="258840" cy="241920"/>
            </a:xfrm>
            <a:custGeom>
              <a:avLst/>
              <a:gdLst/>
              <a:ahLst/>
              <a:rect l="l" t="t" r="r" b="b"/>
              <a:pathLst>
                <a:path w="720" h="673">
                  <a:moveTo>
                    <a:pt x="661" y="441"/>
                  </a:moveTo>
                  <a:cubicBezTo>
                    <a:pt x="663" y="437"/>
                    <a:pt x="665" y="430"/>
                    <a:pt x="665" y="428"/>
                  </a:cubicBezTo>
                  <a:cubicBezTo>
                    <a:pt x="665" y="425"/>
                    <a:pt x="665" y="416"/>
                    <a:pt x="654" y="416"/>
                  </a:cubicBezTo>
                  <a:cubicBezTo>
                    <a:pt x="645" y="416"/>
                    <a:pt x="643" y="423"/>
                    <a:pt x="641" y="428"/>
                  </a:cubicBezTo>
                  <a:cubicBezTo>
                    <a:pt x="578" y="575"/>
                    <a:pt x="542" y="640"/>
                    <a:pt x="372" y="640"/>
                  </a:cubicBezTo>
                  <a:lnTo>
                    <a:pt x="229" y="640"/>
                  </a:lnTo>
                  <a:cubicBezTo>
                    <a:pt x="215" y="640"/>
                    <a:pt x="213" y="640"/>
                    <a:pt x="206" y="640"/>
                  </a:cubicBezTo>
                  <a:cubicBezTo>
                    <a:pt x="197" y="638"/>
                    <a:pt x="193" y="638"/>
                    <a:pt x="193" y="629"/>
                  </a:cubicBezTo>
                  <a:cubicBezTo>
                    <a:pt x="193" y="627"/>
                    <a:pt x="193" y="625"/>
                    <a:pt x="199" y="607"/>
                  </a:cubicBezTo>
                  <a:lnTo>
                    <a:pt x="267" y="338"/>
                  </a:lnTo>
                  <a:lnTo>
                    <a:pt x="363" y="338"/>
                  </a:lnTo>
                  <a:cubicBezTo>
                    <a:pt x="448" y="338"/>
                    <a:pt x="448" y="358"/>
                    <a:pt x="448" y="383"/>
                  </a:cubicBezTo>
                  <a:cubicBezTo>
                    <a:pt x="448" y="389"/>
                    <a:pt x="448" y="401"/>
                    <a:pt x="441" y="432"/>
                  </a:cubicBezTo>
                  <a:cubicBezTo>
                    <a:pt x="439" y="437"/>
                    <a:pt x="437" y="439"/>
                    <a:pt x="437" y="441"/>
                  </a:cubicBezTo>
                  <a:cubicBezTo>
                    <a:pt x="437" y="448"/>
                    <a:pt x="441" y="452"/>
                    <a:pt x="450" y="452"/>
                  </a:cubicBezTo>
                  <a:cubicBezTo>
                    <a:pt x="457" y="452"/>
                    <a:pt x="462" y="448"/>
                    <a:pt x="466" y="434"/>
                  </a:cubicBezTo>
                  <a:lnTo>
                    <a:pt x="522" y="201"/>
                  </a:lnTo>
                  <a:cubicBezTo>
                    <a:pt x="522" y="197"/>
                    <a:pt x="515" y="193"/>
                    <a:pt x="509" y="193"/>
                  </a:cubicBezTo>
                  <a:cubicBezTo>
                    <a:pt x="500" y="193"/>
                    <a:pt x="500" y="197"/>
                    <a:pt x="495" y="208"/>
                  </a:cubicBezTo>
                  <a:cubicBezTo>
                    <a:pt x="475" y="284"/>
                    <a:pt x="457" y="307"/>
                    <a:pt x="365" y="307"/>
                  </a:cubicBezTo>
                  <a:lnTo>
                    <a:pt x="273" y="307"/>
                  </a:lnTo>
                  <a:lnTo>
                    <a:pt x="334" y="69"/>
                  </a:lnTo>
                  <a:cubicBezTo>
                    <a:pt x="341" y="34"/>
                    <a:pt x="343" y="31"/>
                    <a:pt x="385" y="31"/>
                  </a:cubicBezTo>
                  <a:lnTo>
                    <a:pt x="524" y="31"/>
                  </a:lnTo>
                  <a:cubicBezTo>
                    <a:pt x="645" y="31"/>
                    <a:pt x="674" y="58"/>
                    <a:pt x="674" y="141"/>
                  </a:cubicBezTo>
                  <a:cubicBezTo>
                    <a:pt x="674" y="163"/>
                    <a:pt x="674" y="166"/>
                    <a:pt x="672" y="193"/>
                  </a:cubicBezTo>
                  <a:cubicBezTo>
                    <a:pt x="672" y="199"/>
                    <a:pt x="670" y="206"/>
                    <a:pt x="670" y="210"/>
                  </a:cubicBezTo>
                  <a:cubicBezTo>
                    <a:pt x="670" y="215"/>
                    <a:pt x="674" y="222"/>
                    <a:pt x="683" y="222"/>
                  </a:cubicBezTo>
                  <a:cubicBezTo>
                    <a:pt x="692" y="222"/>
                    <a:pt x="694" y="217"/>
                    <a:pt x="697" y="197"/>
                  </a:cubicBezTo>
                  <a:lnTo>
                    <a:pt x="717" y="27"/>
                  </a:lnTo>
                  <a:cubicBezTo>
                    <a:pt x="719" y="0"/>
                    <a:pt x="715" y="0"/>
                    <a:pt x="690" y="0"/>
                  </a:cubicBezTo>
                  <a:lnTo>
                    <a:pt x="190" y="0"/>
                  </a:lnTo>
                  <a:cubicBezTo>
                    <a:pt x="170" y="0"/>
                    <a:pt x="161" y="0"/>
                    <a:pt x="161" y="20"/>
                  </a:cubicBezTo>
                  <a:cubicBezTo>
                    <a:pt x="161" y="31"/>
                    <a:pt x="170" y="31"/>
                    <a:pt x="188" y="31"/>
                  </a:cubicBezTo>
                  <a:cubicBezTo>
                    <a:pt x="224" y="31"/>
                    <a:pt x="253" y="31"/>
                    <a:pt x="253" y="49"/>
                  </a:cubicBezTo>
                  <a:cubicBezTo>
                    <a:pt x="253" y="51"/>
                    <a:pt x="253" y="54"/>
                    <a:pt x="249" y="72"/>
                  </a:cubicBezTo>
                  <a:lnTo>
                    <a:pt x="116" y="593"/>
                  </a:lnTo>
                  <a:cubicBezTo>
                    <a:pt x="108" y="633"/>
                    <a:pt x="105" y="640"/>
                    <a:pt x="27" y="640"/>
                  </a:cubicBezTo>
                  <a:cubicBezTo>
                    <a:pt x="11" y="640"/>
                    <a:pt x="0" y="640"/>
                    <a:pt x="0" y="658"/>
                  </a:cubicBezTo>
                  <a:cubicBezTo>
                    <a:pt x="0" y="672"/>
                    <a:pt x="9" y="672"/>
                    <a:pt x="27" y="672"/>
                  </a:cubicBezTo>
                  <a:lnTo>
                    <a:pt x="540" y="672"/>
                  </a:lnTo>
                  <a:cubicBezTo>
                    <a:pt x="562" y="672"/>
                    <a:pt x="565" y="669"/>
                    <a:pt x="571" y="654"/>
                  </a:cubicBezTo>
                  <a:lnTo>
                    <a:pt x="661" y="44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CustomShape 17"/>
            <p:cNvSpPr/>
            <p:nvPr/>
          </p:nvSpPr>
          <p:spPr>
            <a:xfrm>
              <a:off x="9061200" y="2696760"/>
              <a:ext cx="153360" cy="112680"/>
            </a:xfrm>
            <a:custGeom>
              <a:avLst/>
              <a:gdLst/>
              <a:ahLst/>
              <a:rect l="l" t="t" r="r" b="b"/>
              <a:pathLst>
                <a:path w="427" h="314">
                  <a:moveTo>
                    <a:pt x="336" y="208"/>
                  </a:moveTo>
                  <a:cubicBezTo>
                    <a:pt x="399" y="141"/>
                    <a:pt x="426" y="49"/>
                    <a:pt x="426" y="42"/>
                  </a:cubicBezTo>
                  <a:cubicBezTo>
                    <a:pt x="426" y="33"/>
                    <a:pt x="417" y="33"/>
                    <a:pt x="415" y="33"/>
                  </a:cubicBezTo>
                  <a:cubicBezTo>
                    <a:pt x="404" y="33"/>
                    <a:pt x="404" y="35"/>
                    <a:pt x="399" y="51"/>
                  </a:cubicBezTo>
                  <a:cubicBezTo>
                    <a:pt x="388" y="96"/>
                    <a:pt x="363" y="138"/>
                    <a:pt x="334" y="176"/>
                  </a:cubicBezTo>
                  <a:cubicBezTo>
                    <a:pt x="334" y="165"/>
                    <a:pt x="332" y="118"/>
                    <a:pt x="332" y="112"/>
                  </a:cubicBezTo>
                  <a:cubicBezTo>
                    <a:pt x="321" y="44"/>
                    <a:pt x="269" y="0"/>
                    <a:pt x="200" y="0"/>
                  </a:cubicBezTo>
                  <a:cubicBezTo>
                    <a:pt x="99" y="0"/>
                    <a:pt x="0" y="94"/>
                    <a:pt x="0" y="192"/>
                  </a:cubicBezTo>
                  <a:cubicBezTo>
                    <a:pt x="0" y="255"/>
                    <a:pt x="47" y="313"/>
                    <a:pt x="128" y="313"/>
                  </a:cubicBezTo>
                  <a:cubicBezTo>
                    <a:pt x="191" y="313"/>
                    <a:pt x="249" y="284"/>
                    <a:pt x="287" y="253"/>
                  </a:cubicBezTo>
                  <a:cubicBezTo>
                    <a:pt x="303" y="304"/>
                    <a:pt x="339" y="313"/>
                    <a:pt x="359" y="313"/>
                  </a:cubicBezTo>
                  <a:cubicBezTo>
                    <a:pt x="399" y="313"/>
                    <a:pt x="424" y="279"/>
                    <a:pt x="424" y="264"/>
                  </a:cubicBezTo>
                  <a:cubicBezTo>
                    <a:pt x="424" y="255"/>
                    <a:pt x="415" y="255"/>
                    <a:pt x="413" y="255"/>
                  </a:cubicBezTo>
                  <a:cubicBezTo>
                    <a:pt x="404" y="255"/>
                    <a:pt x="401" y="259"/>
                    <a:pt x="401" y="262"/>
                  </a:cubicBezTo>
                  <a:cubicBezTo>
                    <a:pt x="390" y="288"/>
                    <a:pt x="370" y="293"/>
                    <a:pt x="361" y="293"/>
                  </a:cubicBezTo>
                  <a:cubicBezTo>
                    <a:pt x="352" y="293"/>
                    <a:pt x="339" y="293"/>
                    <a:pt x="336" y="208"/>
                  </a:cubicBezTo>
                  <a:moveTo>
                    <a:pt x="283" y="230"/>
                  </a:moveTo>
                  <a:cubicBezTo>
                    <a:pt x="215" y="286"/>
                    <a:pt x="155" y="293"/>
                    <a:pt x="130" y="293"/>
                  </a:cubicBezTo>
                  <a:cubicBezTo>
                    <a:pt x="83" y="293"/>
                    <a:pt x="59" y="262"/>
                    <a:pt x="59" y="217"/>
                  </a:cubicBezTo>
                  <a:cubicBezTo>
                    <a:pt x="59" y="197"/>
                    <a:pt x="68" y="120"/>
                    <a:pt x="103" y="73"/>
                  </a:cubicBezTo>
                  <a:cubicBezTo>
                    <a:pt x="135" y="31"/>
                    <a:pt x="175" y="20"/>
                    <a:pt x="200" y="20"/>
                  </a:cubicBezTo>
                  <a:cubicBezTo>
                    <a:pt x="253" y="20"/>
                    <a:pt x="271" y="73"/>
                    <a:pt x="276" y="116"/>
                  </a:cubicBezTo>
                  <a:cubicBezTo>
                    <a:pt x="280" y="145"/>
                    <a:pt x="278" y="194"/>
                    <a:pt x="283" y="230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8" name="Group 18"/>
          <p:cNvGrpSpPr/>
          <p:nvPr/>
        </p:nvGrpSpPr>
        <p:grpSpPr>
          <a:xfrm>
            <a:off x="9945000" y="2495880"/>
            <a:ext cx="211680" cy="258120"/>
            <a:chOff x="9945000" y="2495880"/>
            <a:chExt cx="211680" cy="258120"/>
          </a:xfrm>
        </p:grpSpPr>
        <p:sp>
          <p:nvSpPr>
            <p:cNvPr id="189" name="CustomShape 19"/>
            <p:cNvSpPr/>
            <p:nvPr/>
          </p:nvSpPr>
          <p:spPr>
            <a:xfrm>
              <a:off x="9945000" y="2513520"/>
              <a:ext cx="193320" cy="222840"/>
            </a:xfrm>
            <a:custGeom>
              <a:avLst/>
              <a:gdLst/>
              <a:ahLst/>
              <a:rect l="l" t="t" r="r" b="b"/>
              <a:pathLst>
                <a:path w="538" h="620">
                  <a:moveTo>
                    <a:pt x="268" y="619"/>
                  </a:moveTo>
                  <a:lnTo>
                    <a:pt x="0" y="61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619"/>
                  </a:lnTo>
                  <a:lnTo>
                    <a:pt x="268" y="619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20"/>
            <p:cNvSpPr/>
            <p:nvPr/>
          </p:nvSpPr>
          <p:spPr>
            <a:xfrm>
              <a:off x="9945720" y="2495880"/>
              <a:ext cx="210960" cy="258120"/>
            </a:xfrm>
            <a:custGeom>
              <a:avLst/>
              <a:gdLst/>
              <a:ahLst/>
              <a:rect l="l" t="t" r="r" b="b"/>
              <a:pathLst>
                <a:path w="587" h="718">
                  <a:moveTo>
                    <a:pt x="586" y="9"/>
                  </a:moveTo>
                  <a:cubicBezTo>
                    <a:pt x="586" y="7"/>
                    <a:pt x="584" y="0"/>
                    <a:pt x="575" y="0"/>
                  </a:cubicBezTo>
                  <a:cubicBezTo>
                    <a:pt x="568" y="0"/>
                    <a:pt x="568" y="0"/>
                    <a:pt x="557" y="16"/>
                  </a:cubicBezTo>
                  <a:lnTo>
                    <a:pt x="510" y="72"/>
                  </a:lnTo>
                  <a:cubicBezTo>
                    <a:pt x="483" y="25"/>
                    <a:pt x="432" y="0"/>
                    <a:pt x="367" y="0"/>
                  </a:cubicBezTo>
                  <a:cubicBezTo>
                    <a:pt x="242" y="0"/>
                    <a:pt x="125" y="114"/>
                    <a:pt x="125" y="233"/>
                  </a:cubicBezTo>
                  <a:cubicBezTo>
                    <a:pt x="125" y="314"/>
                    <a:pt x="177" y="359"/>
                    <a:pt x="226" y="374"/>
                  </a:cubicBezTo>
                  <a:lnTo>
                    <a:pt x="333" y="401"/>
                  </a:lnTo>
                  <a:cubicBezTo>
                    <a:pt x="369" y="410"/>
                    <a:pt x="423" y="426"/>
                    <a:pt x="423" y="506"/>
                  </a:cubicBezTo>
                  <a:cubicBezTo>
                    <a:pt x="423" y="594"/>
                    <a:pt x="342" y="688"/>
                    <a:pt x="246" y="688"/>
                  </a:cubicBezTo>
                  <a:cubicBezTo>
                    <a:pt x="184" y="688"/>
                    <a:pt x="74" y="665"/>
                    <a:pt x="74" y="542"/>
                  </a:cubicBezTo>
                  <a:cubicBezTo>
                    <a:pt x="74" y="520"/>
                    <a:pt x="78" y="495"/>
                    <a:pt x="78" y="491"/>
                  </a:cubicBezTo>
                  <a:cubicBezTo>
                    <a:pt x="81" y="486"/>
                    <a:pt x="81" y="484"/>
                    <a:pt x="81" y="484"/>
                  </a:cubicBezTo>
                  <a:cubicBezTo>
                    <a:pt x="81" y="473"/>
                    <a:pt x="74" y="473"/>
                    <a:pt x="70" y="473"/>
                  </a:cubicBezTo>
                  <a:cubicBezTo>
                    <a:pt x="65" y="473"/>
                    <a:pt x="63" y="473"/>
                    <a:pt x="58" y="475"/>
                  </a:cubicBezTo>
                  <a:cubicBezTo>
                    <a:pt x="56" y="479"/>
                    <a:pt x="0" y="706"/>
                    <a:pt x="0" y="708"/>
                  </a:cubicBezTo>
                  <a:cubicBezTo>
                    <a:pt x="0" y="715"/>
                    <a:pt x="5" y="717"/>
                    <a:pt x="11" y="717"/>
                  </a:cubicBezTo>
                  <a:cubicBezTo>
                    <a:pt x="16" y="717"/>
                    <a:pt x="16" y="717"/>
                    <a:pt x="29" y="704"/>
                  </a:cubicBezTo>
                  <a:lnTo>
                    <a:pt x="76" y="648"/>
                  </a:lnTo>
                  <a:cubicBezTo>
                    <a:pt x="119" y="704"/>
                    <a:pt x="186" y="717"/>
                    <a:pt x="244" y="717"/>
                  </a:cubicBezTo>
                  <a:cubicBezTo>
                    <a:pt x="378" y="717"/>
                    <a:pt x="494" y="587"/>
                    <a:pt x="494" y="464"/>
                  </a:cubicBezTo>
                  <a:cubicBezTo>
                    <a:pt x="494" y="397"/>
                    <a:pt x="461" y="363"/>
                    <a:pt x="445" y="350"/>
                  </a:cubicBezTo>
                  <a:cubicBezTo>
                    <a:pt x="423" y="325"/>
                    <a:pt x="409" y="323"/>
                    <a:pt x="320" y="300"/>
                  </a:cubicBezTo>
                  <a:cubicBezTo>
                    <a:pt x="300" y="294"/>
                    <a:pt x="264" y="282"/>
                    <a:pt x="255" y="282"/>
                  </a:cubicBezTo>
                  <a:cubicBezTo>
                    <a:pt x="228" y="273"/>
                    <a:pt x="195" y="244"/>
                    <a:pt x="195" y="190"/>
                  </a:cubicBezTo>
                  <a:cubicBezTo>
                    <a:pt x="195" y="112"/>
                    <a:pt x="273" y="27"/>
                    <a:pt x="367" y="27"/>
                  </a:cubicBezTo>
                  <a:cubicBezTo>
                    <a:pt x="450" y="27"/>
                    <a:pt x="510" y="69"/>
                    <a:pt x="510" y="181"/>
                  </a:cubicBezTo>
                  <a:cubicBezTo>
                    <a:pt x="510" y="213"/>
                    <a:pt x="506" y="231"/>
                    <a:pt x="506" y="235"/>
                  </a:cubicBezTo>
                  <a:cubicBezTo>
                    <a:pt x="506" y="238"/>
                    <a:pt x="506" y="246"/>
                    <a:pt x="517" y="246"/>
                  </a:cubicBezTo>
                  <a:cubicBezTo>
                    <a:pt x="526" y="246"/>
                    <a:pt x="528" y="242"/>
                    <a:pt x="532" y="226"/>
                  </a:cubicBezTo>
                  <a:lnTo>
                    <a:pt x="586" y="9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1" name="Group 21"/>
          <p:cNvGrpSpPr/>
          <p:nvPr/>
        </p:nvGrpSpPr>
        <p:grpSpPr>
          <a:xfrm>
            <a:off x="9513360" y="1920240"/>
            <a:ext cx="211680" cy="258120"/>
            <a:chOff x="9513360" y="1920240"/>
            <a:chExt cx="211680" cy="258120"/>
          </a:xfrm>
        </p:grpSpPr>
        <p:sp>
          <p:nvSpPr>
            <p:cNvPr id="192" name="CustomShape 22"/>
            <p:cNvSpPr/>
            <p:nvPr/>
          </p:nvSpPr>
          <p:spPr>
            <a:xfrm>
              <a:off x="9513360" y="1937880"/>
              <a:ext cx="193320" cy="222840"/>
            </a:xfrm>
            <a:custGeom>
              <a:avLst/>
              <a:gdLst/>
              <a:ahLst/>
              <a:rect l="l" t="t" r="r" b="b"/>
              <a:pathLst>
                <a:path w="538" h="620">
                  <a:moveTo>
                    <a:pt x="268" y="619"/>
                  </a:moveTo>
                  <a:lnTo>
                    <a:pt x="0" y="619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619"/>
                  </a:lnTo>
                  <a:lnTo>
                    <a:pt x="268" y="619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23"/>
            <p:cNvSpPr/>
            <p:nvPr/>
          </p:nvSpPr>
          <p:spPr>
            <a:xfrm>
              <a:off x="9514080" y="1920240"/>
              <a:ext cx="210960" cy="258120"/>
            </a:xfrm>
            <a:custGeom>
              <a:avLst/>
              <a:gdLst/>
              <a:ahLst/>
              <a:rect l="l" t="t" r="r" b="b"/>
              <a:pathLst>
                <a:path w="587" h="718">
                  <a:moveTo>
                    <a:pt x="586" y="9"/>
                  </a:moveTo>
                  <a:cubicBezTo>
                    <a:pt x="586" y="7"/>
                    <a:pt x="584" y="0"/>
                    <a:pt x="575" y="0"/>
                  </a:cubicBezTo>
                  <a:cubicBezTo>
                    <a:pt x="568" y="0"/>
                    <a:pt x="568" y="0"/>
                    <a:pt x="557" y="16"/>
                  </a:cubicBezTo>
                  <a:lnTo>
                    <a:pt x="510" y="72"/>
                  </a:lnTo>
                  <a:cubicBezTo>
                    <a:pt x="483" y="25"/>
                    <a:pt x="432" y="0"/>
                    <a:pt x="367" y="0"/>
                  </a:cubicBezTo>
                  <a:cubicBezTo>
                    <a:pt x="242" y="0"/>
                    <a:pt x="125" y="114"/>
                    <a:pt x="125" y="233"/>
                  </a:cubicBezTo>
                  <a:cubicBezTo>
                    <a:pt x="125" y="314"/>
                    <a:pt x="177" y="359"/>
                    <a:pt x="226" y="374"/>
                  </a:cubicBezTo>
                  <a:lnTo>
                    <a:pt x="333" y="401"/>
                  </a:lnTo>
                  <a:cubicBezTo>
                    <a:pt x="369" y="410"/>
                    <a:pt x="423" y="426"/>
                    <a:pt x="423" y="506"/>
                  </a:cubicBezTo>
                  <a:cubicBezTo>
                    <a:pt x="423" y="594"/>
                    <a:pt x="342" y="688"/>
                    <a:pt x="246" y="688"/>
                  </a:cubicBezTo>
                  <a:cubicBezTo>
                    <a:pt x="184" y="688"/>
                    <a:pt x="74" y="665"/>
                    <a:pt x="74" y="542"/>
                  </a:cubicBezTo>
                  <a:cubicBezTo>
                    <a:pt x="74" y="520"/>
                    <a:pt x="78" y="495"/>
                    <a:pt x="78" y="491"/>
                  </a:cubicBezTo>
                  <a:cubicBezTo>
                    <a:pt x="81" y="486"/>
                    <a:pt x="81" y="484"/>
                    <a:pt x="81" y="484"/>
                  </a:cubicBezTo>
                  <a:cubicBezTo>
                    <a:pt x="81" y="473"/>
                    <a:pt x="74" y="473"/>
                    <a:pt x="70" y="473"/>
                  </a:cubicBezTo>
                  <a:cubicBezTo>
                    <a:pt x="65" y="473"/>
                    <a:pt x="63" y="473"/>
                    <a:pt x="58" y="475"/>
                  </a:cubicBezTo>
                  <a:cubicBezTo>
                    <a:pt x="56" y="479"/>
                    <a:pt x="0" y="706"/>
                    <a:pt x="0" y="708"/>
                  </a:cubicBezTo>
                  <a:cubicBezTo>
                    <a:pt x="0" y="715"/>
                    <a:pt x="5" y="717"/>
                    <a:pt x="11" y="717"/>
                  </a:cubicBezTo>
                  <a:cubicBezTo>
                    <a:pt x="16" y="717"/>
                    <a:pt x="16" y="717"/>
                    <a:pt x="29" y="704"/>
                  </a:cubicBezTo>
                  <a:lnTo>
                    <a:pt x="76" y="648"/>
                  </a:lnTo>
                  <a:cubicBezTo>
                    <a:pt x="119" y="704"/>
                    <a:pt x="186" y="717"/>
                    <a:pt x="244" y="717"/>
                  </a:cubicBezTo>
                  <a:cubicBezTo>
                    <a:pt x="378" y="717"/>
                    <a:pt x="494" y="587"/>
                    <a:pt x="494" y="464"/>
                  </a:cubicBezTo>
                  <a:cubicBezTo>
                    <a:pt x="494" y="397"/>
                    <a:pt x="461" y="363"/>
                    <a:pt x="445" y="350"/>
                  </a:cubicBezTo>
                  <a:cubicBezTo>
                    <a:pt x="423" y="325"/>
                    <a:pt x="409" y="323"/>
                    <a:pt x="320" y="300"/>
                  </a:cubicBezTo>
                  <a:cubicBezTo>
                    <a:pt x="300" y="294"/>
                    <a:pt x="264" y="282"/>
                    <a:pt x="255" y="282"/>
                  </a:cubicBezTo>
                  <a:cubicBezTo>
                    <a:pt x="228" y="273"/>
                    <a:pt x="195" y="244"/>
                    <a:pt x="195" y="190"/>
                  </a:cubicBezTo>
                  <a:cubicBezTo>
                    <a:pt x="195" y="112"/>
                    <a:pt x="273" y="27"/>
                    <a:pt x="367" y="27"/>
                  </a:cubicBezTo>
                  <a:cubicBezTo>
                    <a:pt x="450" y="27"/>
                    <a:pt x="510" y="69"/>
                    <a:pt x="510" y="181"/>
                  </a:cubicBezTo>
                  <a:cubicBezTo>
                    <a:pt x="510" y="213"/>
                    <a:pt x="506" y="231"/>
                    <a:pt x="506" y="235"/>
                  </a:cubicBezTo>
                  <a:cubicBezTo>
                    <a:pt x="506" y="238"/>
                    <a:pt x="506" y="246"/>
                    <a:pt x="517" y="246"/>
                  </a:cubicBezTo>
                  <a:cubicBezTo>
                    <a:pt x="526" y="246"/>
                    <a:pt x="528" y="242"/>
                    <a:pt x="532" y="226"/>
                  </a:cubicBezTo>
                  <a:lnTo>
                    <a:pt x="586" y="9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4" name="Group 24"/>
          <p:cNvGrpSpPr/>
          <p:nvPr/>
        </p:nvGrpSpPr>
        <p:grpSpPr>
          <a:xfrm>
            <a:off x="5486400" y="1935720"/>
            <a:ext cx="416160" cy="297360"/>
            <a:chOff x="5486400" y="1935720"/>
            <a:chExt cx="416160" cy="297360"/>
          </a:xfrm>
        </p:grpSpPr>
        <p:sp>
          <p:nvSpPr>
            <p:cNvPr id="195" name="CustomShape 25"/>
            <p:cNvSpPr/>
            <p:nvPr/>
          </p:nvSpPr>
          <p:spPr>
            <a:xfrm>
              <a:off x="5490360" y="1953360"/>
              <a:ext cx="394560" cy="262080"/>
            </a:xfrm>
            <a:custGeom>
              <a:avLst/>
              <a:gdLst/>
              <a:ahLst/>
              <a:rect l="l" t="t" r="r" b="b"/>
              <a:pathLst>
                <a:path w="1097" h="729">
                  <a:moveTo>
                    <a:pt x="549" y="728"/>
                  </a:moveTo>
                  <a:lnTo>
                    <a:pt x="0" y="728"/>
                  </a:lnTo>
                  <a:lnTo>
                    <a:pt x="0" y="0"/>
                  </a:lnTo>
                  <a:lnTo>
                    <a:pt x="1096" y="0"/>
                  </a:lnTo>
                  <a:lnTo>
                    <a:pt x="1096" y="728"/>
                  </a:lnTo>
                  <a:lnTo>
                    <a:pt x="549" y="728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26"/>
            <p:cNvSpPr/>
            <p:nvPr/>
          </p:nvSpPr>
          <p:spPr>
            <a:xfrm>
              <a:off x="5486400" y="1935720"/>
              <a:ext cx="258840" cy="241920"/>
            </a:xfrm>
            <a:custGeom>
              <a:avLst/>
              <a:gdLst/>
              <a:ahLst/>
              <a:rect l="l" t="t" r="r" b="b"/>
              <a:pathLst>
                <a:path w="720" h="673">
                  <a:moveTo>
                    <a:pt x="661" y="441"/>
                  </a:moveTo>
                  <a:cubicBezTo>
                    <a:pt x="663" y="437"/>
                    <a:pt x="665" y="430"/>
                    <a:pt x="665" y="428"/>
                  </a:cubicBezTo>
                  <a:cubicBezTo>
                    <a:pt x="665" y="425"/>
                    <a:pt x="665" y="416"/>
                    <a:pt x="654" y="416"/>
                  </a:cubicBezTo>
                  <a:cubicBezTo>
                    <a:pt x="645" y="416"/>
                    <a:pt x="643" y="423"/>
                    <a:pt x="641" y="428"/>
                  </a:cubicBezTo>
                  <a:cubicBezTo>
                    <a:pt x="578" y="575"/>
                    <a:pt x="542" y="640"/>
                    <a:pt x="372" y="640"/>
                  </a:cubicBezTo>
                  <a:lnTo>
                    <a:pt x="229" y="640"/>
                  </a:lnTo>
                  <a:cubicBezTo>
                    <a:pt x="215" y="640"/>
                    <a:pt x="213" y="640"/>
                    <a:pt x="206" y="640"/>
                  </a:cubicBezTo>
                  <a:cubicBezTo>
                    <a:pt x="197" y="638"/>
                    <a:pt x="193" y="638"/>
                    <a:pt x="193" y="629"/>
                  </a:cubicBezTo>
                  <a:cubicBezTo>
                    <a:pt x="193" y="627"/>
                    <a:pt x="193" y="625"/>
                    <a:pt x="199" y="607"/>
                  </a:cubicBezTo>
                  <a:lnTo>
                    <a:pt x="267" y="338"/>
                  </a:lnTo>
                  <a:lnTo>
                    <a:pt x="363" y="338"/>
                  </a:lnTo>
                  <a:cubicBezTo>
                    <a:pt x="448" y="338"/>
                    <a:pt x="448" y="358"/>
                    <a:pt x="448" y="383"/>
                  </a:cubicBezTo>
                  <a:cubicBezTo>
                    <a:pt x="448" y="389"/>
                    <a:pt x="448" y="401"/>
                    <a:pt x="441" y="432"/>
                  </a:cubicBezTo>
                  <a:cubicBezTo>
                    <a:pt x="439" y="437"/>
                    <a:pt x="437" y="439"/>
                    <a:pt x="437" y="441"/>
                  </a:cubicBezTo>
                  <a:cubicBezTo>
                    <a:pt x="437" y="448"/>
                    <a:pt x="441" y="452"/>
                    <a:pt x="450" y="452"/>
                  </a:cubicBezTo>
                  <a:cubicBezTo>
                    <a:pt x="457" y="452"/>
                    <a:pt x="462" y="448"/>
                    <a:pt x="466" y="434"/>
                  </a:cubicBezTo>
                  <a:lnTo>
                    <a:pt x="522" y="201"/>
                  </a:lnTo>
                  <a:cubicBezTo>
                    <a:pt x="522" y="197"/>
                    <a:pt x="515" y="193"/>
                    <a:pt x="509" y="193"/>
                  </a:cubicBezTo>
                  <a:cubicBezTo>
                    <a:pt x="500" y="193"/>
                    <a:pt x="500" y="197"/>
                    <a:pt x="495" y="208"/>
                  </a:cubicBezTo>
                  <a:cubicBezTo>
                    <a:pt x="475" y="284"/>
                    <a:pt x="457" y="307"/>
                    <a:pt x="365" y="307"/>
                  </a:cubicBezTo>
                  <a:lnTo>
                    <a:pt x="273" y="307"/>
                  </a:lnTo>
                  <a:lnTo>
                    <a:pt x="334" y="69"/>
                  </a:lnTo>
                  <a:cubicBezTo>
                    <a:pt x="341" y="34"/>
                    <a:pt x="343" y="31"/>
                    <a:pt x="385" y="31"/>
                  </a:cubicBezTo>
                  <a:lnTo>
                    <a:pt x="524" y="31"/>
                  </a:lnTo>
                  <a:cubicBezTo>
                    <a:pt x="645" y="31"/>
                    <a:pt x="674" y="58"/>
                    <a:pt x="674" y="141"/>
                  </a:cubicBezTo>
                  <a:cubicBezTo>
                    <a:pt x="674" y="163"/>
                    <a:pt x="674" y="166"/>
                    <a:pt x="672" y="193"/>
                  </a:cubicBezTo>
                  <a:cubicBezTo>
                    <a:pt x="672" y="199"/>
                    <a:pt x="670" y="206"/>
                    <a:pt x="670" y="210"/>
                  </a:cubicBezTo>
                  <a:cubicBezTo>
                    <a:pt x="670" y="215"/>
                    <a:pt x="674" y="222"/>
                    <a:pt x="683" y="222"/>
                  </a:cubicBezTo>
                  <a:cubicBezTo>
                    <a:pt x="692" y="222"/>
                    <a:pt x="694" y="217"/>
                    <a:pt x="697" y="197"/>
                  </a:cubicBezTo>
                  <a:lnTo>
                    <a:pt x="717" y="27"/>
                  </a:lnTo>
                  <a:cubicBezTo>
                    <a:pt x="719" y="0"/>
                    <a:pt x="715" y="0"/>
                    <a:pt x="690" y="0"/>
                  </a:cubicBezTo>
                  <a:lnTo>
                    <a:pt x="190" y="0"/>
                  </a:lnTo>
                  <a:cubicBezTo>
                    <a:pt x="170" y="0"/>
                    <a:pt x="161" y="0"/>
                    <a:pt x="161" y="20"/>
                  </a:cubicBezTo>
                  <a:cubicBezTo>
                    <a:pt x="161" y="31"/>
                    <a:pt x="170" y="31"/>
                    <a:pt x="188" y="31"/>
                  </a:cubicBezTo>
                  <a:cubicBezTo>
                    <a:pt x="224" y="31"/>
                    <a:pt x="253" y="31"/>
                    <a:pt x="253" y="49"/>
                  </a:cubicBezTo>
                  <a:cubicBezTo>
                    <a:pt x="253" y="51"/>
                    <a:pt x="253" y="54"/>
                    <a:pt x="249" y="72"/>
                  </a:cubicBezTo>
                  <a:lnTo>
                    <a:pt x="116" y="593"/>
                  </a:lnTo>
                  <a:cubicBezTo>
                    <a:pt x="108" y="633"/>
                    <a:pt x="105" y="640"/>
                    <a:pt x="27" y="640"/>
                  </a:cubicBezTo>
                  <a:cubicBezTo>
                    <a:pt x="11" y="640"/>
                    <a:pt x="0" y="640"/>
                    <a:pt x="0" y="658"/>
                  </a:cubicBezTo>
                  <a:cubicBezTo>
                    <a:pt x="0" y="672"/>
                    <a:pt x="9" y="672"/>
                    <a:pt x="27" y="672"/>
                  </a:cubicBezTo>
                  <a:lnTo>
                    <a:pt x="540" y="672"/>
                  </a:lnTo>
                  <a:cubicBezTo>
                    <a:pt x="562" y="672"/>
                    <a:pt x="565" y="669"/>
                    <a:pt x="571" y="654"/>
                  </a:cubicBezTo>
                  <a:lnTo>
                    <a:pt x="661" y="44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27"/>
            <p:cNvSpPr/>
            <p:nvPr/>
          </p:nvSpPr>
          <p:spPr>
            <a:xfrm>
              <a:off x="5749200" y="2120400"/>
              <a:ext cx="153360" cy="112680"/>
            </a:xfrm>
            <a:custGeom>
              <a:avLst/>
              <a:gdLst/>
              <a:ahLst/>
              <a:rect l="l" t="t" r="r" b="b"/>
              <a:pathLst>
                <a:path w="427" h="314">
                  <a:moveTo>
                    <a:pt x="336" y="208"/>
                  </a:moveTo>
                  <a:cubicBezTo>
                    <a:pt x="399" y="141"/>
                    <a:pt x="426" y="49"/>
                    <a:pt x="426" y="42"/>
                  </a:cubicBezTo>
                  <a:cubicBezTo>
                    <a:pt x="426" y="33"/>
                    <a:pt x="417" y="33"/>
                    <a:pt x="415" y="33"/>
                  </a:cubicBezTo>
                  <a:cubicBezTo>
                    <a:pt x="404" y="33"/>
                    <a:pt x="404" y="35"/>
                    <a:pt x="399" y="51"/>
                  </a:cubicBezTo>
                  <a:cubicBezTo>
                    <a:pt x="388" y="96"/>
                    <a:pt x="363" y="138"/>
                    <a:pt x="334" y="176"/>
                  </a:cubicBezTo>
                  <a:cubicBezTo>
                    <a:pt x="334" y="165"/>
                    <a:pt x="332" y="118"/>
                    <a:pt x="332" y="112"/>
                  </a:cubicBezTo>
                  <a:cubicBezTo>
                    <a:pt x="321" y="44"/>
                    <a:pt x="269" y="0"/>
                    <a:pt x="200" y="0"/>
                  </a:cubicBezTo>
                  <a:cubicBezTo>
                    <a:pt x="99" y="0"/>
                    <a:pt x="0" y="94"/>
                    <a:pt x="0" y="192"/>
                  </a:cubicBezTo>
                  <a:cubicBezTo>
                    <a:pt x="0" y="255"/>
                    <a:pt x="47" y="313"/>
                    <a:pt x="128" y="313"/>
                  </a:cubicBezTo>
                  <a:cubicBezTo>
                    <a:pt x="191" y="313"/>
                    <a:pt x="249" y="284"/>
                    <a:pt x="287" y="253"/>
                  </a:cubicBezTo>
                  <a:cubicBezTo>
                    <a:pt x="303" y="304"/>
                    <a:pt x="339" y="313"/>
                    <a:pt x="359" y="313"/>
                  </a:cubicBezTo>
                  <a:cubicBezTo>
                    <a:pt x="399" y="313"/>
                    <a:pt x="424" y="279"/>
                    <a:pt x="424" y="264"/>
                  </a:cubicBezTo>
                  <a:cubicBezTo>
                    <a:pt x="424" y="255"/>
                    <a:pt x="415" y="255"/>
                    <a:pt x="413" y="255"/>
                  </a:cubicBezTo>
                  <a:cubicBezTo>
                    <a:pt x="404" y="255"/>
                    <a:pt x="401" y="259"/>
                    <a:pt x="401" y="262"/>
                  </a:cubicBezTo>
                  <a:cubicBezTo>
                    <a:pt x="390" y="288"/>
                    <a:pt x="370" y="293"/>
                    <a:pt x="361" y="293"/>
                  </a:cubicBezTo>
                  <a:cubicBezTo>
                    <a:pt x="352" y="293"/>
                    <a:pt x="339" y="293"/>
                    <a:pt x="336" y="208"/>
                  </a:cubicBezTo>
                  <a:moveTo>
                    <a:pt x="283" y="230"/>
                  </a:moveTo>
                  <a:cubicBezTo>
                    <a:pt x="215" y="286"/>
                    <a:pt x="155" y="293"/>
                    <a:pt x="130" y="293"/>
                  </a:cubicBezTo>
                  <a:cubicBezTo>
                    <a:pt x="83" y="293"/>
                    <a:pt x="59" y="262"/>
                    <a:pt x="59" y="217"/>
                  </a:cubicBezTo>
                  <a:cubicBezTo>
                    <a:pt x="59" y="197"/>
                    <a:pt x="68" y="120"/>
                    <a:pt x="103" y="73"/>
                  </a:cubicBezTo>
                  <a:cubicBezTo>
                    <a:pt x="135" y="31"/>
                    <a:pt x="175" y="20"/>
                    <a:pt x="200" y="20"/>
                  </a:cubicBezTo>
                  <a:cubicBezTo>
                    <a:pt x="253" y="20"/>
                    <a:pt x="271" y="73"/>
                    <a:pt x="276" y="116"/>
                  </a:cubicBezTo>
                  <a:cubicBezTo>
                    <a:pt x="280" y="145"/>
                    <a:pt x="278" y="194"/>
                    <a:pt x="283" y="230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4. Data Quality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609480" y="73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Typically defined in dimensions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Each dimensions can be described by a set of metrics and categories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Highly dependent on the context of the data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Defined 4 dimensions relevant for the Smell Inspector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822960" y="5417640"/>
            <a:ext cx="1049868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C. Batini et al. “Methodologies for data quality assessment and improvement” ACM Computing Surveys,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41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16, 2009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M. Scannapieco and T. Catarci, “Data quality under a computer science perspective”, Journal of The ACM - JACM,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, 2002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Inner/ Outer Consistency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9480" y="73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US" sz="18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Repeatability of measurements</a:t>
            </a: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Distinguish-ability of different odors</a:t>
            </a: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Availability of sufficient data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Given measurement data from one source</a:t>
            </a:r>
            <a:endParaRPr b="0" lang="en-US" sz="2000" spc="-1" strike="noStrike">
              <a:latin typeface="Arial"/>
            </a:endParaRPr>
          </a:p>
          <a:p>
            <a:pPr lvl="1" marL="432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Given measurement data from multiple sources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rcRect l="0" t="0" r="50379" b="70658"/>
          <a:stretch/>
        </p:blipFill>
        <p:spPr>
          <a:xfrm>
            <a:off x="9052560" y="1463400"/>
            <a:ext cx="1348920" cy="2010240"/>
          </a:xfrm>
          <a:prstGeom prst="rect">
            <a:avLst/>
          </a:prstGeom>
          <a:ln>
            <a:noFill/>
          </a:ln>
        </p:spPr>
      </p:pic>
      <p:pic>
        <p:nvPicPr>
          <p:cNvPr id="204" name="" descr=""/>
          <p:cNvPicPr/>
          <p:nvPr/>
        </p:nvPicPr>
        <p:blipFill>
          <a:blip r:embed="rId2"/>
          <a:srcRect l="0" t="0" r="19951" b="68663"/>
          <a:stretch/>
        </p:blipFill>
        <p:spPr>
          <a:xfrm>
            <a:off x="8220960" y="3840480"/>
            <a:ext cx="2933640" cy="214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" descr=""/>
          <p:cNvPicPr/>
          <p:nvPr/>
        </p:nvPicPr>
        <p:blipFill>
          <a:blip r:embed="rId1"/>
          <a:stretch/>
        </p:blipFill>
        <p:spPr>
          <a:xfrm>
            <a:off x="6126480" y="2103120"/>
            <a:ext cx="5897520" cy="393156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Inner Consistency: Correlation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609480" y="73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2"/>
          <a:stretch/>
        </p:blipFill>
        <p:spPr>
          <a:xfrm>
            <a:off x="94320" y="3291840"/>
            <a:ext cx="6580440" cy="219276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732960" y="-32256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High correlation between functionalisation pairs for measurements of the same odor</a:t>
            </a:r>
            <a:endParaRPr b="0" lang="en-US" sz="22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Can be used to determine inner consistency of measurements of one odor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Inner Consistency: Linear Separability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609480" y="731520"/>
            <a:ext cx="10271880" cy="246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732960" y="-32256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Metric for linear separability of a set of classes based on a set of features </a:t>
            </a:r>
            <a:endParaRPr b="0" lang="en-US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Was used to determine optimal subset of three functionalizations</a:t>
            </a:r>
            <a:endParaRPr b="0" lang="en-US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Performance of ML pipeline with functionalization subset as good as with full functionalization set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7434000" y="3200400"/>
            <a:ext cx="3721680" cy="2572920"/>
          </a:xfrm>
          <a:prstGeom prst="rect">
            <a:avLst/>
          </a:prstGeom>
          <a:ln>
            <a:noFill/>
          </a:ln>
        </p:spPr>
      </p:pic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274320" y="2855160"/>
            <a:ext cx="6949440" cy="308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Outline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2054160" y="2278440"/>
            <a:ext cx="7563600" cy="364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Introduction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Measurement Setup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Feature Extraction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 Quality</a:t>
            </a:r>
            <a:endParaRPr b="0" lang="en-US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Outer Consistency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609480" y="73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2469240" y="1465920"/>
            <a:ext cx="6765840" cy="2285280"/>
          </a:xfrm>
          <a:prstGeom prst="rect">
            <a:avLst/>
          </a:prstGeom>
          <a:ln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2743200" y="4075560"/>
            <a:ext cx="6125760" cy="2041560"/>
          </a:xfrm>
          <a:prstGeom prst="rect">
            <a:avLst/>
          </a:prstGeom>
          <a:ln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2194560" y="1465920"/>
            <a:ext cx="19202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Detector set 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2194560" y="3913920"/>
            <a:ext cx="162828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Detector set B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Dashboard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609480" y="73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For interactive exploration of the features and underlying measurements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Quick filtering for features from desired sources and smell substances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Implemented in Python using Plotly and Dash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Dashboard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609480" y="73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2011680" y="1325160"/>
            <a:ext cx="8595000" cy="452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609480" y="145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Gathered measurement data with automated setup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Implemented automated feature extraction process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Used transient feature type </a:t>
            </a:r>
            <a:r>
              <a:rPr b="0" i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i="1" lang="en-US" sz="26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α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to speed up and improve classification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Demonstrated two methods for analysis if the data quality dimension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Implemented a dashboard for interactive exploration of data quality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More research into Outer consistency necessary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40080" y="4848480"/>
            <a:ext cx="1024020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Thank you for your attention!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914400" y="2651760"/>
            <a:ext cx="2856240" cy="159876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2"/>
          <a:stretch/>
        </p:blipFill>
        <p:spPr>
          <a:xfrm>
            <a:off x="7378560" y="1316880"/>
            <a:ext cx="3410280" cy="602280"/>
          </a:xfrm>
          <a:prstGeom prst="rect">
            <a:avLst/>
          </a:prstGeom>
          <a:ln>
            <a:noFill/>
          </a:ln>
        </p:spPr>
      </p:pic>
      <p:pic>
        <p:nvPicPr>
          <p:cNvPr id="231" name="" descr=""/>
          <p:cNvPicPr/>
          <p:nvPr/>
        </p:nvPicPr>
        <p:blipFill>
          <a:blip r:embed="rId3"/>
          <a:stretch/>
        </p:blipFill>
        <p:spPr>
          <a:xfrm>
            <a:off x="1005840" y="731520"/>
            <a:ext cx="2889720" cy="1617480"/>
          </a:xfrm>
          <a:prstGeom prst="rect">
            <a:avLst/>
          </a:prstGeom>
          <a:ln>
            <a:noFill/>
          </a:ln>
        </p:spPr>
      </p:pic>
      <p:sp>
        <p:nvSpPr>
          <p:cNvPr id="232" name="CustomShape 2"/>
          <p:cNvSpPr/>
          <p:nvPr/>
        </p:nvSpPr>
        <p:spPr>
          <a:xfrm>
            <a:off x="4663440" y="2651760"/>
            <a:ext cx="4663080" cy="15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Special thanks to: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Dr. Biele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Prof. Cuniberti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Prof. Aßmann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Dr. Bezugly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Dr. Riemenschneider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Extra slides</a:t>
            </a:r>
            <a:endParaRPr b="0" lang="en-US" sz="4400" spc="-1" strike="noStrike"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Feature extraction process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2194560" y="1418040"/>
            <a:ext cx="7588440" cy="409428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>
            <a:off x="457200" y="5760720"/>
            <a:ext cx="11280600" cy="2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V. Lakshmanan, S. Robinson, and M. Munn, Machine Learning Design Patterns: Solutions to Common Challenges in Data Preparation, Model Building, and MLOps.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Feature store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1188720" y="1806480"/>
            <a:ext cx="10148760" cy="386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9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Decouples feature engineering from model training</a:t>
            </a:r>
            <a:endParaRPr b="0" lang="en-US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Can house multiple feature sets</a:t>
            </a:r>
            <a:endParaRPr b="0" lang="en-US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Each feature set is documented</a:t>
            </a:r>
            <a:endParaRPr b="0" lang="en-US" sz="2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Optimized data access (online vs batch training)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" descr=""/>
          <p:cNvPicPr/>
          <p:nvPr/>
        </p:nvPicPr>
        <p:blipFill>
          <a:blip r:embed="rId1"/>
          <a:srcRect l="748" t="11906" r="6998" b="7370"/>
          <a:stretch/>
        </p:blipFill>
        <p:spPr>
          <a:xfrm>
            <a:off x="394560" y="3167280"/>
            <a:ext cx="11125080" cy="259236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Feature extraction process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48640" y="129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US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One set of features extracted from each measurement</a:t>
            </a:r>
            <a:endParaRPr b="0" lang="en-US" sz="1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One feature extracted from each functionalization for each feature type</a:t>
            </a:r>
            <a:endParaRPr b="0" lang="en-US" sz="1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3 feature types (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α0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n-US" sz="18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α1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and 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), 8 functionalizations</a:t>
            </a:r>
            <a:endParaRPr b="0" lang="en-US" sz="16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3 * 8 = 24 features for each measurement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31520" y="5701680"/>
            <a:ext cx="969156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M. K. Muezzinoglu et al., “Acceleration of chemo-sensory information processing using transient features,”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Transient feature E</a:t>
            </a:r>
            <a:r>
              <a:rPr b="0" lang="en-US" sz="4400" spc="-1" strike="noStrike" baseline="-33000">
                <a:solidFill>
                  <a:srgbClr val="000000"/>
                </a:solidFill>
                <a:latin typeface="Arial"/>
                <a:ea typeface="Arial"/>
              </a:rPr>
              <a:t>α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74200" y="1386720"/>
            <a:ext cx="10270080" cy="25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Maximum of first derivative filtered by an exponential moving average</a:t>
            </a:r>
            <a:endParaRPr b="0" lang="en-US" sz="20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 speed up feature availability (faster measurements)</a:t>
            </a:r>
            <a:endParaRPr b="0" lang="en-US" sz="20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 combine with steady-state feature (improve classification accuracy)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grpSp>
        <p:nvGrpSpPr>
          <p:cNvPr id="245" name="Group 3"/>
          <p:cNvGrpSpPr/>
          <p:nvPr/>
        </p:nvGrpSpPr>
        <p:grpSpPr>
          <a:xfrm>
            <a:off x="1324080" y="4494600"/>
            <a:ext cx="2299680" cy="294480"/>
            <a:chOff x="1324080" y="4494600"/>
            <a:chExt cx="2299680" cy="294480"/>
          </a:xfrm>
        </p:grpSpPr>
        <p:sp>
          <p:nvSpPr>
            <p:cNvPr id="246" name="CustomShape 4"/>
            <p:cNvSpPr/>
            <p:nvPr/>
          </p:nvSpPr>
          <p:spPr>
            <a:xfrm>
              <a:off x="1335240" y="4512240"/>
              <a:ext cx="2270880" cy="259200"/>
            </a:xfrm>
            <a:custGeom>
              <a:avLst/>
              <a:gdLst/>
              <a:ahLst/>
              <a:rect l="l" t="t" r="r" b="b"/>
              <a:pathLst>
                <a:path w="6311" h="723">
                  <a:moveTo>
                    <a:pt x="3155" y="722"/>
                  </a:moveTo>
                  <a:lnTo>
                    <a:pt x="0" y="722"/>
                  </a:lnTo>
                  <a:lnTo>
                    <a:pt x="0" y="0"/>
                  </a:lnTo>
                  <a:lnTo>
                    <a:pt x="6310" y="0"/>
                  </a:lnTo>
                  <a:lnTo>
                    <a:pt x="6310" y="722"/>
                  </a:lnTo>
                  <a:lnTo>
                    <a:pt x="3155" y="722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CustomShape 5"/>
            <p:cNvSpPr/>
            <p:nvPr/>
          </p:nvSpPr>
          <p:spPr>
            <a:xfrm>
              <a:off x="1324080" y="4588200"/>
              <a:ext cx="243000" cy="156600"/>
            </a:xfrm>
            <a:custGeom>
              <a:avLst/>
              <a:gdLst/>
              <a:ahLst/>
              <a:rect l="l" t="t" r="r" b="b"/>
              <a:pathLst>
                <a:path w="678" h="438">
                  <a:moveTo>
                    <a:pt x="594" y="94"/>
                  </a:moveTo>
                  <a:cubicBezTo>
                    <a:pt x="612" y="45"/>
                    <a:pt x="643" y="31"/>
                    <a:pt x="677" y="31"/>
                  </a:cubicBezTo>
                  <a:lnTo>
                    <a:pt x="677" y="0"/>
                  </a:lnTo>
                  <a:cubicBezTo>
                    <a:pt x="654" y="2"/>
                    <a:pt x="625" y="2"/>
                    <a:pt x="605" y="2"/>
                  </a:cubicBezTo>
                  <a:cubicBezTo>
                    <a:pt x="576" y="2"/>
                    <a:pt x="531" y="0"/>
                    <a:pt x="513" y="0"/>
                  </a:cubicBezTo>
                  <a:lnTo>
                    <a:pt x="513" y="31"/>
                  </a:lnTo>
                  <a:cubicBezTo>
                    <a:pt x="549" y="31"/>
                    <a:pt x="569" y="49"/>
                    <a:pt x="569" y="78"/>
                  </a:cubicBezTo>
                  <a:cubicBezTo>
                    <a:pt x="569" y="85"/>
                    <a:pt x="569" y="85"/>
                    <a:pt x="565" y="98"/>
                  </a:cubicBezTo>
                  <a:lnTo>
                    <a:pt x="475" y="352"/>
                  </a:lnTo>
                  <a:lnTo>
                    <a:pt x="376" y="76"/>
                  </a:lnTo>
                  <a:cubicBezTo>
                    <a:pt x="374" y="65"/>
                    <a:pt x="372" y="63"/>
                    <a:pt x="372" y="58"/>
                  </a:cubicBezTo>
                  <a:cubicBezTo>
                    <a:pt x="372" y="31"/>
                    <a:pt x="410" y="31"/>
                    <a:pt x="430" y="31"/>
                  </a:cubicBezTo>
                  <a:lnTo>
                    <a:pt x="430" y="0"/>
                  </a:lnTo>
                  <a:cubicBezTo>
                    <a:pt x="401" y="0"/>
                    <a:pt x="352" y="2"/>
                    <a:pt x="327" y="2"/>
                  </a:cubicBezTo>
                  <a:cubicBezTo>
                    <a:pt x="298" y="2"/>
                    <a:pt x="269" y="2"/>
                    <a:pt x="240" y="0"/>
                  </a:cubicBezTo>
                  <a:lnTo>
                    <a:pt x="240" y="31"/>
                  </a:lnTo>
                  <a:cubicBezTo>
                    <a:pt x="276" y="31"/>
                    <a:pt x="291" y="33"/>
                    <a:pt x="302" y="45"/>
                  </a:cubicBezTo>
                  <a:cubicBezTo>
                    <a:pt x="307" y="51"/>
                    <a:pt x="318" y="81"/>
                    <a:pt x="325" y="101"/>
                  </a:cubicBezTo>
                  <a:lnTo>
                    <a:pt x="240" y="338"/>
                  </a:lnTo>
                  <a:lnTo>
                    <a:pt x="146" y="76"/>
                  </a:lnTo>
                  <a:cubicBezTo>
                    <a:pt x="141" y="63"/>
                    <a:pt x="141" y="60"/>
                    <a:pt x="141" y="58"/>
                  </a:cubicBezTo>
                  <a:cubicBezTo>
                    <a:pt x="141" y="31"/>
                    <a:pt x="179" y="31"/>
                    <a:pt x="199" y="31"/>
                  </a:cubicBezTo>
                  <a:lnTo>
                    <a:pt x="199" y="0"/>
                  </a:lnTo>
                  <a:cubicBezTo>
                    <a:pt x="170" y="0"/>
                    <a:pt x="114" y="2"/>
                    <a:pt x="92" y="2"/>
                  </a:cubicBezTo>
                  <a:cubicBezTo>
                    <a:pt x="87" y="2"/>
                    <a:pt x="36" y="2"/>
                    <a:pt x="0" y="0"/>
                  </a:cubicBezTo>
                  <a:lnTo>
                    <a:pt x="0" y="31"/>
                  </a:lnTo>
                  <a:cubicBezTo>
                    <a:pt x="49" y="31"/>
                    <a:pt x="60" y="33"/>
                    <a:pt x="74" y="65"/>
                  </a:cubicBezTo>
                  <a:lnTo>
                    <a:pt x="197" y="414"/>
                  </a:lnTo>
                  <a:cubicBezTo>
                    <a:pt x="202" y="430"/>
                    <a:pt x="206" y="437"/>
                    <a:pt x="217" y="437"/>
                  </a:cubicBezTo>
                  <a:cubicBezTo>
                    <a:pt x="231" y="437"/>
                    <a:pt x="233" y="432"/>
                    <a:pt x="237" y="417"/>
                  </a:cubicBezTo>
                  <a:lnTo>
                    <a:pt x="338" y="137"/>
                  </a:lnTo>
                  <a:lnTo>
                    <a:pt x="439" y="419"/>
                  </a:lnTo>
                  <a:cubicBezTo>
                    <a:pt x="441" y="430"/>
                    <a:pt x="446" y="437"/>
                    <a:pt x="459" y="437"/>
                  </a:cubicBezTo>
                  <a:cubicBezTo>
                    <a:pt x="471" y="437"/>
                    <a:pt x="475" y="428"/>
                    <a:pt x="477" y="419"/>
                  </a:cubicBezTo>
                  <a:lnTo>
                    <a:pt x="594" y="94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CustomShape 6"/>
            <p:cNvSpPr/>
            <p:nvPr/>
          </p:nvSpPr>
          <p:spPr>
            <a:xfrm>
              <a:off x="1585440" y="4503600"/>
              <a:ext cx="75960" cy="237240"/>
            </a:xfrm>
            <a:custGeom>
              <a:avLst/>
              <a:gdLst/>
              <a:ahLst/>
              <a:rect l="l" t="t" r="r" b="b"/>
              <a:pathLst>
                <a:path w="214" h="662">
                  <a:moveTo>
                    <a:pt x="143" y="224"/>
                  </a:moveTo>
                  <a:lnTo>
                    <a:pt x="4" y="235"/>
                  </a:lnTo>
                  <a:lnTo>
                    <a:pt x="4" y="266"/>
                  </a:lnTo>
                  <a:cubicBezTo>
                    <a:pt x="69" y="266"/>
                    <a:pt x="78" y="271"/>
                    <a:pt x="78" y="320"/>
                  </a:cubicBezTo>
                  <a:lnTo>
                    <a:pt x="78" y="584"/>
                  </a:lnTo>
                  <a:cubicBezTo>
                    <a:pt x="78" y="629"/>
                    <a:pt x="67" y="629"/>
                    <a:pt x="0" y="629"/>
                  </a:cubicBezTo>
                  <a:lnTo>
                    <a:pt x="0" y="661"/>
                  </a:lnTo>
                  <a:cubicBezTo>
                    <a:pt x="31" y="658"/>
                    <a:pt x="85" y="658"/>
                    <a:pt x="110" y="658"/>
                  </a:cubicBezTo>
                  <a:cubicBezTo>
                    <a:pt x="143" y="658"/>
                    <a:pt x="179" y="658"/>
                    <a:pt x="213" y="661"/>
                  </a:cubicBezTo>
                  <a:lnTo>
                    <a:pt x="213" y="629"/>
                  </a:lnTo>
                  <a:cubicBezTo>
                    <a:pt x="148" y="629"/>
                    <a:pt x="143" y="625"/>
                    <a:pt x="143" y="587"/>
                  </a:cubicBezTo>
                  <a:lnTo>
                    <a:pt x="143" y="224"/>
                  </a:lnTo>
                  <a:moveTo>
                    <a:pt x="148" y="51"/>
                  </a:moveTo>
                  <a:cubicBezTo>
                    <a:pt x="148" y="20"/>
                    <a:pt x="123" y="0"/>
                    <a:pt x="94" y="0"/>
                  </a:cubicBezTo>
                  <a:cubicBezTo>
                    <a:pt x="63" y="0"/>
                    <a:pt x="43" y="27"/>
                    <a:pt x="43" y="51"/>
                  </a:cubicBezTo>
                  <a:cubicBezTo>
                    <a:pt x="43" y="78"/>
                    <a:pt x="63" y="105"/>
                    <a:pt x="94" y="105"/>
                  </a:cubicBezTo>
                  <a:cubicBezTo>
                    <a:pt x="123" y="105"/>
                    <a:pt x="148" y="83"/>
                    <a:pt x="148" y="51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CustomShape 7"/>
            <p:cNvSpPr/>
            <p:nvPr/>
          </p:nvSpPr>
          <p:spPr>
            <a:xfrm>
              <a:off x="1679040" y="4522680"/>
              <a:ext cx="111240" cy="222120"/>
            </a:xfrm>
            <a:custGeom>
              <a:avLst/>
              <a:gdLst/>
              <a:ahLst/>
              <a:rect l="l" t="t" r="r" b="b"/>
              <a:pathLst>
                <a:path w="312" h="620">
                  <a:moveTo>
                    <a:pt x="152" y="213"/>
                  </a:moveTo>
                  <a:lnTo>
                    <a:pt x="293" y="213"/>
                  </a:lnTo>
                  <a:lnTo>
                    <a:pt x="293" y="182"/>
                  </a:lnTo>
                  <a:lnTo>
                    <a:pt x="152" y="182"/>
                  </a:lnTo>
                  <a:lnTo>
                    <a:pt x="152" y="0"/>
                  </a:lnTo>
                  <a:lnTo>
                    <a:pt x="128" y="0"/>
                  </a:lnTo>
                  <a:cubicBezTo>
                    <a:pt x="128" y="81"/>
                    <a:pt x="96" y="186"/>
                    <a:pt x="0" y="191"/>
                  </a:cubicBezTo>
                  <a:lnTo>
                    <a:pt x="0" y="213"/>
                  </a:lnTo>
                  <a:lnTo>
                    <a:pt x="85" y="213"/>
                  </a:lnTo>
                  <a:lnTo>
                    <a:pt x="85" y="484"/>
                  </a:lnTo>
                  <a:cubicBezTo>
                    <a:pt x="85" y="608"/>
                    <a:pt x="177" y="619"/>
                    <a:pt x="213" y="619"/>
                  </a:cubicBezTo>
                  <a:cubicBezTo>
                    <a:pt x="282" y="619"/>
                    <a:pt x="311" y="549"/>
                    <a:pt x="311" y="484"/>
                  </a:cubicBezTo>
                  <a:lnTo>
                    <a:pt x="311" y="428"/>
                  </a:lnTo>
                  <a:lnTo>
                    <a:pt x="284" y="428"/>
                  </a:lnTo>
                  <a:lnTo>
                    <a:pt x="284" y="484"/>
                  </a:lnTo>
                  <a:cubicBezTo>
                    <a:pt x="284" y="556"/>
                    <a:pt x="255" y="594"/>
                    <a:pt x="219" y="594"/>
                  </a:cubicBezTo>
                  <a:cubicBezTo>
                    <a:pt x="152" y="594"/>
                    <a:pt x="152" y="505"/>
                    <a:pt x="152" y="487"/>
                  </a:cubicBezTo>
                  <a:lnTo>
                    <a:pt x="152" y="213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CustomShape 8"/>
            <p:cNvSpPr/>
            <p:nvPr/>
          </p:nvSpPr>
          <p:spPr>
            <a:xfrm>
              <a:off x="1820880" y="4494600"/>
              <a:ext cx="178560" cy="246240"/>
            </a:xfrm>
            <a:custGeom>
              <a:avLst/>
              <a:gdLst/>
              <a:ahLst/>
              <a:rect l="l" t="t" r="r" b="b"/>
              <a:pathLst>
                <a:path w="499" h="687">
                  <a:moveTo>
                    <a:pt x="76" y="609"/>
                  </a:moveTo>
                  <a:cubicBezTo>
                    <a:pt x="76" y="654"/>
                    <a:pt x="67" y="654"/>
                    <a:pt x="0" y="654"/>
                  </a:cubicBezTo>
                  <a:lnTo>
                    <a:pt x="0" y="686"/>
                  </a:lnTo>
                  <a:cubicBezTo>
                    <a:pt x="34" y="683"/>
                    <a:pt x="85" y="683"/>
                    <a:pt x="112" y="683"/>
                  </a:cubicBezTo>
                  <a:cubicBezTo>
                    <a:pt x="137" y="683"/>
                    <a:pt x="188" y="683"/>
                    <a:pt x="222" y="686"/>
                  </a:cubicBezTo>
                  <a:lnTo>
                    <a:pt x="222" y="654"/>
                  </a:lnTo>
                  <a:cubicBezTo>
                    <a:pt x="157" y="654"/>
                    <a:pt x="146" y="654"/>
                    <a:pt x="146" y="609"/>
                  </a:cubicBezTo>
                  <a:lnTo>
                    <a:pt x="146" y="428"/>
                  </a:lnTo>
                  <a:cubicBezTo>
                    <a:pt x="146" y="325"/>
                    <a:pt x="215" y="271"/>
                    <a:pt x="278" y="271"/>
                  </a:cubicBezTo>
                  <a:cubicBezTo>
                    <a:pt x="341" y="271"/>
                    <a:pt x="352" y="325"/>
                    <a:pt x="352" y="381"/>
                  </a:cubicBezTo>
                  <a:lnTo>
                    <a:pt x="352" y="609"/>
                  </a:lnTo>
                  <a:cubicBezTo>
                    <a:pt x="352" y="654"/>
                    <a:pt x="341" y="654"/>
                    <a:pt x="276" y="654"/>
                  </a:cubicBezTo>
                  <a:lnTo>
                    <a:pt x="276" y="686"/>
                  </a:lnTo>
                  <a:cubicBezTo>
                    <a:pt x="309" y="683"/>
                    <a:pt x="361" y="683"/>
                    <a:pt x="388" y="683"/>
                  </a:cubicBezTo>
                  <a:cubicBezTo>
                    <a:pt x="412" y="683"/>
                    <a:pt x="464" y="683"/>
                    <a:pt x="498" y="686"/>
                  </a:cubicBezTo>
                  <a:lnTo>
                    <a:pt x="498" y="654"/>
                  </a:lnTo>
                  <a:cubicBezTo>
                    <a:pt x="446" y="654"/>
                    <a:pt x="421" y="654"/>
                    <a:pt x="421" y="625"/>
                  </a:cubicBezTo>
                  <a:lnTo>
                    <a:pt x="421" y="437"/>
                  </a:lnTo>
                  <a:cubicBezTo>
                    <a:pt x="421" y="352"/>
                    <a:pt x="421" y="320"/>
                    <a:pt x="390" y="285"/>
                  </a:cubicBezTo>
                  <a:cubicBezTo>
                    <a:pt x="377" y="269"/>
                    <a:pt x="343" y="249"/>
                    <a:pt x="287" y="249"/>
                  </a:cubicBezTo>
                  <a:cubicBezTo>
                    <a:pt x="202" y="249"/>
                    <a:pt x="159" y="309"/>
                    <a:pt x="144" y="345"/>
                  </a:cubicBezTo>
                  <a:lnTo>
                    <a:pt x="144" y="0"/>
                  </a:lnTo>
                  <a:lnTo>
                    <a:pt x="0" y="11"/>
                  </a:lnTo>
                  <a:lnTo>
                    <a:pt x="0" y="43"/>
                  </a:lnTo>
                  <a:cubicBezTo>
                    <a:pt x="70" y="43"/>
                    <a:pt x="76" y="49"/>
                    <a:pt x="76" y="96"/>
                  </a:cubicBezTo>
                  <a:lnTo>
                    <a:pt x="76" y="609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9"/>
            <p:cNvSpPr/>
            <p:nvPr/>
          </p:nvSpPr>
          <p:spPr>
            <a:xfrm>
              <a:off x="2138760" y="4504320"/>
              <a:ext cx="149400" cy="243720"/>
            </a:xfrm>
            <a:custGeom>
              <a:avLst/>
              <a:gdLst/>
              <a:ahLst/>
              <a:rect l="l" t="t" r="r" b="b"/>
              <a:pathLst>
                <a:path w="418" h="680">
                  <a:moveTo>
                    <a:pt x="417" y="343"/>
                  </a:moveTo>
                  <a:cubicBezTo>
                    <a:pt x="417" y="262"/>
                    <a:pt x="412" y="184"/>
                    <a:pt x="376" y="110"/>
                  </a:cubicBezTo>
                  <a:cubicBezTo>
                    <a:pt x="332" y="16"/>
                    <a:pt x="251" y="0"/>
                    <a:pt x="208" y="0"/>
                  </a:cubicBezTo>
                  <a:cubicBezTo>
                    <a:pt x="150" y="0"/>
                    <a:pt x="76" y="25"/>
                    <a:pt x="36" y="116"/>
                  </a:cubicBezTo>
                  <a:cubicBezTo>
                    <a:pt x="4" y="186"/>
                    <a:pt x="0" y="262"/>
                    <a:pt x="0" y="343"/>
                  </a:cubicBezTo>
                  <a:cubicBezTo>
                    <a:pt x="0" y="417"/>
                    <a:pt x="4" y="504"/>
                    <a:pt x="45" y="580"/>
                  </a:cubicBezTo>
                  <a:cubicBezTo>
                    <a:pt x="87" y="659"/>
                    <a:pt x="159" y="679"/>
                    <a:pt x="208" y="679"/>
                  </a:cubicBezTo>
                  <a:cubicBezTo>
                    <a:pt x="262" y="679"/>
                    <a:pt x="336" y="659"/>
                    <a:pt x="381" y="564"/>
                  </a:cubicBezTo>
                  <a:cubicBezTo>
                    <a:pt x="412" y="497"/>
                    <a:pt x="417" y="419"/>
                    <a:pt x="417" y="343"/>
                  </a:cubicBezTo>
                  <a:moveTo>
                    <a:pt x="208" y="659"/>
                  </a:moveTo>
                  <a:cubicBezTo>
                    <a:pt x="170" y="659"/>
                    <a:pt x="110" y="634"/>
                    <a:pt x="94" y="538"/>
                  </a:cubicBezTo>
                  <a:cubicBezTo>
                    <a:pt x="83" y="479"/>
                    <a:pt x="83" y="387"/>
                    <a:pt x="83" y="329"/>
                  </a:cubicBezTo>
                  <a:cubicBezTo>
                    <a:pt x="83" y="266"/>
                    <a:pt x="83" y="202"/>
                    <a:pt x="90" y="148"/>
                  </a:cubicBezTo>
                  <a:cubicBezTo>
                    <a:pt x="110" y="31"/>
                    <a:pt x="184" y="22"/>
                    <a:pt x="208" y="22"/>
                  </a:cubicBezTo>
                  <a:cubicBezTo>
                    <a:pt x="240" y="22"/>
                    <a:pt x="305" y="40"/>
                    <a:pt x="325" y="137"/>
                  </a:cubicBezTo>
                  <a:cubicBezTo>
                    <a:pt x="334" y="193"/>
                    <a:pt x="334" y="266"/>
                    <a:pt x="334" y="329"/>
                  </a:cubicBezTo>
                  <a:cubicBezTo>
                    <a:pt x="334" y="403"/>
                    <a:pt x="334" y="470"/>
                    <a:pt x="323" y="533"/>
                  </a:cubicBezTo>
                  <a:cubicBezTo>
                    <a:pt x="309" y="627"/>
                    <a:pt x="253" y="659"/>
                    <a:pt x="208" y="659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CustomShape 10"/>
            <p:cNvSpPr/>
            <p:nvPr/>
          </p:nvSpPr>
          <p:spPr>
            <a:xfrm>
              <a:off x="2430000" y="4549320"/>
              <a:ext cx="216000" cy="205920"/>
            </a:xfrm>
            <a:custGeom>
              <a:avLst/>
              <a:gdLst/>
              <a:ahLst/>
              <a:rect l="l" t="t" r="r" b="b"/>
              <a:pathLst>
                <a:path w="603" h="575">
                  <a:moveTo>
                    <a:pt x="585" y="43"/>
                  </a:moveTo>
                  <a:cubicBezTo>
                    <a:pt x="596" y="36"/>
                    <a:pt x="602" y="32"/>
                    <a:pt x="602" y="21"/>
                  </a:cubicBezTo>
                  <a:cubicBezTo>
                    <a:pt x="602" y="9"/>
                    <a:pt x="594" y="0"/>
                    <a:pt x="585" y="0"/>
                  </a:cubicBezTo>
                  <a:cubicBezTo>
                    <a:pt x="580" y="0"/>
                    <a:pt x="578" y="0"/>
                    <a:pt x="567" y="7"/>
                  </a:cubicBezTo>
                  <a:lnTo>
                    <a:pt x="18" y="265"/>
                  </a:lnTo>
                  <a:cubicBezTo>
                    <a:pt x="6" y="269"/>
                    <a:pt x="0" y="276"/>
                    <a:pt x="0" y="287"/>
                  </a:cubicBezTo>
                  <a:cubicBezTo>
                    <a:pt x="0" y="298"/>
                    <a:pt x="6" y="303"/>
                    <a:pt x="18" y="310"/>
                  </a:cubicBezTo>
                  <a:lnTo>
                    <a:pt x="567" y="567"/>
                  </a:lnTo>
                  <a:cubicBezTo>
                    <a:pt x="578" y="574"/>
                    <a:pt x="580" y="574"/>
                    <a:pt x="585" y="574"/>
                  </a:cubicBezTo>
                  <a:cubicBezTo>
                    <a:pt x="594" y="574"/>
                    <a:pt x="602" y="565"/>
                    <a:pt x="602" y="554"/>
                  </a:cubicBezTo>
                  <a:cubicBezTo>
                    <a:pt x="602" y="543"/>
                    <a:pt x="596" y="538"/>
                    <a:pt x="585" y="531"/>
                  </a:cubicBezTo>
                  <a:lnTo>
                    <a:pt x="67" y="287"/>
                  </a:lnTo>
                  <a:lnTo>
                    <a:pt x="585" y="43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CustomShape 11"/>
            <p:cNvSpPr/>
            <p:nvPr/>
          </p:nvSpPr>
          <p:spPr>
            <a:xfrm>
              <a:off x="2788920" y="4584240"/>
              <a:ext cx="198360" cy="160560"/>
            </a:xfrm>
            <a:custGeom>
              <a:avLst/>
              <a:gdLst/>
              <a:ahLst/>
              <a:rect l="l" t="t" r="r" b="b"/>
              <a:pathLst>
                <a:path w="554" h="449">
                  <a:moveTo>
                    <a:pt x="430" y="204"/>
                  </a:moveTo>
                  <a:cubicBezTo>
                    <a:pt x="430" y="49"/>
                    <a:pt x="338" y="0"/>
                    <a:pt x="266" y="0"/>
                  </a:cubicBezTo>
                  <a:cubicBezTo>
                    <a:pt x="130" y="0"/>
                    <a:pt x="0" y="141"/>
                    <a:pt x="0" y="280"/>
                  </a:cubicBezTo>
                  <a:cubicBezTo>
                    <a:pt x="0" y="372"/>
                    <a:pt x="58" y="448"/>
                    <a:pt x="159" y="448"/>
                  </a:cubicBezTo>
                  <a:cubicBezTo>
                    <a:pt x="222" y="448"/>
                    <a:pt x="293" y="425"/>
                    <a:pt x="369" y="365"/>
                  </a:cubicBezTo>
                  <a:cubicBezTo>
                    <a:pt x="381" y="416"/>
                    <a:pt x="414" y="448"/>
                    <a:pt x="459" y="448"/>
                  </a:cubicBezTo>
                  <a:cubicBezTo>
                    <a:pt x="511" y="448"/>
                    <a:pt x="542" y="394"/>
                    <a:pt x="542" y="378"/>
                  </a:cubicBezTo>
                  <a:cubicBezTo>
                    <a:pt x="542" y="372"/>
                    <a:pt x="535" y="367"/>
                    <a:pt x="529" y="367"/>
                  </a:cubicBezTo>
                  <a:cubicBezTo>
                    <a:pt x="522" y="367"/>
                    <a:pt x="520" y="372"/>
                    <a:pt x="517" y="378"/>
                  </a:cubicBezTo>
                  <a:cubicBezTo>
                    <a:pt x="499" y="425"/>
                    <a:pt x="464" y="425"/>
                    <a:pt x="461" y="425"/>
                  </a:cubicBezTo>
                  <a:cubicBezTo>
                    <a:pt x="430" y="425"/>
                    <a:pt x="430" y="349"/>
                    <a:pt x="430" y="325"/>
                  </a:cubicBezTo>
                  <a:cubicBezTo>
                    <a:pt x="430" y="304"/>
                    <a:pt x="430" y="302"/>
                    <a:pt x="441" y="291"/>
                  </a:cubicBezTo>
                  <a:cubicBezTo>
                    <a:pt x="533" y="174"/>
                    <a:pt x="553" y="58"/>
                    <a:pt x="553" y="58"/>
                  </a:cubicBezTo>
                  <a:cubicBezTo>
                    <a:pt x="553" y="56"/>
                    <a:pt x="553" y="49"/>
                    <a:pt x="542" y="49"/>
                  </a:cubicBezTo>
                  <a:cubicBezTo>
                    <a:pt x="533" y="49"/>
                    <a:pt x="533" y="51"/>
                    <a:pt x="529" y="69"/>
                  </a:cubicBezTo>
                  <a:cubicBezTo>
                    <a:pt x="511" y="132"/>
                    <a:pt x="477" y="206"/>
                    <a:pt x="430" y="264"/>
                  </a:cubicBezTo>
                  <a:lnTo>
                    <a:pt x="430" y="204"/>
                  </a:lnTo>
                  <a:moveTo>
                    <a:pt x="365" y="338"/>
                  </a:moveTo>
                  <a:cubicBezTo>
                    <a:pt x="278" y="414"/>
                    <a:pt x="201" y="425"/>
                    <a:pt x="161" y="425"/>
                  </a:cubicBezTo>
                  <a:cubicBezTo>
                    <a:pt x="103" y="425"/>
                    <a:pt x="74" y="381"/>
                    <a:pt x="74" y="318"/>
                  </a:cubicBezTo>
                  <a:cubicBezTo>
                    <a:pt x="74" y="271"/>
                    <a:pt x="98" y="163"/>
                    <a:pt x="130" y="112"/>
                  </a:cubicBezTo>
                  <a:cubicBezTo>
                    <a:pt x="177" y="40"/>
                    <a:pt x="231" y="22"/>
                    <a:pt x="264" y="22"/>
                  </a:cubicBezTo>
                  <a:cubicBezTo>
                    <a:pt x="363" y="22"/>
                    <a:pt x="363" y="152"/>
                    <a:pt x="363" y="228"/>
                  </a:cubicBezTo>
                  <a:cubicBezTo>
                    <a:pt x="363" y="264"/>
                    <a:pt x="363" y="322"/>
                    <a:pt x="365" y="338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CustomShape 12"/>
            <p:cNvSpPr/>
            <p:nvPr/>
          </p:nvSpPr>
          <p:spPr>
            <a:xfrm>
              <a:off x="3130200" y="4514760"/>
              <a:ext cx="216000" cy="274320"/>
            </a:xfrm>
            <a:custGeom>
              <a:avLst/>
              <a:gdLst/>
              <a:ahLst/>
              <a:rect l="l" t="t" r="r" b="b"/>
              <a:pathLst>
                <a:path w="603" h="765">
                  <a:moveTo>
                    <a:pt x="584" y="43"/>
                  </a:moveTo>
                  <a:cubicBezTo>
                    <a:pt x="596" y="36"/>
                    <a:pt x="602" y="31"/>
                    <a:pt x="602" y="20"/>
                  </a:cubicBezTo>
                  <a:cubicBezTo>
                    <a:pt x="602" y="9"/>
                    <a:pt x="596" y="0"/>
                    <a:pt x="584" y="0"/>
                  </a:cubicBezTo>
                  <a:cubicBezTo>
                    <a:pt x="578" y="0"/>
                    <a:pt x="569" y="4"/>
                    <a:pt x="566" y="7"/>
                  </a:cubicBezTo>
                  <a:lnTo>
                    <a:pt x="20" y="264"/>
                  </a:lnTo>
                  <a:cubicBezTo>
                    <a:pt x="2" y="271"/>
                    <a:pt x="0" y="278"/>
                    <a:pt x="0" y="287"/>
                  </a:cubicBezTo>
                  <a:cubicBezTo>
                    <a:pt x="0" y="296"/>
                    <a:pt x="6" y="302"/>
                    <a:pt x="20" y="307"/>
                  </a:cubicBezTo>
                  <a:lnTo>
                    <a:pt x="566" y="565"/>
                  </a:lnTo>
                  <a:cubicBezTo>
                    <a:pt x="578" y="571"/>
                    <a:pt x="580" y="571"/>
                    <a:pt x="584" y="571"/>
                  </a:cubicBezTo>
                  <a:cubicBezTo>
                    <a:pt x="593" y="571"/>
                    <a:pt x="602" y="562"/>
                    <a:pt x="602" y="551"/>
                  </a:cubicBezTo>
                  <a:cubicBezTo>
                    <a:pt x="602" y="542"/>
                    <a:pt x="600" y="538"/>
                    <a:pt x="582" y="529"/>
                  </a:cubicBezTo>
                  <a:lnTo>
                    <a:pt x="67" y="287"/>
                  </a:lnTo>
                  <a:lnTo>
                    <a:pt x="584" y="43"/>
                  </a:lnTo>
                  <a:moveTo>
                    <a:pt x="569" y="764"/>
                  </a:moveTo>
                  <a:cubicBezTo>
                    <a:pt x="584" y="764"/>
                    <a:pt x="602" y="764"/>
                    <a:pt x="602" y="744"/>
                  </a:cubicBezTo>
                  <a:cubicBezTo>
                    <a:pt x="602" y="724"/>
                    <a:pt x="582" y="724"/>
                    <a:pt x="569" y="724"/>
                  </a:cubicBezTo>
                  <a:lnTo>
                    <a:pt x="35" y="724"/>
                  </a:lnTo>
                  <a:cubicBezTo>
                    <a:pt x="20" y="724"/>
                    <a:pt x="0" y="724"/>
                    <a:pt x="0" y="744"/>
                  </a:cubicBezTo>
                  <a:cubicBezTo>
                    <a:pt x="0" y="764"/>
                    <a:pt x="17" y="764"/>
                    <a:pt x="33" y="764"/>
                  </a:cubicBezTo>
                  <a:lnTo>
                    <a:pt x="569" y="764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CustomShape 13"/>
            <p:cNvSpPr/>
            <p:nvPr/>
          </p:nvSpPr>
          <p:spPr>
            <a:xfrm>
              <a:off x="3506760" y="4504320"/>
              <a:ext cx="117000" cy="236520"/>
            </a:xfrm>
            <a:custGeom>
              <a:avLst/>
              <a:gdLst/>
              <a:ahLst/>
              <a:rect l="l" t="t" r="r" b="b"/>
              <a:pathLst>
                <a:path w="328" h="660">
                  <a:moveTo>
                    <a:pt x="204" y="25"/>
                  </a:moveTo>
                  <a:cubicBezTo>
                    <a:pt x="204" y="2"/>
                    <a:pt x="204" y="0"/>
                    <a:pt x="179" y="0"/>
                  </a:cubicBezTo>
                  <a:cubicBezTo>
                    <a:pt x="119" y="63"/>
                    <a:pt x="31" y="63"/>
                    <a:pt x="0" y="63"/>
                  </a:cubicBezTo>
                  <a:lnTo>
                    <a:pt x="0" y="94"/>
                  </a:lnTo>
                  <a:cubicBezTo>
                    <a:pt x="20" y="94"/>
                    <a:pt x="78" y="94"/>
                    <a:pt x="130" y="67"/>
                  </a:cubicBezTo>
                  <a:lnTo>
                    <a:pt x="130" y="580"/>
                  </a:lnTo>
                  <a:cubicBezTo>
                    <a:pt x="130" y="616"/>
                    <a:pt x="128" y="627"/>
                    <a:pt x="38" y="627"/>
                  </a:cubicBezTo>
                  <a:lnTo>
                    <a:pt x="7" y="627"/>
                  </a:lnTo>
                  <a:lnTo>
                    <a:pt x="7" y="659"/>
                  </a:lnTo>
                  <a:cubicBezTo>
                    <a:pt x="40" y="654"/>
                    <a:pt x="128" y="654"/>
                    <a:pt x="166" y="654"/>
                  </a:cubicBezTo>
                  <a:cubicBezTo>
                    <a:pt x="206" y="654"/>
                    <a:pt x="291" y="654"/>
                    <a:pt x="327" y="659"/>
                  </a:cubicBezTo>
                  <a:lnTo>
                    <a:pt x="327" y="627"/>
                  </a:lnTo>
                  <a:lnTo>
                    <a:pt x="296" y="627"/>
                  </a:lnTo>
                  <a:cubicBezTo>
                    <a:pt x="206" y="627"/>
                    <a:pt x="204" y="616"/>
                    <a:pt x="204" y="580"/>
                  </a:cubicBezTo>
                  <a:lnTo>
                    <a:pt x="204" y="25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6" name="CustomShape 14"/>
          <p:cNvSpPr/>
          <p:nvPr/>
        </p:nvSpPr>
        <p:spPr>
          <a:xfrm>
            <a:off x="238320" y="5198400"/>
            <a:ext cx="1113876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M. K. Muezzinoglu et al., “Acceleration of chemo-sensory information processing using transient features,”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Sensors and Actuators B: Chemical,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137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507, 2009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grpSp>
        <p:nvGrpSpPr>
          <p:cNvPr id="257" name="Group 15"/>
          <p:cNvGrpSpPr/>
          <p:nvPr/>
        </p:nvGrpSpPr>
        <p:grpSpPr>
          <a:xfrm>
            <a:off x="1296720" y="3141000"/>
            <a:ext cx="8630280" cy="354600"/>
            <a:chOff x="1296720" y="3141000"/>
            <a:chExt cx="8630280" cy="354600"/>
          </a:xfrm>
        </p:grpSpPr>
        <p:sp>
          <p:nvSpPr>
            <p:cNvPr id="258" name="CustomShape 16"/>
            <p:cNvSpPr/>
            <p:nvPr/>
          </p:nvSpPr>
          <p:spPr>
            <a:xfrm>
              <a:off x="1298160" y="3158640"/>
              <a:ext cx="8611200" cy="319320"/>
            </a:xfrm>
            <a:custGeom>
              <a:avLst/>
              <a:gdLst/>
              <a:ahLst/>
              <a:rect l="l" t="t" r="r" b="b"/>
              <a:pathLst>
                <a:path w="23922" h="889">
                  <a:moveTo>
                    <a:pt x="11961" y="888"/>
                  </a:moveTo>
                  <a:lnTo>
                    <a:pt x="0" y="888"/>
                  </a:lnTo>
                  <a:lnTo>
                    <a:pt x="0" y="0"/>
                  </a:lnTo>
                  <a:lnTo>
                    <a:pt x="23921" y="0"/>
                  </a:lnTo>
                  <a:lnTo>
                    <a:pt x="23921" y="888"/>
                  </a:lnTo>
                  <a:lnTo>
                    <a:pt x="11961" y="888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CustomShape 17"/>
            <p:cNvSpPr/>
            <p:nvPr/>
          </p:nvSpPr>
          <p:spPr>
            <a:xfrm>
              <a:off x="1296720" y="3250080"/>
              <a:ext cx="136800" cy="160920"/>
            </a:xfrm>
            <a:custGeom>
              <a:avLst/>
              <a:gdLst/>
              <a:ahLst/>
              <a:rect l="l" t="t" r="r" b="b"/>
              <a:pathLst>
                <a:path w="382" h="449">
                  <a:moveTo>
                    <a:pt x="139" y="208"/>
                  </a:moveTo>
                  <a:cubicBezTo>
                    <a:pt x="168" y="208"/>
                    <a:pt x="242" y="206"/>
                    <a:pt x="291" y="186"/>
                  </a:cubicBezTo>
                  <a:cubicBezTo>
                    <a:pt x="361" y="156"/>
                    <a:pt x="365" y="98"/>
                    <a:pt x="365" y="85"/>
                  </a:cubicBezTo>
                  <a:cubicBezTo>
                    <a:pt x="365" y="40"/>
                    <a:pt x="327" y="0"/>
                    <a:pt x="260" y="0"/>
                  </a:cubicBezTo>
                  <a:cubicBezTo>
                    <a:pt x="150" y="0"/>
                    <a:pt x="0" y="96"/>
                    <a:pt x="0" y="268"/>
                  </a:cubicBezTo>
                  <a:cubicBezTo>
                    <a:pt x="0" y="369"/>
                    <a:pt x="58" y="448"/>
                    <a:pt x="155" y="448"/>
                  </a:cubicBezTo>
                  <a:cubicBezTo>
                    <a:pt x="298" y="448"/>
                    <a:pt x="381" y="342"/>
                    <a:pt x="381" y="331"/>
                  </a:cubicBezTo>
                  <a:cubicBezTo>
                    <a:pt x="381" y="324"/>
                    <a:pt x="374" y="318"/>
                    <a:pt x="367" y="318"/>
                  </a:cubicBezTo>
                  <a:cubicBezTo>
                    <a:pt x="363" y="318"/>
                    <a:pt x="361" y="320"/>
                    <a:pt x="356" y="329"/>
                  </a:cubicBezTo>
                  <a:cubicBezTo>
                    <a:pt x="278" y="425"/>
                    <a:pt x="170" y="425"/>
                    <a:pt x="157" y="425"/>
                  </a:cubicBezTo>
                  <a:cubicBezTo>
                    <a:pt x="81" y="425"/>
                    <a:pt x="72" y="342"/>
                    <a:pt x="72" y="311"/>
                  </a:cubicBezTo>
                  <a:cubicBezTo>
                    <a:pt x="72" y="300"/>
                    <a:pt x="72" y="268"/>
                    <a:pt x="87" y="208"/>
                  </a:cubicBezTo>
                  <a:lnTo>
                    <a:pt x="139" y="208"/>
                  </a:lnTo>
                  <a:moveTo>
                    <a:pt x="94" y="186"/>
                  </a:moveTo>
                  <a:cubicBezTo>
                    <a:pt x="132" y="35"/>
                    <a:pt x="233" y="22"/>
                    <a:pt x="260" y="22"/>
                  </a:cubicBezTo>
                  <a:cubicBezTo>
                    <a:pt x="307" y="22"/>
                    <a:pt x="332" y="51"/>
                    <a:pt x="332" y="85"/>
                  </a:cubicBezTo>
                  <a:cubicBezTo>
                    <a:pt x="332" y="186"/>
                    <a:pt x="175" y="186"/>
                    <a:pt x="134" y="186"/>
                  </a:cubicBezTo>
                  <a:lnTo>
                    <a:pt x="94" y="186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CustomShape 18"/>
            <p:cNvSpPr/>
            <p:nvPr/>
          </p:nvSpPr>
          <p:spPr>
            <a:xfrm>
              <a:off x="1455480" y="3250080"/>
              <a:ext cx="290880" cy="160920"/>
            </a:xfrm>
            <a:custGeom>
              <a:avLst/>
              <a:gdLst/>
              <a:ahLst/>
              <a:rect l="l" t="t" r="r" b="b"/>
              <a:pathLst>
                <a:path w="810" h="449">
                  <a:moveTo>
                    <a:pt x="59" y="378"/>
                  </a:moveTo>
                  <a:cubicBezTo>
                    <a:pt x="56" y="394"/>
                    <a:pt x="50" y="416"/>
                    <a:pt x="50" y="421"/>
                  </a:cubicBezTo>
                  <a:cubicBezTo>
                    <a:pt x="50" y="439"/>
                    <a:pt x="63" y="448"/>
                    <a:pt x="79" y="448"/>
                  </a:cubicBezTo>
                  <a:cubicBezTo>
                    <a:pt x="90" y="448"/>
                    <a:pt x="108" y="439"/>
                    <a:pt x="115" y="421"/>
                  </a:cubicBezTo>
                  <a:cubicBezTo>
                    <a:pt x="117" y="419"/>
                    <a:pt x="128" y="372"/>
                    <a:pt x="132" y="347"/>
                  </a:cubicBezTo>
                  <a:lnTo>
                    <a:pt x="155" y="257"/>
                  </a:lnTo>
                  <a:cubicBezTo>
                    <a:pt x="162" y="237"/>
                    <a:pt x="166" y="215"/>
                    <a:pt x="173" y="192"/>
                  </a:cubicBezTo>
                  <a:cubicBezTo>
                    <a:pt x="175" y="174"/>
                    <a:pt x="184" y="145"/>
                    <a:pt x="184" y="143"/>
                  </a:cubicBezTo>
                  <a:cubicBezTo>
                    <a:pt x="200" y="112"/>
                    <a:pt x="251" y="22"/>
                    <a:pt x="345" y="22"/>
                  </a:cubicBezTo>
                  <a:cubicBezTo>
                    <a:pt x="390" y="22"/>
                    <a:pt x="399" y="58"/>
                    <a:pt x="399" y="91"/>
                  </a:cubicBezTo>
                  <a:cubicBezTo>
                    <a:pt x="399" y="116"/>
                    <a:pt x="392" y="143"/>
                    <a:pt x="383" y="172"/>
                  </a:cubicBezTo>
                  <a:lnTo>
                    <a:pt x="356" y="286"/>
                  </a:lnTo>
                  <a:lnTo>
                    <a:pt x="336" y="363"/>
                  </a:lnTo>
                  <a:cubicBezTo>
                    <a:pt x="332" y="383"/>
                    <a:pt x="325" y="416"/>
                    <a:pt x="325" y="421"/>
                  </a:cubicBezTo>
                  <a:cubicBezTo>
                    <a:pt x="325" y="439"/>
                    <a:pt x="339" y="448"/>
                    <a:pt x="352" y="448"/>
                  </a:cubicBezTo>
                  <a:cubicBezTo>
                    <a:pt x="383" y="448"/>
                    <a:pt x="390" y="423"/>
                    <a:pt x="397" y="392"/>
                  </a:cubicBezTo>
                  <a:cubicBezTo>
                    <a:pt x="410" y="336"/>
                    <a:pt x="448" y="192"/>
                    <a:pt x="457" y="152"/>
                  </a:cubicBezTo>
                  <a:cubicBezTo>
                    <a:pt x="460" y="141"/>
                    <a:pt x="511" y="22"/>
                    <a:pt x="619" y="22"/>
                  </a:cubicBezTo>
                  <a:cubicBezTo>
                    <a:pt x="661" y="22"/>
                    <a:pt x="672" y="56"/>
                    <a:pt x="672" y="91"/>
                  </a:cubicBezTo>
                  <a:cubicBezTo>
                    <a:pt x="672" y="147"/>
                    <a:pt x="632" y="259"/>
                    <a:pt x="612" y="313"/>
                  </a:cubicBezTo>
                  <a:cubicBezTo>
                    <a:pt x="603" y="336"/>
                    <a:pt x="598" y="347"/>
                    <a:pt x="598" y="367"/>
                  </a:cubicBezTo>
                  <a:cubicBezTo>
                    <a:pt x="598" y="414"/>
                    <a:pt x="632" y="448"/>
                    <a:pt x="679" y="448"/>
                  </a:cubicBezTo>
                  <a:cubicBezTo>
                    <a:pt x="773" y="448"/>
                    <a:pt x="809" y="304"/>
                    <a:pt x="809" y="295"/>
                  </a:cubicBezTo>
                  <a:cubicBezTo>
                    <a:pt x="809" y="286"/>
                    <a:pt x="800" y="286"/>
                    <a:pt x="798" y="286"/>
                  </a:cubicBezTo>
                  <a:cubicBezTo>
                    <a:pt x="787" y="286"/>
                    <a:pt x="787" y="289"/>
                    <a:pt x="782" y="304"/>
                  </a:cubicBezTo>
                  <a:cubicBezTo>
                    <a:pt x="766" y="356"/>
                    <a:pt x="735" y="425"/>
                    <a:pt x="681" y="425"/>
                  </a:cubicBezTo>
                  <a:cubicBezTo>
                    <a:pt x="663" y="425"/>
                    <a:pt x="657" y="416"/>
                    <a:pt x="657" y="394"/>
                  </a:cubicBezTo>
                  <a:cubicBezTo>
                    <a:pt x="657" y="369"/>
                    <a:pt x="666" y="345"/>
                    <a:pt x="675" y="322"/>
                  </a:cubicBezTo>
                  <a:cubicBezTo>
                    <a:pt x="695" y="271"/>
                    <a:pt x="735" y="161"/>
                    <a:pt x="735" y="105"/>
                  </a:cubicBezTo>
                  <a:cubicBezTo>
                    <a:pt x="735" y="42"/>
                    <a:pt x="697" y="0"/>
                    <a:pt x="623" y="0"/>
                  </a:cubicBezTo>
                  <a:cubicBezTo>
                    <a:pt x="549" y="0"/>
                    <a:pt x="498" y="42"/>
                    <a:pt x="462" y="96"/>
                  </a:cubicBezTo>
                  <a:cubicBezTo>
                    <a:pt x="460" y="82"/>
                    <a:pt x="457" y="49"/>
                    <a:pt x="430" y="24"/>
                  </a:cubicBezTo>
                  <a:cubicBezTo>
                    <a:pt x="406" y="4"/>
                    <a:pt x="374" y="0"/>
                    <a:pt x="350" y="0"/>
                  </a:cubicBezTo>
                  <a:cubicBezTo>
                    <a:pt x="260" y="0"/>
                    <a:pt x="211" y="62"/>
                    <a:pt x="195" y="85"/>
                  </a:cubicBezTo>
                  <a:cubicBezTo>
                    <a:pt x="191" y="29"/>
                    <a:pt x="148" y="0"/>
                    <a:pt x="103" y="0"/>
                  </a:cubicBezTo>
                  <a:cubicBezTo>
                    <a:pt x="59" y="0"/>
                    <a:pt x="41" y="38"/>
                    <a:pt x="32" y="56"/>
                  </a:cubicBezTo>
                  <a:cubicBezTo>
                    <a:pt x="14" y="91"/>
                    <a:pt x="0" y="150"/>
                    <a:pt x="0" y="152"/>
                  </a:cubicBezTo>
                  <a:cubicBezTo>
                    <a:pt x="0" y="161"/>
                    <a:pt x="9" y="161"/>
                    <a:pt x="12" y="161"/>
                  </a:cubicBezTo>
                  <a:cubicBezTo>
                    <a:pt x="23" y="161"/>
                    <a:pt x="23" y="161"/>
                    <a:pt x="29" y="138"/>
                  </a:cubicBezTo>
                  <a:cubicBezTo>
                    <a:pt x="45" y="69"/>
                    <a:pt x="65" y="22"/>
                    <a:pt x="101" y="22"/>
                  </a:cubicBezTo>
                  <a:cubicBezTo>
                    <a:pt x="117" y="22"/>
                    <a:pt x="132" y="29"/>
                    <a:pt x="132" y="67"/>
                  </a:cubicBezTo>
                  <a:cubicBezTo>
                    <a:pt x="132" y="87"/>
                    <a:pt x="128" y="98"/>
                    <a:pt x="117" y="150"/>
                  </a:cubicBezTo>
                  <a:lnTo>
                    <a:pt x="59" y="378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CustomShape 19"/>
            <p:cNvSpPr/>
            <p:nvPr/>
          </p:nvSpPr>
          <p:spPr>
            <a:xfrm>
              <a:off x="1770840" y="3250080"/>
              <a:ext cx="162720" cy="160920"/>
            </a:xfrm>
            <a:custGeom>
              <a:avLst/>
              <a:gdLst/>
              <a:ahLst/>
              <a:rect l="l" t="t" r="r" b="b"/>
              <a:pathLst>
                <a:path w="454" h="449">
                  <a:moveTo>
                    <a:pt x="330" y="62"/>
                  </a:moveTo>
                  <a:cubicBezTo>
                    <a:pt x="312" y="26"/>
                    <a:pt x="282" y="0"/>
                    <a:pt x="238" y="0"/>
                  </a:cubicBezTo>
                  <a:cubicBezTo>
                    <a:pt x="123" y="0"/>
                    <a:pt x="0" y="145"/>
                    <a:pt x="0" y="289"/>
                  </a:cubicBezTo>
                  <a:cubicBezTo>
                    <a:pt x="0" y="383"/>
                    <a:pt x="54" y="448"/>
                    <a:pt x="132" y="448"/>
                  </a:cubicBezTo>
                  <a:cubicBezTo>
                    <a:pt x="153" y="448"/>
                    <a:pt x="202" y="443"/>
                    <a:pt x="260" y="374"/>
                  </a:cubicBezTo>
                  <a:cubicBezTo>
                    <a:pt x="269" y="414"/>
                    <a:pt x="303" y="448"/>
                    <a:pt x="350" y="448"/>
                  </a:cubicBezTo>
                  <a:cubicBezTo>
                    <a:pt x="386" y="448"/>
                    <a:pt x="408" y="425"/>
                    <a:pt x="424" y="394"/>
                  </a:cubicBezTo>
                  <a:cubicBezTo>
                    <a:pt x="439" y="358"/>
                    <a:pt x="453" y="298"/>
                    <a:pt x="453" y="295"/>
                  </a:cubicBezTo>
                  <a:cubicBezTo>
                    <a:pt x="453" y="286"/>
                    <a:pt x="444" y="286"/>
                    <a:pt x="442" y="286"/>
                  </a:cubicBezTo>
                  <a:cubicBezTo>
                    <a:pt x="433" y="286"/>
                    <a:pt x="430" y="289"/>
                    <a:pt x="428" y="304"/>
                  </a:cubicBezTo>
                  <a:cubicBezTo>
                    <a:pt x="410" y="367"/>
                    <a:pt x="392" y="425"/>
                    <a:pt x="352" y="425"/>
                  </a:cubicBezTo>
                  <a:cubicBezTo>
                    <a:pt x="325" y="425"/>
                    <a:pt x="323" y="401"/>
                    <a:pt x="323" y="380"/>
                  </a:cubicBezTo>
                  <a:cubicBezTo>
                    <a:pt x="323" y="358"/>
                    <a:pt x="325" y="351"/>
                    <a:pt x="336" y="307"/>
                  </a:cubicBezTo>
                  <a:cubicBezTo>
                    <a:pt x="347" y="266"/>
                    <a:pt x="347" y="255"/>
                    <a:pt x="356" y="219"/>
                  </a:cubicBezTo>
                  <a:lnTo>
                    <a:pt x="392" y="80"/>
                  </a:lnTo>
                  <a:cubicBezTo>
                    <a:pt x="399" y="51"/>
                    <a:pt x="399" y="51"/>
                    <a:pt x="399" y="47"/>
                  </a:cubicBezTo>
                  <a:cubicBezTo>
                    <a:pt x="399" y="29"/>
                    <a:pt x="388" y="20"/>
                    <a:pt x="372" y="20"/>
                  </a:cubicBezTo>
                  <a:cubicBezTo>
                    <a:pt x="347" y="20"/>
                    <a:pt x="332" y="42"/>
                    <a:pt x="330" y="62"/>
                  </a:cubicBezTo>
                  <a:moveTo>
                    <a:pt x="265" y="320"/>
                  </a:moveTo>
                  <a:cubicBezTo>
                    <a:pt x="260" y="338"/>
                    <a:pt x="260" y="338"/>
                    <a:pt x="244" y="356"/>
                  </a:cubicBezTo>
                  <a:cubicBezTo>
                    <a:pt x="202" y="410"/>
                    <a:pt x="161" y="425"/>
                    <a:pt x="135" y="425"/>
                  </a:cubicBezTo>
                  <a:cubicBezTo>
                    <a:pt x="85" y="425"/>
                    <a:pt x="70" y="372"/>
                    <a:pt x="70" y="333"/>
                  </a:cubicBezTo>
                  <a:cubicBezTo>
                    <a:pt x="70" y="284"/>
                    <a:pt x="101" y="161"/>
                    <a:pt x="126" y="116"/>
                  </a:cubicBezTo>
                  <a:cubicBezTo>
                    <a:pt x="155" y="58"/>
                    <a:pt x="200" y="22"/>
                    <a:pt x="240" y="22"/>
                  </a:cubicBezTo>
                  <a:cubicBezTo>
                    <a:pt x="305" y="22"/>
                    <a:pt x="318" y="103"/>
                    <a:pt x="318" y="109"/>
                  </a:cubicBezTo>
                  <a:cubicBezTo>
                    <a:pt x="318" y="114"/>
                    <a:pt x="316" y="121"/>
                    <a:pt x="314" y="125"/>
                  </a:cubicBezTo>
                  <a:lnTo>
                    <a:pt x="265" y="320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20"/>
            <p:cNvSpPr/>
            <p:nvPr/>
          </p:nvSpPr>
          <p:spPr>
            <a:xfrm>
              <a:off x="1959480" y="3350880"/>
              <a:ext cx="153000" cy="112320"/>
            </a:xfrm>
            <a:custGeom>
              <a:avLst/>
              <a:gdLst/>
              <a:ahLst/>
              <a:rect l="l" t="t" r="r" b="b"/>
              <a:pathLst>
                <a:path w="427" h="314">
                  <a:moveTo>
                    <a:pt x="336" y="208"/>
                  </a:moveTo>
                  <a:cubicBezTo>
                    <a:pt x="399" y="141"/>
                    <a:pt x="426" y="49"/>
                    <a:pt x="426" y="42"/>
                  </a:cubicBezTo>
                  <a:cubicBezTo>
                    <a:pt x="426" y="33"/>
                    <a:pt x="417" y="33"/>
                    <a:pt x="415" y="33"/>
                  </a:cubicBezTo>
                  <a:cubicBezTo>
                    <a:pt x="404" y="33"/>
                    <a:pt x="404" y="35"/>
                    <a:pt x="399" y="51"/>
                  </a:cubicBezTo>
                  <a:cubicBezTo>
                    <a:pt x="388" y="96"/>
                    <a:pt x="363" y="139"/>
                    <a:pt x="334" y="177"/>
                  </a:cubicBezTo>
                  <a:cubicBezTo>
                    <a:pt x="334" y="165"/>
                    <a:pt x="332" y="118"/>
                    <a:pt x="332" y="112"/>
                  </a:cubicBezTo>
                  <a:cubicBezTo>
                    <a:pt x="321" y="44"/>
                    <a:pt x="269" y="0"/>
                    <a:pt x="200" y="0"/>
                  </a:cubicBezTo>
                  <a:cubicBezTo>
                    <a:pt x="99" y="0"/>
                    <a:pt x="0" y="94"/>
                    <a:pt x="0" y="192"/>
                  </a:cubicBezTo>
                  <a:cubicBezTo>
                    <a:pt x="0" y="255"/>
                    <a:pt x="47" y="313"/>
                    <a:pt x="128" y="313"/>
                  </a:cubicBezTo>
                  <a:cubicBezTo>
                    <a:pt x="191" y="313"/>
                    <a:pt x="249" y="284"/>
                    <a:pt x="287" y="253"/>
                  </a:cubicBezTo>
                  <a:cubicBezTo>
                    <a:pt x="303" y="304"/>
                    <a:pt x="339" y="313"/>
                    <a:pt x="359" y="313"/>
                  </a:cubicBezTo>
                  <a:cubicBezTo>
                    <a:pt x="399" y="313"/>
                    <a:pt x="424" y="280"/>
                    <a:pt x="424" y="264"/>
                  </a:cubicBezTo>
                  <a:cubicBezTo>
                    <a:pt x="424" y="255"/>
                    <a:pt x="415" y="255"/>
                    <a:pt x="413" y="255"/>
                  </a:cubicBezTo>
                  <a:cubicBezTo>
                    <a:pt x="404" y="255"/>
                    <a:pt x="401" y="260"/>
                    <a:pt x="401" y="262"/>
                  </a:cubicBezTo>
                  <a:cubicBezTo>
                    <a:pt x="390" y="289"/>
                    <a:pt x="370" y="293"/>
                    <a:pt x="361" y="293"/>
                  </a:cubicBezTo>
                  <a:cubicBezTo>
                    <a:pt x="352" y="293"/>
                    <a:pt x="339" y="293"/>
                    <a:pt x="336" y="208"/>
                  </a:cubicBezTo>
                  <a:moveTo>
                    <a:pt x="283" y="230"/>
                  </a:moveTo>
                  <a:cubicBezTo>
                    <a:pt x="215" y="286"/>
                    <a:pt x="155" y="293"/>
                    <a:pt x="130" y="293"/>
                  </a:cubicBezTo>
                  <a:cubicBezTo>
                    <a:pt x="83" y="293"/>
                    <a:pt x="59" y="262"/>
                    <a:pt x="59" y="217"/>
                  </a:cubicBezTo>
                  <a:cubicBezTo>
                    <a:pt x="59" y="197"/>
                    <a:pt x="68" y="121"/>
                    <a:pt x="103" y="74"/>
                  </a:cubicBezTo>
                  <a:cubicBezTo>
                    <a:pt x="135" y="31"/>
                    <a:pt x="175" y="20"/>
                    <a:pt x="200" y="20"/>
                  </a:cubicBezTo>
                  <a:cubicBezTo>
                    <a:pt x="254" y="20"/>
                    <a:pt x="271" y="74"/>
                    <a:pt x="276" y="116"/>
                  </a:cubicBezTo>
                  <a:cubicBezTo>
                    <a:pt x="280" y="145"/>
                    <a:pt x="278" y="195"/>
                    <a:pt x="283" y="230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21"/>
            <p:cNvSpPr/>
            <p:nvPr/>
          </p:nvSpPr>
          <p:spPr>
            <a:xfrm>
              <a:off x="218052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8" y="645"/>
                    <a:pt x="58" y="493"/>
                  </a:cubicBezTo>
                  <a:cubicBezTo>
                    <a:pt x="58" y="323"/>
                    <a:pt x="97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6" y="923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22"/>
            <p:cNvSpPr/>
            <p:nvPr/>
          </p:nvSpPr>
          <p:spPr>
            <a:xfrm>
              <a:off x="2303280" y="3161160"/>
              <a:ext cx="160920" cy="250560"/>
            </a:xfrm>
            <a:custGeom>
              <a:avLst/>
              <a:gdLst/>
              <a:ahLst/>
              <a:rect l="l" t="t" r="r" b="b"/>
              <a:pathLst>
                <a:path w="449" h="698">
                  <a:moveTo>
                    <a:pt x="228" y="11"/>
                  </a:moveTo>
                  <a:cubicBezTo>
                    <a:pt x="228" y="9"/>
                    <a:pt x="228" y="0"/>
                    <a:pt x="217" y="0"/>
                  </a:cubicBezTo>
                  <a:cubicBezTo>
                    <a:pt x="195" y="0"/>
                    <a:pt x="121" y="9"/>
                    <a:pt x="96" y="9"/>
                  </a:cubicBezTo>
                  <a:cubicBezTo>
                    <a:pt x="87" y="11"/>
                    <a:pt x="76" y="11"/>
                    <a:pt x="76" y="29"/>
                  </a:cubicBezTo>
                  <a:cubicBezTo>
                    <a:pt x="76" y="43"/>
                    <a:pt x="85" y="43"/>
                    <a:pt x="101" y="43"/>
                  </a:cubicBezTo>
                  <a:cubicBezTo>
                    <a:pt x="148" y="43"/>
                    <a:pt x="150" y="49"/>
                    <a:pt x="150" y="58"/>
                  </a:cubicBezTo>
                  <a:lnTo>
                    <a:pt x="148" y="78"/>
                  </a:lnTo>
                  <a:lnTo>
                    <a:pt x="4" y="648"/>
                  </a:lnTo>
                  <a:cubicBezTo>
                    <a:pt x="0" y="661"/>
                    <a:pt x="0" y="663"/>
                    <a:pt x="0" y="668"/>
                  </a:cubicBezTo>
                  <a:cubicBezTo>
                    <a:pt x="0" y="692"/>
                    <a:pt x="20" y="697"/>
                    <a:pt x="29" y="697"/>
                  </a:cubicBezTo>
                  <a:cubicBezTo>
                    <a:pt x="42" y="697"/>
                    <a:pt x="56" y="688"/>
                    <a:pt x="62" y="675"/>
                  </a:cubicBezTo>
                  <a:cubicBezTo>
                    <a:pt x="67" y="666"/>
                    <a:pt x="112" y="484"/>
                    <a:pt x="118" y="459"/>
                  </a:cubicBezTo>
                  <a:cubicBezTo>
                    <a:pt x="152" y="462"/>
                    <a:pt x="233" y="477"/>
                    <a:pt x="233" y="542"/>
                  </a:cubicBezTo>
                  <a:cubicBezTo>
                    <a:pt x="233" y="549"/>
                    <a:pt x="233" y="554"/>
                    <a:pt x="228" y="565"/>
                  </a:cubicBezTo>
                  <a:cubicBezTo>
                    <a:pt x="228" y="576"/>
                    <a:pt x="226" y="587"/>
                    <a:pt x="226" y="598"/>
                  </a:cubicBezTo>
                  <a:cubicBezTo>
                    <a:pt x="226" y="657"/>
                    <a:pt x="264" y="697"/>
                    <a:pt x="316" y="697"/>
                  </a:cubicBezTo>
                  <a:cubicBezTo>
                    <a:pt x="347" y="697"/>
                    <a:pt x="372" y="681"/>
                    <a:pt x="394" y="643"/>
                  </a:cubicBezTo>
                  <a:cubicBezTo>
                    <a:pt x="419" y="601"/>
                    <a:pt x="430" y="547"/>
                    <a:pt x="430" y="545"/>
                  </a:cubicBezTo>
                  <a:cubicBezTo>
                    <a:pt x="430" y="533"/>
                    <a:pt x="421" y="533"/>
                    <a:pt x="419" y="533"/>
                  </a:cubicBezTo>
                  <a:cubicBezTo>
                    <a:pt x="407" y="533"/>
                    <a:pt x="407" y="538"/>
                    <a:pt x="405" y="551"/>
                  </a:cubicBezTo>
                  <a:cubicBezTo>
                    <a:pt x="385" y="625"/>
                    <a:pt x="363" y="675"/>
                    <a:pt x="318" y="675"/>
                  </a:cubicBezTo>
                  <a:cubicBezTo>
                    <a:pt x="300" y="675"/>
                    <a:pt x="286" y="663"/>
                    <a:pt x="286" y="627"/>
                  </a:cubicBezTo>
                  <a:cubicBezTo>
                    <a:pt x="286" y="612"/>
                    <a:pt x="291" y="589"/>
                    <a:pt x="295" y="574"/>
                  </a:cubicBezTo>
                  <a:cubicBezTo>
                    <a:pt x="298" y="556"/>
                    <a:pt x="298" y="551"/>
                    <a:pt x="298" y="542"/>
                  </a:cubicBezTo>
                  <a:cubicBezTo>
                    <a:pt x="298" y="477"/>
                    <a:pt x="237" y="450"/>
                    <a:pt x="152" y="439"/>
                  </a:cubicBezTo>
                  <a:cubicBezTo>
                    <a:pt x="183" y="421"/>
                    <a:pt x="215" y="390"/>
                    <a:pt x="237" y="365"/>
                  </a:cubicBezTo>
                  <a:cubicBezTo>
                    <a:pt x="284" y="314"/>
                    <a:pt x="329" y="271"/>
                    <a:pt x="378" y="271"/>
                  </a:cubicBezTo>
                  <a:cubicBezTo>
                    <a:pt x="385" y="271"/>
                    <a:pt x="385" y="271"/>
                    <a:pt x="387" y="271"/>
                  </a:cubicBezTo>
                  <a:cubicBezTo>
                    <a:pt x="398" y="273"/>
                    <a:pt x="401" y="273"/>
                    <a:pt x="407" y="280"/>
                  </a:cubicBezTo>
                  <a:cubicBezTo>
                    <a:pt x="410" y="280"/>
                    <a:pt x="410" y="282"/>
                    <a:pt x="412" y="282"/>
                  </a:cubicBezTo>
                  <a:cubicBezTo>
                    <a:pt x="365" y="287"/>
                    <a:pt x="356" y="325"/>
                    <a:pt x="356" y="336"/>
                  </a:cubicBezTo>
                  <a:cubicBezTo>
                    <a:pt x="356" y="352"/>
                    <a:pt x="367" y="372"/>
                    <a:pt x="394" y="372"/>
                  </a:cubicBezTo>
                  <a:cubicBezTo>
                    <a:pt x="419" y="372"/>
                    <a:pt x="448" y="350"/>
                    <a:pt x="448" y="312"/>
                  </a:cubicBezTo>
                  <a:cubicBezTo>
                    <a:pt x="448" y="282"/>
                    <a:pt x="425" y="249"/>
                    <a:pt x="381" y="249"/>
                  </a:cubicBezTo>
                  <a:cubicBezTo>
                    <a:pt x="354" y="249"/>
                    <a:pt x="307" y="258"/>
                    <a:pt x="237" y="336"/>
                  </a:cubicBezTo>
                  <a:cubicBezTo>
                    <a:pt x="204" y="374"/>
                    <a:pt x="163" y="412"/>
                    <a:pt x="127" y="428"/>
                  </a:cubicBezTo>
                  <a:lnTo>
                    <a:pt x="228" y="1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CustomShape 23"/>
            <p:cNvSpPr/>
            <p:nvPr/>
          </p:nvSpPr>
          <p:spPr>
            <a:xfrm>
              <a:off x="249912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7" y="130"/>
                    <a:pt x="173" y="287"/>
                    <a:pt x="173" y="493"/>
                  </a:cubicBezTo>
                  <a:cubicBezTo>
                    <a:pt x="173" y="661"/>
                    <a:pt x="137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5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24"/>
            <p:cNvSpPr/>
            <p:nvPr/>
          </p:nvSpPr>
          <p:spPr>
            <a:xfrm>
              <a:off x="2735280" y="3276360"/>
              <a:ext cx="236160" cy="83880"/>
            </a:xfrm>
            <a:custGeom>
              <a:avLst/>
              <a:gdLst/>
              <a:ahLst/>
              <a:rect l="l" t="t" r="r" b="b"/>
              <a:pathLst>
                <a:path w="658" h="235">
                  <a:moveTo>
                    <a:pt x="623" y="41"/>
                  </a:moveTo>
                  <a:cubicBezTo>
                    <a:pt x="639" y="41"/>
                    <a:pt x="657" y="41"/>
                    <a:pt x="657" y="21"/>
                  </a:cubicBezTo>
                  <a:cubicBezTo>
                    <a:pt x="657" y="0"/>
                    <a:pt x="639" y="0"/>
                    <a:pt x="625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1"/>
                  </a:cubicBezTo>
                  <a:cubicBezTo>
                    <a:pt x="0" y="41"/>
                    <a:pt x="18" y="41"/>
                    <a:pt x="34" y="41"/>
                  </a:cubicBezTo>
                  <a:lnTo>
                    <a:pt x="623" y="41"/>
                  </a:lnTo>
                  <a:moveTo>
                    <a:pt x="625" y="234"/>
                  </a:moveTo>
                  <a:cubicBezTo>
                    <a:pt x="639" y="234"/>
                    <a:pt x="657" y="234"/>
                    <a:pt x="657" y="213"/>
                  </a:cubicBezTo>
                  <a:cubicBezTo>
                    <a:pt x="657" y="193"/>
                    <a:pt x="639" y="193"/>
                    <a:pt x="623" y="193"/>
                  </a:cubicBezTo>
                  <a:lnTo>
                    <a:pt x="34" y="193"/>
                  </a:lnTo>
                  <a:cubicBezTo>
                    <a:pt x="18" y="193"/>
                    <a:pt x="0" y="193"/>
                    <a:pt x="0" y="213"/>
                  </a:cubicBezTo>
                  <a:cubicBezTo>
                    <a:pt x="0" y="234"/>
                    <a:pt x="18" y="234"/>
                    <a:pt x="34" y="234"/>
                  </a:cubicBezTo>
                  <a:lnTo>
                    <a:pt x="625" y="234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25"/>
            <p:cNvSpPr/>
            <p:nvPr/>
          </p:nvSpPr>
          <p:spPr>
            <a:xfrm>
              <a:off x="312408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6" y="923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26"/>
            <p:cNvSpPr/>
            <p:nvPr/>
          </p:nvSpPr>
          <p:spPr>
            <a:xfrm>
              <a:off x="3258720" y="3170880"/>
              <a:ext cx="117360" cy="236880"/>
            </a:xfrm>
            <a:custGeom>
              <a:avLst/>
              <a:gdLst/>
              <a:ahLst/>
              <a:rect l="l" t="t" r="r" b="b"/>
              <a:pathLst>
                <a:path w="328" h="660">
                  <a:moveTo>
                    <a:pt x="204" y="25"/>
                  </a:moveTo>
                  <a:cubicBezTo>
                    <a:pt x="204" y="2"/>
                    <a:pt x="204" y="0"/>
                    <a:pt x="179" y="0"/>
                  </a:cubicBezTo>
                  <a:cubicBezTo>
                    <a:pt x="119" y="63"/>
                    <a:pt x="32" y="63"/>
                    <a:pt x="0" y="63"/>
                  </a:cubicBezTo>
                  <a:lnTo>
                    <a:pt x="0" y="94"/>
                  </a:lnTo>
                  <a:cubicBezTo>
                    <a:pt x="20" y="94"/>
                    <a:pt x="79" y="94"/>
                    <a:pt x="130" y="67"/>
                  </a:cubicBezTo>
                  <a:lnTo>
                    <a:pt x="130" y="580"/>
                  </a:lnTo>
                  <a:cubicBezTo>
                    <a:pt x="130" y="616"/>
                    <a:pt x="128" y="627"/>
                    <a:pt x="38" y="627"/>
                  </a:cubicBezTo>
                  <a:lnTo>
                    <a:pt x="7" y="627"/>
                  </a:lnTo>
                  <a:lnTo>
                    <a:pt x="7" y="659"/>
                  </a:lnTo>
                  <a:cubicBezTo>
                    <a:pt x="41" y="654"/>
                    <a:pt x="128" y="654"/>
                    <a:pt x="166" y="654"/>
                  </a:cubicBezTo>
                  <a:cubicBezTo>
                    <a:pt x="206" y="654"/>
                    <a:pt x="291" y="654"/>
                    <a:pt x="327" y="659"/>
                  </a:cubicBezTo>
                  <a:lnTo>
                    <a:pt x="327" y="627"/>
                  </a:lnTo>
                  <a:lnTo>
                    <a:pt x="296" y="627"/>
                  </a:lnTo>
                  <a:cubicBezTo>
                    <a:pt x="206" y="627"/>
                    <a:pt x="204" y="616"/>
                    <a:pt x="204" y="580"/>
                  </a:cubicBezTo>
                  <a:lnTo>
                    <a:pt x="204" y="25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27"/>
            <p:cNvSpPr/>
            <p:nvPr/>
          </p:nvSpPr>
          <p:spPr>
            <a:xfrm>
              <a:off x="3512160" y="3311280"/>
              <a:ext cx="216360" cy="14760"/>
            </a:xfrm>
            <a:custGeom>
              <a:avLst/>
              <a:gdLst/>
              <a:ahLst/>
              <a:rect l="l" t="t" r="r" b="b"/>
              <a:pathLst>
                <a:path w="603" h="43">
                  <a:moveTo>
                    <a:pt x="569" y="42"/>
                  </a:moveTo>
                  <a:cubicBezTo>
                    <a:pt x="584" y="42"/>
                    <a:pt x="602" y="42"/>
                    <a:pt x="602" y="20"/>
                  </a:cubicBezTo>
                  <a:cubicBezTo>
                    <a:pt x="602" y="0"/>
                    <a:pt x="584" y="0"/>
                    <a:pt x="569" y="0"/>
                  </a:cubicBezTo>
                  <a:lnTo>
                    <a:pt x="33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2"/>
                    <a:pt x="18" y="42"/>
                    <a:pt x="33" y="42"/>
                  </a:cubicBezTo>
                  <a:lnTo>
                    <a:pt x="569" y="42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28"/>
            <p:cNvSpPr/>
            <p:nvPr/>
          </p:nvSpPr>
          <p:spPr>
            <a:xfrm>
              <a:off x="3851640" y="3250080"/>
              <a:ext cx="198720" cy="160920"/>
            </a:xfrm>
            <a:custGeom>
              <a:avLst/>
              <a:gdLst/>
              <a:ahLst/>
              <a:rect l="l" t="t" r="r" b="b"/>
              <a:pathLst>
                <a:path w="554" h="449">
                  <a:moveTo>
                    <a:pt x="430" y="203"/>
                  </a:moveTo>
                  <a:cubicBezTo>
                    <a:pt x="430" y="49"/>
                    <a:pt x="338" y="0"/>
                    <a:pt x="266" y="0"/>
                  </a:cubicBezTo>
                  <a:cubicBezTo>
                    <a:pt x="130" y="0"/>
                    <a:pt x="0" y="141"/>
                    <a:pt x="0" y="280"/>
                  </a:cubicBezTo>
                  <a:cubicBezTo>
                    <a:pt x="0" y="372"/>
                    <a:pt x="58" y="448"/>
                    <a:pt x="159" y="448"/>
                  </a:cubicBezTo>
                  <a:cubicBezTo>
                    <a:pt x="222" y="448"/>
                    <a:pt x="293" y="425"/>
                    <a:pt x="369" y="365"/>
                  </a:cubicBezTo>
                  <a:cubicBezTo>
                    <a:pt x="381" y="416"/>
                    <a:pt x="414" y="448"/>
                    <a:pt x="459" y="448"/>
                  </a:cubicBezTo>
                  <a:cubicBezTo>
                    <a:pt x="511" y="448"/>
                    <a:pt x="542" y="394"/>
                    <a:pt x="542" y="378"/>
                  </a:cubicBezTo>
                  <a:cubicBezTo>
                    <a:pt x="542" y="372"/>
                    <a:pt x="535" y="367"/>
                    <a:pt x="528" y="367"/>
                  </a:cubicBezTo>
                  <a:cubicBezTo>
                    <a:pt x="522" y="367"/>
                    <a:pt x="519" y="372"/>
                    <a:pt x="517" y="378"/>
                  </a:cubicBezTo>
                  <a:cubicBezTo>
                    <a:pt x="499" y="425"/>
                    <a:pt x="463" y="425"/>
                    <a:pt x="461" y="425"/>
                  </a:cubicBezTo>
                  <a:cubicBezTo>
                    <a:pt x="430" y="425"/>
                    <a:pt x="430" y="349"/>
                    <a:pt x="430" y="324"/>
                  </a:cubicBezTo>
                  <a:cubicBezTo>
                    <a:pt x="430" y="304"/>
                    <a:pt x="430" y="302"/>
                    <a:pt x="441" y="291"/>
                  </a:cubicBezTo>
                  <a:cubicBezTo>
                    <a:pt x="533" y="174"/>
                    <a:pt x="553" y="58"/>
                    <a:pt x="553" y="58"/>
                  </a:cubicBezTo>
                  <a:cubicBezTo>
                    <a:pt x="553" y="56"/>
                    <a:pt x="553" y="49"/>
                    <a:pt x="542" y="49"/>
                  </a:cubicBezTo>
                  <a:cubicBezTo>
                    <a:pt x="533" y="49"/>
                    <a:pt x="533" y="51"/>
                    <a:pt x="528" y="69"/>
                  </a:cubicBezTo>
                  <a:cubicBezTo>
                    <a:pt x="511" y="132"/>
                    <a:pt x="477" y="206"/>
                    <a:pt x="430" y="264"/>
                  </a:cubicBezTo>
                  <a:lnTo>
                    <a:pt x="430" y="203"/>
                  </a:lnTo>
                  <a:moveTo>
                    <a:pt x="365" y="338"/>
                  </a:moveTo>
                  <a:cubicBezTo>
                    <a:pt x="278" y="414"/>
                    <a:pt x="201" y="425"/>
                    <a:pt x="161" y="425"/>
                  </a:cubicBezTo>
                  <a:cubicBezTo>
                    <a:pt x="103" y="425"/>
                    <a:pt x="74" y="380"/>
                    <a:pt x="74" y="318"/>
                  </a:cubicBezTo>
                  <a:cubicBezTo>
                    <a:pt x="74" y="271"/>
                    <a:pt x="98" y="163"/>
                    <a:pt x="130" y="112"/>
                  </a:cubicBezTo>
                  <a:cubicBezTo>
                    <a:pt x="177" y="40"/>
                    <a:pt x="231" y="22"/>
                    <a:pt x="264" y="22"/>
                  </a:cubicBezTo>
                  <a:cubicBezTo>
                    <a:pt x="363" y="22"/>
                    <a:pt x="363" y="152"/>
                    <a:pt x="363" y="228"/>
                  </a:cubicBezTo>
                  <a:cubicBezTo>
                    <a:pt x="363" y="264"/>
                    <a:pt x="363" y="322"/>
                    <a:pt x="365" y="338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29"/>
            <p:cNvSpPr/>
            <p:nvPr/>
          </p:nvSpPr>
          <p:spPr>
            <a:xfrm>
              <a:off x="408528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6" y="65"/>
                    <a:pt x="21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7" y="130"/>
                    <a:pt x="173" y="287"/>
                    <a:pt x="173" y="493"/>
                  </a:cubicBezTo>
                  <a:cubicBezTo>
                    <a:pt x="173" y="661"/>
                    <a:pt x="137" y="836"/>
                    <a:pt x="14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5" y="986"/>
                    <a:pt x="9" y="986"/>
                  </a:cubicBezTo>
                  <a:cubicBezTo>
                    <a:pt x="21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CustomShape 30"/>
            <p:cNvSpPr/>
            <p:nvPr/>
          </p:nvSpPr>
          <p:spPr>
            <a:xfrm>
              <a:off x="4304880" y="3241800"/>
              <a:ext cx="131040" cy="153000"/>
            </a:xfrm>
            <a:custGeom>
              <a:avLst/>
              <a:gdLst/>
              <a:ahLst/>
              <a:rect l="l" t="t" r="r" b="b"/>
              <a:pathLst>
                <a:path w="366" h="427">
                  <a:moveTo>
                    <a:pt x="208" y="38"/>
                  </a:moveTo>
                  <a:cubicBezTo>
                    <a:pt x="208" y="25"/>
                    <a:pt x="208" y="0"/>
                    <a:pt x="183" y="0"/>
                  </a:cubicBezTo>
                  <a:cubicBezTo>
                    <a:pt x="168" y="0"/>
                    <a:pt x="154" y="14"/>
                    <a:pt x="157" y="25"/>
                  </a:cubicBezTo>
                  <a:lnTo>
                    <a:pt x="157" y="38"/>
                  </a:lnTo>
                  <a:lnTo>
                    <a:pt x="170" y="193"/>
                  </a:lnTo>
                  <a:lnTo>
                    <a:pt x="45" y="101"/>
                  </a:lnTo>
                  <a:cubicBezTo>
                    <a:pt x="36" y="94"/>
                    <a:pt x="33" y="94"/>
                    <a:pt x="27" y="94"/>
                  </a:cubicBezTo>
                  <a:cubicBezTo>
                    <a:pt x="13" y="94"/>
                    <a:pt x="0" y="108"/>
                    <a:pt x="0" y="121"/>
                  </a:cubicBezTo>
                  <a:cubicBezTo>
                    <a:pt x="0" y="137"/>
                    <a:pt x="9" y="141"/>
                    <a:pt x="20" y="146"/>
                  </a:cubicBezTo>
                  <a:lnTo>
                    <a:pt x="161" y="213"/>
                  </a:lnTo>
                  <a:lnTo>
                    <a:pt x="24" y="280"/>
                  </a:lnTo>
                  <a:cubicBezTo>
                    <a:pt x="9" y="287"/>
                    <a:pt x="0" y="291"/>
                    <a:pt x="0" y="305"/>
                  </a:cubicBezTo>
                  <a:cubicBezTo>
                    <a:pt x="0" y="321"/>
                    <a:pt x="13" y="334"/>
                    <a:pt x="27" y="334"/>
                  </a:cubicBezTo>
                  <a:cubicBezTo>
                    <a:pt x="33" y="334"/>
                    <a:pt x="36" y="334"/>
                    <a:pt x="60" y="314"/>
                  </a:cubicBezTo>
                  <a:lnTo>
                    <a:pt x="170" y="235"/>
                  </a:lnTo>
                  <a:lnTo>
                    <a:pt x="157" y="401"/>
                  </a:lnTo>
                  <a:cubicBezTo>
                    <a:pt x="157" y="421"/>
                    <a:pt x="174" y="426"/>
                    <a:pt x="181" y="426"/>
                  </a:cubicBezTo>
                  <a:cubicBezTo>
                    <a:pt x="195" y="426"/>
                    <a:pt x="208" y="419"/>
                    <a:pt x="208" y="401"/>
                  </a:cubicBezTo>
                  <a:lnTo>
                    <a:pt x="195" y="235"/>
                  </a:lnTo>
                  <a:lnTo>
                    <a:pt x="320" y="327"/>
                  </a:lnTo>
                  <a:cubicBezTo>
                    <a:pt x="329" y="332"/>
                    <a:pt x="331" y="334"/>
                    <a:pt x="338" y="334"/>
                  </a:cubicBezTo>
                  <a:cubicBezTo>
                    <a:pt x="351" y="334"/>
                    <a:pt x="365" y="321"/>
                    <a:pt x="365" y="305"/>
                  </a:cubicBezTo>
                  <a:cubicBezTo>
                    <a:pt x="365" y="291"/>
                    <a:pt x="356" y="287"/>
                    <a:pt x="345" y="280"/>
                  </a:cubicBezTo>
                  <a:cubicBezTo>
                    <a:pt x="284" y="251"/>
                    <a:pt x="282" y="251"/>
                    <a:pt x="204" y="213"/>
                  </a:cubicBezTo>
                  <a:lnTo>
                    <a:pt x="340" y="148"/>
                  </a:lnTo>
                  <a:cubicBezTo>
                    <a:pt x="358" y="139"/>
                    <a:pt x="365" y="137"/>
                    <a:pt x="365" y="121"/>
                  </a:cubicBezTo>
                  <a:cubicBezTo>
                    <a:pt x="365" y="105"/>
                    <a:pt x="351" y="94"/>
                    <a:pt x="338" y="94"/>
                  </a:cubicBezTo>
                  <a:cubicBezTo>
                    <a:pt x="331" y="94"/>
                    <a:pt x="329" y="94"/>
                    <a:pt x="304" y="112"/>
                  </a:cubicBezTo>
                  <a:lnTo>
                    <a:pt x="195" y="193"/>
                  </a:lnTo>
                  <a:lnTo>
                    <a:pt x="208" y="38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31"/>
            <p:cNvSpPr/>
            <p:nvPr/>
          </p:nvSpPr>
          <p:spPr>
            <a:xfrm>
              <a:off x="4554000" y="3250080"/>
              <a:ext cx="136800" cy="160920"/>
            </a:xfrm>
            <a:custGeom>
              <a:avLst/>
              <a:gdLst/>
              <a:ahLst/>
              <a:rect l="l" t="t" r="r" b="b"/>
              <a:pathLst>
                <a:path w="382" h="449">
                  <a:moveTo>
                    <a:pt x="139" y="208"/>
                  </a:moveTo>
                  <a:cubicBezTo>
                    <a:pt x="168" y="208"/>
                    <a:pt x="242" y="206"/>
                    <a:pt x="291" y="186"/>
                  </a:cubicBezTo>
                  <a:cubicBezTo>
                    <a:pt x="361" y="156"/>
                    <a:pt x="365" y="98"/>
                    <a:pt x="365" y="85"/>
                  </a:cubicBezTo>
                  <a:cubicBezTo>
                    <a:pt x="365" y="40"/>
                    <a:pt x="327" y="0"/>
                    <a:pt x="260" y="0"/>
                  </a:cubicBezTo>
                  <a:cubicBezTo>
                    <a:pt x="150" y="0"/>
                    <a:pt x="0" y="96"/>
                    <a:pt x="0" y="268"/>
                  </a:cubicBezTo>
                  <a:cubicBezTo>
                    <a:pt x="0" y="369"/>
                    <a:pt x="58" y="448"/>
                    <a:pt x="155" y="448"/>
                  </a:cubicBezTo>
                  <a:cubicBezTo>
                    <a:pt x="298" y="448"/>
                    <a:pt x="381" y="342"/>
                    <a:pt x="381" y="331"/>
                  </a:cubicBezTo>
                  <a:cubicBezTo>
                    <a:pt x="381" y="324"/>
                    <a:pt x="374" y="318"/>
                    <a:pt x="367" y="318"/>
                  </a:cubicBezTo>
                  <a:cubicBezTo>
                    <a:pt x="363" y="318"/>
                    <a:pt x="361" y="320"/>
                    <a:pt x="356" y="329"/>
                  </a:cubicBezTo>
                  <a:cubicBezTo>
                    <a:pt x="278" y="425"/>
                    <a:pt x="170" y="425"/>
                    <a:pt x="157" y="425"/>
                  </a:cubicBezTo>
                  <a:cubicBezTo>
                    <a:pt x="81" y="425"/>
                    <a:pt x="72" y="342"/>
                    <a:pt x="72" y="311"/>
                  </a:cubicBezTo>
                  <a:cubicBezTo>
                    <a:pt x="72" y="300"/>
                    <a:pt x="72" y="268"/>
                    <a:pt x="87" y="208"/>
                  </a:cubicBezTo>
                  <a:lnTo>
                    <a:pt x="139" y="208"/>
                  </a:lnTo>
                  <a:moveTo>
                    <a:pt x="94" y="186"/>
                  </a:moveTo>
                  <a:cubicBezTo>
                    <a:pt x="132" y="35"/>
                    <a:pt x="233" y="22"/>
                    <a:pt x="260" y="22"/>
                  </a:cubicBezTo>
                  <a:cubicBezTo>
                    <a:pt x="307" y="22"/>
                    <a:pt x="334" y="51"/>
                    <a:pt x="334" y="85"/>
                  </a:cubicBezTo>
                  <a:cubicBezTo>
                    <a:pt x="334" y="186"/>
                    <a:pt x="175" y="186"/>
                    <a:pt x="134" y="186"/>
                  </a:cubicBezTo>
                  <a:lnTo>
                    <a:pt x="94" y="186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32"/>
            <p:cNvSpPr/>
            <p:nvPr/>
          </p:nvSpPr>
          <p:spPr>
            <a:xfrm>
              <a:off x="4712760" y="3250080"/>
              <a:ext cx="290880" cy="160920"/>
            </a:xfrm>
            <a:custGeom>
              <a:avLst/>
              <a:gdLst/>
              <a:ahLst/>
              <a:rect l="l" t="t" r="r" b="b"/>
              <a:pathLst>
                <a:path w="810" h="449">
                  <a:moveTo>
                    <a:pt x="58" y="378"/>
                  </a:moveTo>
                  <a:cubicBezTo>
                    <a:pt x="56" y="394"/>
                    <a:pt x="50" y="416"/>
                    <a:pt x="50" y="421"/>
                  </a:cubicBezTo>
                  <a:cubicBezTo>
                    <a:pt x="50" y="439"/>
                    <a:pt x="63" y="448"/>
                    <a:pt x="79" y="448"/>
                  </a:cubicBezTo>
                  <a:cubicBezTo>
                    <a:pt x="90" y="448"/>
                    <a:pt x="108" y="439"/>
                    <a:pt x="114" y="421"/>
                  </a:cubicBezTo>
                  <a:cubicBezTo>
                    <a:pt x="117" y="419"/>
                    <a:pt x="128" y="372"/>
                    <a:pt x="132" y="347"/>
                  </a:cubicBezTo>
                  <a:lnTo>
                    <a:pt x="155" y="257"/>
                  </a:lnTo>
                  <a:cubicBezTo>
                    <a:pt x="162" y="237"/>
                    <a:pt x="166" y="215"/>
                    <a:pt x="173" y="192"/>
                  </a:cubicBezTo>
                  <a:cubicBezTo>
                    <a:pt x="175" y="174"/>
                    <a:pt x="184" y="145"/>
                    <a:pt x="184" y="143"/>
                  </a:cubicBezTo>
                  <a:cubicBezTo>
                    <a:pt x="200" y="112"/>
                    <a:pt x="251" y="22"/>
                    <a:pt x="345" y="22"/>
                  </a:cubicBezTo>
                  <a:cubicBezTo>
                    <a:pt x="390" y="22"/>
                    <a:pt x="399" y="58"/>
                    <a:pt x="399" y="91"/>
                  </a:cubicBezTo>
                  <a:cubicBezTo>
                    <a:pt x="399" y="116"/>
                    <a:pt x="392" y="143"/>
                    <a:pt x="383" y="172"/>
                  </a:cubicBezTo>
                  <a:lnTo>
                    <a:pt x="356" y="286"/>
                  </a:lnTo>
                  <a:lnTo>
                    <a:pt x="336" y="363"/>
                  </a:lnTo>
                  <a:cubicBezTo>
                    <a:pt x="332" y="383"/>
                    <a:pt x="325" y="416"/>
                    <a:pt x="325" y="421"/>
                  </a:cubicBezTo>
                  <a:cubicBezTo>
                    <a:pt x="325" y="439"/>
                    <a:pt x="339" y="448"/>
                    <a:pt x="352" y="448"/>
                  </a:cubicBezTo>
                  <a:cubicBezTo>
                    <a:pt x="383" y="448"/>
                    <a:pt x="390" y="423"/>
                    <a:pt x="397" y="392"/>
                  </a:cubicBezTo>
                  <a:cubicBezTo>
                    <a:pt x="410" y="336"/>
                    <a:pt x="448" y="192"/>
                    <a:pt x="457" y="152"/>
                  </a:cubicBezTo>
                  <a:cubicBezTo>
                    <a:pt x="459" y="141"/>
                    <a:pt x="511" y="22"/>
                    <a:pt x="619" y="22"/>
                  </a:cubicBezTo>
                  <a:cubicBezTo>
                    <a:pt x="661" y="22"/>
                    <a:pt x="672" y="56"/>
                    <a:pt x="672" y="91"/>
                  </a:cubicBezTo>
                  <a:cubicBezTo>
                    <a:pt x="672" y="147"/>
                    <a:pt x="632" y="259"/>
                    <a:pt x="612" y="313"/>
                  </a:cubicBezTo>
                  <a:cubicBezTo>
                    <a:pt x="603" y="336"/>
                    <a:pt x="598" y="347"/>
                    <a:pt x="598" y="367"/>
                  </a:cubicBezTo>
                  <a:cubicBezTo>
                    <a:pt x="598" y="414"/>
                    <a:pt x="632" y="448"/>
                    <a:pt x="679" y="448"/>
                  </a:cubicBezTo>
                  <a:cubicBezTo>
                    <a:pt x="773" y="448"/>
                    <a:pt x="809" y="304"/>
                    <a:pt x="809" y="295"/>
                  </a:cubicBezTo>
                  <a:cubicBezTo>
                    <a:pt x="809" y="286"/>
                    <a:pt x="800" y="286"/>
                    <a:pt x="798" y="286"/>
                  </a:cubicBezTo>
                  <a:cubicBezTo>
                    <a:pt x="787" y="286"/>
                    <a:pt x="787" y="289"/>
                    <a:pt x="782" y="304"/>
                  </a:cubicBezTo>
                  <a:cubicBezTo>
                    <a:pt x="766" y="356"/>
                    <a:pt x="735" y="425"/>
                    <a:pt x="681" y="425"/>
                  </a:cubicBezTo>
                  <a:cubicBezTo>
                    <a:pt x="663" y="425"/>
                    <a:pt x="657" y="416"/>
                    <a:pt x="657" y="394"/>
                  </a:cubicBezTo>
                  <a:cubicBezTo>
                    <a:pt x="657" y="369"/>
                    <a:pt x="666" y="345"/>
                    <a:pt x="675" y="322"/>
                  </a:cubicBezTo>
                  <a:cubicBezTo>
                    <a:pt x="695" y="271"/>
                    <a:pt x="735" y="161"/>
                    <a:pt x="735" y="105"/>
                  </a:cubicBezTo>
                  <a:cubicBezTo>
                    <a:pt x="735" y="42"/>
                    <a:pt x="697" y="0"/>
                    <a:pt x="623" y="0"/>
                  </a:cubicBezTo>
                  <a:cubicBezTo>
                    <a:pt x="547" y="0"/>
                    <a:pt x="498" y="42"/>
                    <a:pt x="462" y="96"/>
                  </a:cubicBezTo>
                  <a:cubicBezTo>
                    <a:pt x="459" y="82"/>
                    <a:pt x="457" y="49"/>
                    <a:pt x="430" y="24"/>
                  </a:cubicBezTo>
                  <a:cubicBezTo>
                    <a:pt x="406" y="4"/>
                    <a:pt x="374" y="0"/>
                    <a:pt x="350" y="0"/>
                  </a:cubicBezTo>
                  <a:cubicBezTo>
                    <a:pt x="260" y="0"/>
                    <a:pt x="211" y="62"/>
                    <a:pt x="195" y="85"/>
                  </a:cubicBezTo>
                  <a:cubicBezTo>
                    <a:pt x="191" y="29"/>
                    <a:pt x="148" y="0"/>
                    <a:pt x="103" y="0"/>
                  </a:cubicBezTo>
                  <a:cubicBezTo>
                    <a:pt x="58" y="0"/>
                    <a:pt x="41" y="38"/>
                    <a:pt x="32" y="56"/>
                  </a:cubicBezTo>
                  <a:cubicBezTo>
                    <a:pt x="14" y="91"/>
                    <a:pt x="0" y="150"/>
                    <a:pt x="0" y="152"/>
                  </a:cubicBezTo>
                  <a:cubicBezTo>
                    <a:pt x="0" y="161"/>
                    <a:pt x="9" y="161"/>
                    <a:pt x="11" y="161"/>
                  </a:cubicBezTo>
                  <a:cubicBezTo>
                    <a:pt x="23" y="161"/>
                    <a:pt x="23" y="161"/>
                    <a:pt x="29" y="138"/>
                  </a:cubicBezTo>
                  <a:cubicBezTo>
                    <a:pt x="45" y="69"/>
                    <a:pt x="65" y="22"/>
                    <a:pt x="101" y="22"/>
                  </a:cubicBezTo>
                  <a:cubicBezTo>
                    <a:pt x="117" y="22"/>
                    <a:pt x="132" y="29"/>
                    <a:pt x="132" y="67"/>
                  </a:cubicBezTo>
                  <a:cubicBezTo>
                    <a:pt x="132" y="87"/>
                    <a:pt x="128" y="98"/>
                    <a:pt x="117" y="150"/>
                  </a:cubicBezTo>
                  <a:lnTo>
                    <a:pt x="58" y="378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33"/>
            <p:cNvSpPr/>
            <p:nvPr/>
          </p:nvSpPr>
          <p:spPr>
            <a:xfrm>
              <a:off x="5028120" y="3250080"/>
              <a:ext cx="162720" cy="160920"/>
            </a:xfrm>
            <a:custGeom>
              <a:avLst/>
              <a:gdLst/>
              <a:ahLst/>
              <a:rect l="l" t="t" r="r" b="b"/>
              <a:pathLst>
                <a:path w="454" h="449">
                  <a:moveTo>
                    <a:pt x="329" y="62"/>
                  </a:moveTo>
                  <a:cubicBezTo>
                    <a:pt x="312" y="26"/>
                    <a:pt x="282" y="0"/>
                    <a:pt x="238" y="0"/>
                  </a:cubicBezTo>
                  <a:cubicBezTo>
                    <a:pt x="123" y="0"/>
                    <a:pt x="0" y="145"/>
                    <a:pt x="0" y="289"/>
                  </a:cubicBezTo>
                  <a:cubicBezTo>
                    <a:pt x="0" y="383"/>
                    <a:pt x="54" y="448"/>
                    <a:pt x="132" y="448"/>
                  </a:cubicBezTo>
                  <a:cubicBezTo>
                    <a:pt x="152" y="448"/>
                    <a:pt x="202" y="443"/>
                    <a:pt x="260" y="374"/>
                  </a:cubicBezTo>
                  <a:cubicBezTo>
                    <a:pt x="269" y="414"/>
                    <a:pt x="303" y="448"/>
                    <a:pt x="350" y="448"/>
                  </a:cubicBezTo>
                  <a:cubicBezTo>
                    <a:pt x="385" y="448"/>
                    <a:pt x="408" y="425"/>
                    <a:pt x="424" y="394"/>
                  </a:cubicBezTo>
                  <a:cubicBezTo>
                    <a:pt x="439" y="358"/>
                    <a:pt x="453" y="298"/>
                    <a:pt x="453" y="295"/>
                  </a:cubicBezTo>
                  <a:cubicBezTo>
                    <a:pt x="453" y="286"/>
                    <a:pt x="444" y="286"/>
                    <a:pt x="441" y="286"/>
                  </a:cubicBezTo>
                  <a:cubicBezTo>
                    <a:pt x="432" y="286"/>
                    <a:pt x="430" y="289"/>
                    <a:pt x="428" y="304"/>
                  </a:cubicBezTo>
                  <a:cubicBezTo>
                    <a:pt x="410" y="367"/>
                    <a:pt x="392" y="425"/>
                    <a:pt x="352" y="425"/>
                  </a:cubicBezTo>
                  <a:cubicBezTo>
                    <a:pt x="325" y="425"/>
                    <a:pt x="323" y="401"/>
                    <a:pt x="323" y="380"/>
                  </a:cubicBezTo>
                  <a:cubicBezTo>
                    <a:pt x="323" y="358"/>
                    <a:pt x="325" y="351"/>
                    <a:pt x="336" y="307"/>
                  </a:cubicBezTo>
                  <a:cubicBezTo>
                    <a:pt x="347" y="266"/>
                    <a:pt x="347" y="255"/>
                    <a:pt x="356" y="219"/>
                  </a:cubicBezTo>
                  <a:lnTo>
                    <a:pt x="392" y="80"/>
                  </a:lnTo>
                  <a:cubicBezTo>
                    <a:pt x="399" y="51"/>
                    <a:pt x="399" y="51"/>
                    <a:pt x="399" y="47"/>
                  </a:cubicBezTo>
                  <a:cubicBezTo>
                    <a:pt x="399" y="29"/>
                    <a:pt x="388" y="20"/>
                    <a:pt x="372" y="20"/>
                  </a:cubicBezTo>
                  <a:cubicBezTo>
                    <a:pt x="347" y="20"/>
                    <a:pt x="332" y="42"/>
                    <a:pt x="329" y="62"/>
                  </a:cubicBezTo>
                  <a:moveTo>
                    <a:pt x="264" y="320"/>
                  </a:moveTo>
                  <a:cubicBezTo>
                    <a:pt x="260" y="338"/>
                    <a:pt x="260" y="338"/>
                    <a:pt x="247" y="356"/>
                  </a:cubicBezTo>
                  <a:cubicBezTo>
                    <a:pt x="202" y="410"/>
                    <a:pt x="161" y="425"/>
                    <a:pt x="135" y="425"/>
                  </a:cubicBezTo>
                  <a:cubicBezTo>
                    <a:pt x="85" y="425"/>
                    <a:pt x="70" y="372"/>
                    <a:pt x="70" y="333"/>
                  </a:cubicBezTo>
                  <a:cubicBezTo>
                    <a:pt x="70" y="284"/>
                    <a:pt x="101" y="161"/>
                    <a:pt x="126" y="116"/>
                  </a:cubicBezTo>
                  <a:cubicBezTo>
                    <a:pt x="155" y="58"/>
                    <a:pt x="200" y="22"/>
                    <a:pt x="240" y="22"/>
                  </a:cubicBezTo>
                  <a:cubicBezTo>
                    <a:pt x="305" y="22"/>
                    <a:pt x="318" y="103"/>
                    <a:pt x="318" y="109"/>
                  </a:cubicBezTo>
                  <a:cubicBezTo>
                    <a:pt x="318" y="114"/>
                    <a:pt x="316" y="121"/>
                    <a:pt x="314" y="125"/>
                  </a:cubicBezTo>
                  <a:lnTo>
                    <a:pt x="264" y="320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CustomShape 34"/>
            <p:cNvSpPr/>
            <p:nvPr/>
          </p:nvSpPr>
          <p:spPr>
            <a:xfrm>
              <a:off x="523620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6" y="923"/>
                    <a:pt x="211" y="986"/>
                    <a:pt x="220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CustomShape 35"/>
            <p:cNvSpPr/>
            <p:nvPr/>
          </p:nvSpPr>
          <p:spPr>
            <a:xfrm>
              <a:off x="5357880" y="3161160"/>
              <a:ext cx="160920" cy="250560"/>
            </a:xfrm>
            <a:custGeom>
              <a:avLst/>
              <a:gdLst/>
              <a:ahLst/>
              <a:rect l="l" t="t" r="r" b="b"/>
              <a:pathLst>
                <a:path w="449" h="698">
                  <a:moveTo>
                    <a:pt x="229" y="11"/>
                  </a:moveTo>
                  <a:cubicBezTo>
                    <a:pt x="229" y="9"/>
                    <a:pt x="229" y="0"/>
                    <a:pt x="218" y="0"/>
                  </a:cubicBezTo>
                  <a:cubicBezTo>
                    <a:pt x="195" y="0"/>
                    <a:pt x="121" y="9"/>
                    <a:pt x="97" y="9"/>
                  </a:cubicBezTo>
                  <a:cubicBezTo>
                    <a:pt x="88" y="11"/>
                    <a:pt x="77" y="11"/>
                    <a:pt x="77" y="29"/>
                  </a:cubicBezTo>
                  <a:cubicBezTo>
                    <a:pt x="77" y="43"/>
                    <a:pt x="85" y="43"/>
                    <a:pt x="101" y="43"/>
                  </a:cubicBezTo>
                  <a:cubicBezTo>
                    <a:pt x="148" y="43"/>
                    <a:pt x="150" y="49"/>
                    <a:pt x="150" y="58"/>
                  </a:cubicBezTo>
                  <a:lnTo>
                    <a:pt x="148" y="78"/>
                  </a:lnTo>
                  <a:lnTo>
                    <a:pt x="5" y="648"/>
                  </a:lnTo>
                  <a:cubicBezTo>
                    <a:pt x="0" y="661"/>
                    <a:pt x="0" y="663"/>
                    <a:pt x="0" y="668"/>
                  </a:cubicBezTo>
                  <a:cubicBezTo>
                    <a:pt x="0" y="692"/>
                    <a:pt x="21" y="697"/>
                    <a:pt x="29" y="697"/>
                  </a:cubicBezTo>
                  <a:cubicBezTo>
                    <a:pt x="43" y="697"/>
                    <a:pt x="56" y="688"/>
                    <a:pt x="63" y="675"/>
                  </a:cubicBezTo>
                  <a:cubicBezTo>
                    <a:pt x="68" y="666"/>
                    <a:pt x="112" y="484"/>
                    <a:pt x="119" y="459"/>
                  </a:cubicBezTo>
                  <a:cubicBezTo>
                    <a:pt x="153" y="462"/>
                    <a:pt x="233" y="477"/>
                    <a:pt x="233" y="542"/>
                  </a:cubicBezTo>
                  <a:cubicBezTo>
                    <a:pt x="233" y="549"/>
                    <a:pt x="233" y="554"/>
                    <a:pt x="229" y="565"/>
                  </a:cubicBezTo>
                  <a:cubicBezTo>
                    <a:pt x="229" y="576"/>
                    <a:pt x="227" y="587"/>
                    <a:pt x="227" y="598"/>
                  </a:cubicBezTo>
                  <a:cubicBezTo>
                    <a:pt x="227" y="657"/>
                    <a:pt x="265" y="697"/>
                    <a:pt x="316" y="697"/>
                  </a:cubicBezTo>
                  <a:cubicBezTo>
                    <a:pt x="348" y="697"/>
                    <a:pt x="372" y="681"/>
                    <a:pt x="395" y="643"/>
                  </a:cubicBezTo>
                  <a:cubicBezTo>
                    <a:pt x="419" y="601"/>
                    <a:pt x="430" y="547"/>
                    <a:pt x="430" y="545"/>
                  </a:cubicBezTo>
                  <a:cubicBezTo>
                    <a:pt x="430" y="533"/>
                    <a:pt x="422" y="533"/>
                    <a:pt x="419" y="533"/>
                  </a:cubicBezTo>
                  <a:cubicBezTo>
                    <a:pt x="408" y="533"/>
                    <a:pt x="408" y="538"/>
                    <a:pt x="406" y="551"/>
                  </a:cubicBezTo>
                  <a:cubicBezTo>
                    <a:pt x="386" y="625"/>
                    <a:pt x="363" y="675"/>
                    <a:pt x="318" y="675"/>
                  </a:cubicBezTo>
                  <a:cubicBezTo>
                    <a:pt x="301" y="675"/>
                    <a:pt x="287" y="663"/>
                    <a:pt x="287" y="627"/>
                  </a:cubicBezTo>
                  <a:cubicBezTo>
                    <a:pt x="287" y="612"/>
                    <a:pt x="292" y="589"/>
                    <a:pt x="296" y="574"/>
                  </a:cubicBezTo>
                  <a:cubicBezTo>
                    <a:pt x="298" y="556"/>
                    <a:pt x="298" y="551"/>
                    <a:pt x="298" y="542"/>
                  </a:cubicBezTo>
                  <a:cubicBezTo>
                    <a:pt x="298" y="477"/>
                    <a:pt x="238" y="450"/>
                    <a:pt x="153" y="439"/>
                  </a:cubicBezTo>
                  <a:cubicBezTo>
                    <a:pt x="184" y="421"/>
                    <a:pt x="215" y="390"/>
                    <a:pt x="238" y="365"/>
                  </a:cubicBezTo>
                  <a:cubicBezTo>
                    <a:pt x="285" y="314"/>
                    <a:pt x="330" y="271"/>
                    <a:pt x="379" y="271"/>
                  </a:cubicBezTo>
                  <a:cubicBezTo>
                    <a:pt x="386" y="271"/>
                    <a:pt x="386" y="271"/>
                    <a:pt x="388" y="271"/>
                  </a:cubicBezTo>
                  <a:cubicBezTo>
                    <a:pt x="399" y="273"/>
                    <a:pt x="401" y="273"/>
                    <a:pt x="408" y="280"/>
                  </a:cubicBezTo>
                  <a:cubicBezTo>
                    <a:pt x="410" y="280"/>
                    <a:pt x="410" y="282"/>
                    <a:pt x="413" y="282"/>
                  </a:cubicBezTo>
                  <a:cubicBezTo>
                    <a:pt x="365" y="287"/>
                    <a:pt x="357" y="325"/>
                    <a:pt x="357" y="336"/>
                  </a:cubicBezTo>
                  <a:cubicBezTo>
                    <a:pt x="357" y="352"/>
                    <a:pt x="368" y="372"/>
                    <a:pt x="395" y="372"/>
                  </a:cubicBezTo>
                  <a:cubicBezTo>
                    <a:pt x="419" y="372"/>
                    <a:pt x="448" y="350"/>
                    <a:pt x="448" y="312"/>
                  </a:cubicBezTo>
                  <a:cubicBezTo>
                    <a:pt x="448" y="282"/>
                    <a:pt x="426" y="249"/>
                    <a:pt x="381" y="249"/>
                  </a:cubicBezTo>
                  <a:cubicBezTo>
                    <a:pt x="354" y="249"/>
                    <a:pt x="307" y="258"/>
                    <a:pt x="238" y="336"/>
                  </a:cubicBezTo>
                  <a:cubicBezTo>
                    <a:pt x="202" y="374"/>
                    <a:pt x="164" y="412"/>
                    <a:pt x="128" y="428"/>
                  </a:cubicBezTo>
                  <a:lnTo>
                    <a:pt x="229" y="1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CustomShape 36"/>
            <p:cNvSpPr/>
            <p:nvPr/>
          </p:nvSpPr>
          <p:spPr>
            <a:xfrm>
              <a:off x="5642640" y="3311280"/>
              <a:ext cx="216720" cy="14760"/>
            </a:xfrm>
            <a:custGeom>
              <a:avLst/>
              <a:gdLst/>
              <a:ahLst/>
              <a:rect l="l" t="t" r="r" b="b"/>
              <a:pathLst>
                <a:path w="604" h="43">
                  <a:moveTo>
                    <a:pt x="569" y="42"/>
                  </a:moveTo>
                  <a:cubicBezTo>
                    <a:pt x="585" y="42"/>
                    <a:pt x="603" y="42"/>
                    <a:pt x="603" y="20"/>
                  </a:cubicBezTo>
                  <a:cubicBezTo>
                    <a:pt x="603" y="0"/>
                    <a:pt x="585" y="0"/>
                    <a:pt x="569" y="0"/>
                  </a:cubicBezTo>
                  <a:lnTo>
                    <a:pt x="34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2"/>
                    <a:pt x="18" y="42"/>
                    <a:pt x="34" y="42"/>
                  </a:cubicBezTo>
                  <a:lnTo>
                    <a:pt x="569" y="42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37"/>
            <p:cNvSpPr/>
            <p:nvPr/>
          </p:nvSpPr>
          <p:spPr>
            <a:xfrm>
              <a:off x="5999040" y="3170880"/>
              <a:ext cx="117360" cy="236880"/>
            </a:xfrm>
            <a:custGeom>
              <a:avLst/>
              <a:gdLst/>
              <a:ahLst/>
              <a:rect l="l" t="t" r="r" b="b"/>
              <a:pathLst>
                <a:path w="328" h="660">
                  <a:moveTo>
                    <a:pt x="204" y="25"/>
                  </a:moveTo>
                  <a:cubicBezTo>
                    <a:pt x="204" y="2"/>
                    <a:pt x="204" y="0"/>
                    <a:pt x="179" y="0"/>
                  </a:cubicBezTo>
                  <a:cubicBezTo>
                    <a:pt x="119" y="63"/>
                    <a:pt x="32" y="63"/>
                    <a:pt x="0" y="63"/>
                  </a:cubicBezTo>
                  <a:lnTo>
                    <a:pt x="0" y="94"/>
                  </a:lnTo>
                  <a:cubicBezTo>
                    <a:pt x="20" y="94"/>
                    <a:pt x="79" y="94"/>
                    <a:pt x="130" y="67"/>
                  </a:cubicBezTo>
                  <a:lnTo>
                    <a:pt x="130" y="580"/>
                  </a:lnTo>
                  <a:cubicBezTo>
                    <a:pt x="130" y="616"/>
                    <a:pt x="128" y="627"/>
                    <a:pt x="38" y="627"/>
                  </a:cubicBezTo>
                  <a:lnTo>
                    <a:pt x="7" y="627"/>
                  </a:lnTo>
                  <a:lnTo>
                    <a:pt x="7" y="659"/>
                  </a:lnTo>
                  <a:cubicBezTo>
                    <a:pt x="41" y="654"/>
                    <a:pt x="128" y="654"/>
                    <a:pt x="166" y="654"/>
                  </a:cubicBezTo>
                  <a:cubicBezTo>
                    <a:pt x="206" y="654"/>
                    <a:pt x="291" y="654"/>
                    <a:pt x="327" y="659"/>
                  </a:cubicBezTo>
                  <a:lnTo>
                    <a:pt x="327" y="627"/>
                  </a:lnTo>
                  <a:lnTo>
                    <a:pt x="296" y="627"/>
                  </a:lnTo>
                  <a:cubicBezTo>
                    <a:pt x="206" y="627"/>
                    <a:pt x="204" y="616"/>
                    <a:pt x="204" y="580"/>
                  </a:cubicBezTo>
                  <a:lnTo>
                    <a:pt x="204" y="25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38"/>
            <p:cNvSpPr/>
            <p:nvPr/>
          </p:nvSpPr>
          <p:spPr>
            <a:xfrm>
              <a:off x="616428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6" y="65"/>
                    <a:pt x="21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7" y="130"/>
                    <a:pt x="173" y="287"/>
                    <a:pt x="173" y="493"/>
                  </a:cubicBezTo>
                  <a:cubicBezTo>
                    <a:pt x="173" y="661"/>
                    <a:pt x="137" y="836"/>
                    <a:pt x="14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5" y="986"/>
                    <a:pt x="9" y="986"/>
                  </a:cubicBezTo>
                  <a:cubicBezTo>
                    <a:pt x="21" y="986"/>
                    <a:pt x="110" y="919"/>
                    <a:pt x="169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CustomShape 39"/>
            <p:cNvSpPr/>
            <p:nvPr/>
          </p:nvSpPr>
          <p:spPr>
            <a:xfrm>
              <a:off x="6380640" y="3200040"/>
              <a:ext cx="235800" cy="236520"/>
            </a:xfrm>
            <a:custGeom>
              <a:avLst/>
              <a:gdLst/>
              <a:ahLst/>
              <a:rect l="l" t="t" r="r" b="b"/>
              <a:pathLst>
                <a:path w="657" h="659">
                  <a:moveTo>
                    <a:pt x="349" y="349"/>
                  </a:moveTo>
                  <a:lnTo>
                    <a:pt x="625" y="349"/>
                  </a:lnTo>
                  <a:cubicBezTo>
                    <a:pt x="638" y="349"/>
                    <a:pt x="656" y="349"/>
                    <a:pt x="656" y="329"/>
                  </a:cubicBezTo>
                  <a:cubicBezTo>
                    <a:pt x="656" y="309"/>
                    <a:pt x="638" y="309"/>
                    <a:pt x="625" y="309"/>
                  </a:cubicBezTo>
                  <a:lnTo>
                    <a:pt x="349" y="309"/>
                  </a:lnTo>
                  <a:lnTo>
                    <a:pt x="349" y="33"/>
                  </a:lnTo>
                  <a:cubicBezTo>
                    <a:pt x="349" y="18"/>
                    <a:pt x="349" y="0"/>
                    <a:pt x="329" y="0"/>
                  </a:cubicBezTo>
                  <a:cubicBezTo>
                    <a:pt x="309" y="0"/>
                    <a:pt x="309" y="18"/>
                    <a:pt x="309" y="33"/>
                  </a:cubicBezTo>
                  <a:lnTo>
                    <a:pt x="309" y="309"/>
                  </a:lnTo>
                  <a:lnTo>
                    <a:pt x="33" y="309"/>
                  </a:lnTo>
                  <a:cubicBezTo>
                    <a:pt x="18" y="309"/>
                    <a:pt x="0" y="309"/>
                    <a:pt x="0" y="329"/>
                  </a:cubicBezTo>
                  <a:cubicBezTo>
                    <a:pt x="0" y="349"/>
                    <a:pt x="18" y="349"/>
                    <a:pt x="33" y="349"/>
                  </a:cubicBezTo>
                  <a:lnTo>
                    <a:pt x="309" y="349"/>
                  </a:lnTo>
                  <a:lnTo>
                    <a:pt x="309" y="625"/>
                  </a:lnTo>
                  <a:cubicBezTo>
                    <a:pt x="309" y="638"/>
                    <a:pt x="309" y="658"/>
                    <a:pt x="329" y="658"/>
                  </a:cubicBezTo>
                  <a:cubicBezTo>
                    <a:pt x="349" y="658"/>
                    <a:pt x="349" y="638"/>
                    <a:pt x="349" y="625"/>
                  </a:cubicBezTo>
                  <a:lnTo>
                    <a:pt x="349" y="349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40"/>
            <p:cNvSpPr/>
            <p:nvPr/>
          </p:nvSpPr>
          <p:spPr>
            <a:xfrm>
              <a:off x="6729840" y="3250080"/>
              <a:ext cx="198720" cy="160920"/>
            </a:xfrm>
            <a:custGeom>
              <a:avLst/>
              <a:gdLst/>
              <a:ahLst/>
              <a:rect l="l" t="t" r="r" b="b"/>
              <a:pathLst>
                <a:path w="554" h="449">
                  <a:moveTo>
                    <a:pt x="430" y="203"/>
                  </a:moveTo>
                  <a:cubicBezTo>
                    <a:pt x="430" y="49"/>
                    <a:pt x="338" y="0"/>
                    <a:pt x="266" y="0"/>
                  </a:cubicBezTo>
                  <a:cubicBezTo>
                    <a:pt x="130" y="0"/>
                    <a:pt x="0" y="141"/>
                    <a:pt x="0" y="280"/>
                  </a:cubicBezTo>
                  <a:cubicBezTo>
                    <a:pt x="0" y="372"/>
                    <a:pt x="58" y="448"/>
                    <a:pt x="159" y="448"/>
                  </a:cubicBezTo>
                  <a:cubicBezTo>
                    <a:pt x="222" y="448"/>
                    <a:pt x="293" y="425"/>
                    <a:pt x="369" y="365"/>
                  </a:cubicBezTo>
                  <a:cubicBezTo>
                    <a:pt x="381" y="416"/>
                    <a:pt x="414" y="448"/>
                    <a:pt x="459" y="448"/>
                  </a:cubicBezTo>
                  <a:cubicBezTo>
                    <a:pt x="511" y="448"/>
                    <a:pt x="542" y="394"/>
                    <a:pt x="542" y="378"/>
                  </a:cubicBezTo>
                  <a:cubicBezTo>
                    <a:pt x="542" y="372"/>
                    <a:pt x="535" y="367"/>
                    <a:pt x="529" y="367"/>
                  </a:cubicBezTo>
                  <a:cubicBezTo>
                    <a:pt x="522" y="367"/>
                    <a:pt x="520" y="372"/>
                    <a:pt x="517" y="378"/>
                  </a:cubicBezTo>
                  <a:cubicBezTo>
                    <a:pt x="499" y="425"/>
                    <a:pt x="464" y="425"/>
                    <a:pt x="461" y="425"/>
                  </a:cubicBezTo>
                  <a:cubicBezTo>
                    <a:pt x="430" y="425"/>
                    <a:pt x="430" y="349"/>
                    <a:pt x="430" y="324"/>
                  </a:cubicBezTo>
                  <a:cubicBezTo>
                    <a:pt x="430" y="304"/>
                    <a:pt x="430" y="302"/>
                    <a:pt x="441" y="291"/>
                  </a:cubicBezTo>
                  <a:cubicBezTo>
                    <a:pt x="533" y="174"/>
                    <a:pt x="553" y="58"/>
                    <a:pt x="553" y="58"/>
                  </a:cubicBezTo>
                  <a:cubicBezTo>
                    <a:pt x="553" y="56"/>
                    <a:pt x="553" y="49"/>
                    <a:pt x="542" y="49"/>
                  </a:cubicBezTo>
                  <a:cubicBezTo>
                    <a:pt x="533" y="49"/>
                    <a:pt x="533" y="51"/>
                    <a:pt x="529" y="69"/>
                  </a:cubicBezTo>
                  <a:cubicBezTo>
                    <a:pt x="511" y="132"/>
                    <a:pt x="477" y="206"/>
                    <a:pt x="430" y="264"/>
                  </a:cubicBezTo>
                  <a:lnTo>
                    <a:pt x="430" y="203"/>
                  </a:lnTo>
                  <a:moveTo>
                    <a:pt x="365" y="338"/>
                  </a:moveTo>
                  <a:cubicBezTo>
                    <a:pt x="278" y="414"/>
                    <a:pt x="201" y="425"/>
                    <a:pt x="161" y="425"/>
                  </a:cubicBezTo>
                  <a:cubicBezTo>
                    <a:pt x="103" y="425"/>
                    <a:pt x="74" y="380"/>
                    <a:pt x="74" y="318"/>
                  </a:cubicBezTo>
                  <a:cubicBezTo>
                    <a:pt x="74" y="271"/>
                    <a:pt x="98" y="163"/>
                    <a:pt x="130" y="112"/>
                  </a:cubicBezTo>
                  <a:cubicBezTo>
                    <a:pt x="177" y="40"/>
                    <a:pt x="231" y="22"/>
                    <a:pt x="264" y="22"/>
                  </a:cubicBezTo>
                  <a:cubicBezTo>
                    <a:pt x="363" y="22"/>
                    <a:pt x="363" y="152"/>
                    <a:pt x="363" y="228"/>
                  </a:cubicBezTo>
                  <a:cubicBezTo>
                    <a:pt x="363" y="264"/>
                    <a:pt x="363" y="322"/>
                    <a:pt x="365" y="338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CustomShape 41"/>
            <p:cNvSpPr/>
            <p:nvPr/>
          </p:nvSpPr>
          <p:spPr>
            <a:xfrm>
              <a:off x="7045200" y="3241800"/>
              <a:ext cx="131040" cy="153000"/>
            </a:xfrm>
            <a:custGeom>
              <a:avLst/>
              <a:gdLst/>
              <a:ahLst/>
              <a:rect l="l" t="t" r="r" b="b"/>
              <a:pathLst>
                <a:path w="366" h="427">
                  <a:moveTo>
                    <a:pt x="208" y="38"/>
                  </a:moveTo>
                  <a:cubicBezTo>
                    <a:pt x="208" y="25"/>
                    <a:pt x="208" y="0"/>
                    <a:pt x="183" y="0"/>
                  </a:cubicBezTo>
                  <a:cubicBezTo>
                    <a:pt x="168" y="0"/>
                    <a:pt x="154" y="14"/>
                    <a:pt x="157" y="25"/>
                  </a:cubicBezTo>
                  <a:lnTo>
                    <a:pt x="157" y="38"/>
                  </a:lnTo>
                  <a:lnTo>
                    <a:pt x="170" y="193"/>
                  </a:lnTo>
                  <a:lnTo>
                    <a:pt x="45" y="101"/>
                  </a:lnTo>
                  <a:cubicBezTo>
                    <a:pt x="36" y="94"/>
                    <a:pt x="33" y="94"/>
                    <a:pt x="27" y="94"/>
                  </a:cubicBezTo>
                  <a:cubicBezTo>
                    <a:pt x="13" y="94"/>
                    <a:pt x="0" y="108"/>
                    <a:pt x="0" y="121"/>
                  </a:cubicBezTo>
                  <a:cubicBezTo>
                    <a:pt x="0" y="137"/>
                    <a:pt x="9" y="141"/>
                    <a:pt x="20" y="146"/>
                  </a:cubicBezTo>
                  <a:lnTo>
                    <a:pt x="161" y="213"/>
                  </a:lnTo>
                  <a:lnTo>
                    <a:pt x="24" y="280"/>
                  </a:lnTo>
                  <a:cubicBezTo>
                    <a:pt x="9" y="287"/>
                    <a:pt x="0" y="291"/>
                    <a:pt x="0" y="305"/>
                  </a:cubicBezTo>
                  <a:cubicBezTo>
                    <a:pt x="0" y="321"/>
                    <a:pt x="13" y="334"/>
                    <a:pt x="27" y="334"/>
                  </a:cubicBezTo>
                  <a:cubicBezTo>
                    <a:pt x="33" y="334"/>
                    <a:pt x="36" y="334"/>
                    <a:pt x="60" y="314"/>
                  </a:cubicBezTo>
                  <a:lnTo>
                    <a:pt x="170" y="235"/>
                  </a:lnTo>
                  <a:lnTo>
                    <a:pt x="157" y="401"/>
                  </a:lnTo>
                  <a:cubicBezTo>
                    <a:pt x="157" y="421"/>
                    <a:pt x="174" y="426"/>
                    <a:pt x="181" y="426"/>
                  </a:cubicBezTo>
                  <a:cubicBezTo>
                    <a:pt x="195" y="426"/>
                    <a:pt x="208" y="419"/>
                    <a:pt x="208" y="401"/>
                  </a:cubicBezTo>
                  <a:lnTo>
                    <a:pt x="195" y="235"/>
                  </a:lnTo>
                  <a:lnTo>
                    <a:pt x="320" y="327"/>
                  </a:lnTo>
                  <a:cubicBezTo>
                    <a:pt x="329" y="332"/>
                    <a:pt x="331" y="334"/>
                    <a:pt x="338" y="334"/>
                  </a:cubicBezTo>
                  <a:cubicBezTo>
                    <a:pt x="351" y="334"/>
                    <a:pt x="365" y="321"/>
                    <a:pt x="365" y="305"/>
                  </a:cubicBezTo>
                  <a:cubicBezTo>
                    <a:pt x="365" y="291"/>
                    <a:pt x="356" y="287"/>
                    <a:pt x="345" y="280"/>
                  </a:cubicBezTo>
                  <a:cubicBezTo>
                    <a:pt x="284" y="251"/>
                    <a:pt x="282" y="251"/>
                    <a:pt x="206" y="213"/>
                  </a:cubicBezTo>
                  <a:lnTo>
                    <a:pt x="340" y="148"/>
                  </a:lnTo>
                  <a:cubicBezTo>
                    <a:pt x="358" y="139"/>
                    <a:pt x="365" y="137"/>
                    <a:pt x="365" y="121"/>
                  </a:cubicBezTo>
                  <a:cubicBezTo>
                    <a:pt x="365" y="105"/>
                    <a:pt x="351" y="94"/>
                    <a:pt x="338" y="94"/>
                  </a:cubicBezTo>
                  <a:cubicBezTo>
                    <a:pt x="331" y="94"/>
                    <a:pt x="329" y="94"/>
                    <a:pt x="304" y="112"/>
                  </a:cubicBezTo>
                  <a:lnTo>
                    <a:pt x="195" y="193"/>
                  </a:lnTo>
                  <a:lnTo>
                    <a:pt x="208" y="38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CustomShape 42"/>
            <p:cNvSpPr/>
            <p:nvPr/>
          </p:nvSpPr>
          <p:spPr>
            <a:xfrm>
              <a:off x="731268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9" y="645"/>
                    <a:pt x="59" y="493"/>
                  </a:cubicBezTo>
                  <a:cubicBezTo>
                    <a:pt x="59" y="323"/>
                    <a:pt x="97" y="150"/>
                    <a:pt x="218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7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2" y="300"/>
                    <a:pt x="0" y="410"/>
                    <a:pt x="0" y="493"/>
                  </a:cubicBezTo>
                  <a:cubicBezTo>
                    <a:pt x="0" y="571"/>
                    <a:pt x="12" y="690"/>
                    <a:pt x="65" y="802"/>
                  </a:cubicBezTo>
                  <a:cubicBezTo>
                    <a:pt x="126" y="923"/>
                    <a:pt x="211" y="986"/>
                    <a:pt x="220" y="986"/>
                  </a:cubicBezTo>
                  <a:cubicBezTo>
                    <a:pt x="227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CustomShape 43"/>
            <p:cNvSpPr/>
            <p:nvPr/>
          </p:nvSpPr>
          <p:spPr>
            <a:xfrm>
              <a:off x="7434720" y="3157200"/>
              <a:ext cx="177120" cy="322920"/>
            </a:xfrm>
            <a:custGeom>
              <a:avLst/>
              <a:gdLst/>
              <a:ahLst/>
              <a:rect l="l" t="t" r="r" b="b"/>
              <a:pathLst>
                <a:path w="494" h="899">
                  <a:moveTo>
                    <a:pt x="311" y="300"/>
                  </a:moveTo>
                  <a:lnTo>
                    <a:pt x="396" y="300"/>
                  </a:lnTo>
                  <a:cubicBezTo>
                    <a:pt x="414" y="300"/>
                    <a:pt x="425" y="300"/>
                    <a:pt x="425" y="282"/>
                  </a:cubicBezTo>
                  <a:cubicBezTo>
                    <a:pt x="425" y="271"/>
                    <a:pt x="414" y="271"/>
                    <a:pt x="398" y="271"/>
                  </a:cubicBezTo>
                  <a:lnTo>
                    <a:pt x="316" y="271"/>
                  </a:lnTo>
                  <a:lnTo>
                    <a:pt x="338" y="157"/>
                  </a:lnTo>
                  <a:cubicBezTo>
                    <a:pt x="340" y="137"/>
                    <a:pt x="354" y="67"/>
                    <a:pt x="360" y="56"/>
                  </a:cubicBezTo>
                  <a:cubicBezTo>
                    <a:pt x="369" y="36"/>
                    <a:pt x="387" y="22"/>
                    <a:pt x="407" y="22"/>
                  </a:cubicBezTo>
                  <a:cubicBezTo>
                    <a:pt x="412" y="22"/>
                    <a:pt x="437" y="22"/>
                    <a:pt x="454" y="40"/>
                  </a:cubicBezTo>
                  <a:cubicBezTo>
                    <a:pt x="412" y="42"/>
                    <a:pt x="403" y="78"/>
                    <a:pt x="403" y="92"/>
                  </a:cubicBezTo>
                  <a:cubicBezTo>
                    <a:pt x="403" y="116"/>
                    <a:pt x="421" y="128"/>
                    <a:pt x="439" y="128"/>
                  </a:cubicBezTo>
                  <a:cubicBezTo>
                    <a:pt x="463" y="128"/>
                    <a:pt x="493" y="105"/>
                    <a:pt x="493" y="67"/>
                  </a:cubicBezTo>
                  <a:cubicBezTo>
                    <a:pt x="493" y="22"/>
                    <a:pt x="448" y="0"/>
                    <a:pt x="407" y="0"/>
                  </a:cubicBezTo>
                  <a:cubicBezTo>
                    <a:pt x="374" y="0"/>
                    <a:pt x="311" y="18"/>
                    <a:pt x="282" y="116"/>
                  </a:cubicBezTo>
                  <a:cubicBezTo>
                    <a:pt x="275" y="137"/>
                    <a:pt x="273" y="145"/>
                    <a:pt x="248" y="271"/>
                  </a:cubicBezTo>
                  <a:lnTo>
                    <a:pt x="181" y="271"/>
                  </a:lnTo>
                  <a:cubicBezTo>
                    <a:pt x="161" y="271"/>
                    <a:pt x="152" y="271"/>
                    <a:pt x="152" y="289"/>
                  </a:cubicBezTo>
                  <a:cubicBezTo>
                    <a:pt x="152" y="300"/>
                    <a:pt x="159" y="300"/>
                    <a:pt x="179" y="300"/>
                  </a:cubicBezTo>
                  <a:lnTo>
                    <a:pt x="244" y="300"/>
                  </a:lnTo>
                  <a:lnTo>
                    <a:pt x="170" y="690"/>
                  </a:lnTo>
                  <a:cubicBezTo>
                    <a:pt x="152" y="786"/>
                    <a:pt x="134" y="876"/>
                    <a:pt x="85" y="876"/>
                  </a:cubicBezTo>
                  <a:cubicBezTo>
                    <a:pt x="80" y="876"/>
                    <a:pt x="56" y="876"/>
                    <a:pt x="36" y="858"/>
                  </a:cubicBezTo>
                  <a:cubicBezTo>
                    <a:pt x="83" y="856"/>
                    <a:pt x="92" y="820"/>
                    <a:pt x="92" y="804"/>
                  </a:cubicBezTo>
                  <a:cubicBezTo>
                    <a:pt x="92" y="782"/>
                    <a:pt x="74" y="771"/>
                    <a:pt x="53" y="771"/>
                  </a:cubicBezTo>
                  <a:cubicBezTo>
                    <a:pt x="29" y="771"/>
                    <a:pt x="0" y="793"/>
                    <a:pt x="0" y="829"/>
                  </a:cubicBezTo>
                  <a:cubicBezTo>
                    <a:pt x="0" y="874"/>
                    <a:pt x="42" y="898"/>
                    <a:pt x="85" y="898"/>
                  </a:cubicBezTo>
                  <a:cubicBezTo>
                    <a:pt x="139" y="898"/>
                    <a:pt x="177" y="840"/>
                    <a:pt x="195" y="802"/>
                  </a:cubicBezTo>
                  <a:cubicBezTo>
                    <a:pt x="228" y="739"/>
                    <a:pt x="251" y="621"/>
                    <a:pt x="251" y="614"/>
                  </a:cubicBezTo>
                  <a:lnTo>
                    <a:pt x="311" y="300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CustomShape 44"/>
            <p:cNvSpPr/>
            <p:nvPr/>
          </p:nvSpPr>
          <p:spPr>
            <a:xfrm>
              <a:off x="766188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90" y="831"/>
                    <a:pt x="59" y="645"/>
                    <a:pt x="59" y="493"/>
                  </a:cubicBezTo>
                  <a:cubicBezTo>
                    <a:pt x="59" y="323"/>
                    <a:pt x="97" y="150"/>
                    <a:pt x="218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7" y="0"/>
                    <a:pt x="220" y="0"/>
                  </a:cubicBezTo>
                  <a:cubicBezTo>
                    <a:pt x="211" y="0"/>
                    <a:pt x="121" y="67"/>
                    <a:pt x="63" y="193"/>
                  </a:cubicBezTo>
                  <a:cubicBezTo>
                    <a:pt x="12" y="300"/>
                    <a:pt x="0" y="410"/>
                    <a:pt x="0" y="493"/>
                  </a:cubicBezTo>
                  <a:cubicBezTo>
                    <a:pt x="0" y="571"/>
                    <a:pt x="12" y="690"/>
                    <a:pt x="65" y="802"/>
                  </a:cubicBezTo>
                  <a:cubicBezTo>
                    <a:pt x="126" y="923"/>
                    <a:pt x="211" y="986"/>
                    <a:pt x="220" y="986"/>
                  </a:cubicBezTo>
                  <a:cubicBezTo>
                    <a:pt x="227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CustomShape 45"/>
            <p:cNvSpPr/>
            <p:nvPr/>
          </p:nvSpPr>
          <p:spPr>
            <a:xfrm>
              <a:off x="7784640" y="3161160"/>
              <a:ext cx="160920" cy="250560"/>
            </a:xfrm>
            <a:custGeom>
              <a:avLst/>
              <a:gdLst/>
              <a:ahLst/>
              <a:rect l="l" t="t" r="r" b="b"/>
              <a:pathLst>
                <a:path w="449" h="698">
                  <a:moveTo>
                    <a:pt x="228" y="11"/>
                  </a:moveTo>
                  <a:cubicBezTo>
                    <a:pt x="228" y="9"/>
                    <a:pt x="228" y="0"/>
                    <a:pt x="217" y="0"/>
                  </a:cubicBezTo>
                  <a:cubicBezTo>
                    <a:pt x="195" y="0"/>
                    <a:pt x="121" y="9"/>
                    <a:pt x="96" y="9"/>
                  </a:cubicBezTo>
                  <a:cubicBezTo>
                    <a:pt x="87" y="11"/>
                    <a:pt x="76" y="11"/>
                    <a:pt x="76" y="29"/>
                  </a:cubicBezTo>
                  <a:cubicBezTo>
                    <a:pt x="76" y="43"/>
                    <a:pt x="85" y="43"/>
                    <a:pt x="101" y="43"/>
                  </a:cubicBezTo>
                  <a:cubicBezTo>
                    <a:pt x="148" y="43"/>
                    <a:pt x="150" y="49"/>
                    <a:pt x="150" y="58"/>
                  </a:cubicBezTo>
                  <a:lnTo>
                    <a:pt x="148" y="78"/>
                  </a:lnTo>
                  <a:lnTo>
                    <a:pt x="4" y="648"/>
                  </a:lnTo>
                  <a:cubicBezTo>
                    <a:pt x="0" y="661"/>
                    <a:pt x="0" y="663"/>
                    <a:pt x="0" y="668"/>
                  </a:cubicBezTo>
                  <a:cubicBezTo>
                    <a:pt x="0" y="692"/>
                    <a:pt x="20" y="697"/>
                    <a:pt x="29" y="697"/>
                  </a:cubicBezTo>
                  <a:cubicBezTo>
                    <a:pt x="43" y="697"/>
                    <a:pt x="56" y="688"/>
                    <a:pt x="63" y="675"/>
                  </a:cubicBezTo>
                  <a:cubicBezTo>
                    <a:pt x="67" y="666"/>
                    <a:pt x="112" y="484"/>
                    <a:pt x="119" y="459"/>
                  </a:cubicBezTo>
                  <a:cubicBezTo>
                    <a:pt x="152" y="462"/>
                    <a:pt x="233" y="477"/>
                    <a:pt x="233" y="542"/>
                  </a:cubicBezTo>
                  <a:cubicBezTo>
                    <a:pt x="233" y="549"/>
                    <a:pt x="233" y="554"/>
                    <a:pt x="228" y="565"/>
                  </a:cubicBezTo>
                  <a:cubicBezTo>
                    <a:pt x="228" y="576"/>
                    <a:pt x="226" y="587"/>
                    <a:pt x="226" y="598"/>
                  </a:cubicBezTo>
                  <a:cubicBezTo>
                    <a:pt x="226" y="657"/>
                    <a:pt x="264" y="697"/>
                    <a:pt x="316" y="697"/>
                  </a:cubicBezTo>
                  <a:cubicBezTo>
                    <a:pt x="345" y="697"/>
                    <a:pt x="372" y="681"/>
                    <a:pt x="394" y="643"/>
                  </a:cubicBezTo>
                  <a:cubicBezTo>
                    <a:pt x="419" y="601"/>
                    <a:pt x="430" y="547"/>
                    <a:pt x="430" y="545"/>
                  </a:cubicBezTo>
                  <a:cubicBezTo>
                    <a:pt x="430" y="533"/>
                    <a:pt x="421" y="533"/>
                    <a:pt x="419" y="533"/>
                  </a:cubicBezTo>
                  <a:cubicBezTo>
                    <a:pt x="408" y="533"/>
                    <a:pt x="408" y="538"/>
                    <a:pt x="405" y="551"/>
                  </a:cubicBezTo>
                  <a:cubicBezTo>
                    <a:pt x="385" y="625"/>
                    <a:pt x="363" y="675"/>
                    <a:pt x="318" y="675"/>
                  </a:cubicBezTo>
                  <a:cubicBezTo>
                    <a:pt x="300" y="675"/>
                    <a:pt x="287" y="663"/>
                    <a:pt x="287" y="627"/>
                  </a:cubicBezTo>
                  <a:cubicBezTo>
                    <a:pt x="287" y="612"/>
                    <a:pt x="291" y="589"/>
                    <a:pt x="296" y="574"/>
                  </a:cubicBezTo>
                  <a:cubicBezTo>
                    <a:pt x="298" y="556"/>
                    <a:pt x="298" y="551"/>
                    <a:pt x="298" y="542"/>
                  </a:cubicBezTo>
                  <a:cubicBezTo>
                    <a:pt x="298" y="477"/>
                    <a:pt x="237" y="450"/>
                    <a:pt x="152" y="439"/>
                  </a:cubicBezTo>
                  <a:cubicBezTo>
                    <a:pt x="184" y="421"/>
                    <a:pt x="215" y="390"/>
                    <a:pt x="237" y="365"/>
                  </a:cubicBezTo>
                  <a:cubicBezTo>
                    <a:pt x="284" y="314"/>
                    <a:pt x="329" y="271"/>
                    <a:pt x="379" y="271"/>
                  </a:cubicBezTo>
                  <a:cubicBezTo>
                    <a:pt x="385" y="271"/>
                    <a:pt x="385" y="271"/>
                    <a:pt x="387" y="271"/>
                  </a:cubicBezTo>
                  <a:cubicBezTo>
                    <a:pt x="399" y="273"/>
                    <a:pt x="401" y="273"/>
                    <a:pt x="408" y="280"/>
                  </a:cubicBezTo>
                  <a:cubicBezTo>
                    <a:pt x="410" y="280"/>
                    <a:pt x="410" y="282"/>
                    <a:pt x="412" y="282"/>
                  </a:cubicBezTo>
                  <a:cubicBezTo>
                    <a:pt x="365" y="287"/>
                    <a:pt x="356" y="325"/>
                    <a:pt x="356" y="336"/>
                  </a:cubicBezTo>
                  <a:cubicBezTo>
                    <a:pt x="356" y="352"/>
                    <a:pt x="367" y="372"/>
                    <a:pt x="394" y="372"/>
                  </a:cubicBezTo>
                  <a:cubicBezTo>
                    <a:pt x="419" y="372"/>
                    <a:pt x="448" y="350"/>
                    <a:pt x="448" y="312"/>
                  </a:cubicBezTo>
                  <a:cubicBezTo>
                    <a:pt x="448" y="282"/>
                    <a:pt x="426" y="249"/>
                    <a:pt x="381" y="249"/>
                  </a:cubicBezTo>
                  <a:cubicBezTo>
                    <a:pt x="354" y="249"/>
                    <a:pt x="307" y="258"/>
                    <a:pt x="237" y="336"/>
                  </a:cubicBezTo>
                  <a:cubicBezTo>
                    <a:pt x="202" y="374"/>
                    <a:pt x="163" y="412"/>
                    <a:pt x="128" y="428"/>
                  </a:cubicBezTo>
                  <a:lnTo>
                    <a:pt x="228" y="1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CustomShape 46"/>
            <p:cNvSpPr/>
            <p:nvPr/>
          </p:nvSpPr>
          <p:spPr>
            <a:xfrm>
              <a:off x="798048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6" y="65"/>
                    <a:pt x="20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7" y="130"/>
                    <a:pt x="173" y="287"/>
                    <a:pt x="173" y="493"/>
                  </a:cubicBezTo>
                  <a:cubicBezTo>
                    <a:pt x="173" y="661"/>
                    <a:pt x="137" y="836"/>
                    <a:pt x="14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5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CustomShape 47"/>
            <p:cNvSpPr/>
            <p:nvPr/>
          </p:nvSpPr>
          <p:spPr>
            <a:xfrm>
              <a:off x="8206560" y="3311280"/>
              <a:ext cx="216360" cy="14760"/>
            </a:xfrm>
            <a:custGeom>
              <a:avLst/>
              <a:gdLst/>
              <a:ahLst/>
              <a:rect l="l" t="t" r="r" b="b"/>
              <a:pathLst>
                <a:path w="603" h="43">
                  <a:moveTo>
                    <a:pt x="569" y="42"/>
                  </a:moveTo>
                  <a:cubicBezTo>
                    <a:pt x="584" y="42"/>
                    <a:pt x="602" y="42"/>
                    <a:pt x="602" y="20"/>
                  </a:cubicBezTo>
                  <a:cubicBezTo>
                    <a:pt x="602" y="0"/>
                    <a:pt x="584" y="0"/>
                    <a:pt x="569" y="0"/>
                  </a:cubicBezTo>
                  <a:lnTo>
                    <a:pt x="33" y="0"/>
                  </a:lnTo>
                  <a:cubicBezTo>
                    <a:pt x="17" y="0"/>
                    <a:pt x="0" y="0"/>
                    <a:pt x="0" y="20"/>
                  </a:cubicBezTo>
                  <a:cubicBezTo>
                    <a:pt x="0" y="42"/>
                    <a:pt x="17" y="42"/>
                    <a:pt x="33" y="42"/>
                  </a:cubicBezTo>
                  <a:lnTo>
                    <a:pt x="569" y="42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48"/>
            <p:cNvSpPr/>
            <p:nvPr/>
          </p:nvSpPr>
          <p:spPr>
            <a:xfrm>
              <a:off x="8550000" y="3157200"/>
              <a:ext cx="177120" cy="322920"/>
            </a:xfrm>
            <a:custGeom>
              <a:avLst/>
              <a:gdLst/>
              <a:ahLst/>
              <a:rect l="l" t="t" r="r" b="b"/>
              <a:pathLst>
                <a:path w="494" h="899">
                  <a:moveTo>
                    <a:pt x="311" y="300"/>
                  </a:moveTo>
                  <a:lnTo>
                    <a:pt x="396" y="300"/>
                  </a:lnTo>
                  <a:cubicBezTo>
                    <a:pt x="414" y="300"/>
                    <a:pt x="425" y="300"/>
                    <a:pt x="425" y="282"/>
                  </a:cubicBezTo>
                  <a:cubicBezTo>
                    <a:pt x="425" y="271"/>
                    <a:pt x="414" y="271"/>
                    <a:pt x="399" y="271"/>
                  </a:cubicBezTo>
                  <a:lnTo>
                    <a:pt x="316" y="271"/>
                  </a:lnTo>
                  <a:lnTo>
                    <a:pt x="336" y="157"/>
                  </a:lnTo>
                  <a:cubicBezTo>
                    <a:pt x="340" y="137"/>
                    <a:pt x="354" y="67"/>
                    <a:pt x="361" y="56"/>
                  </a:cubicBezTo>
                  <a:cubicBezTo>
                    <a:pt x="369" y="36"/>
                    <a:pt x="387" y="22"/>
                    <a:pt x="408" y="22"/>
                  </a:cubicBezTo>
                  <a:cubicBezTo>
                    <a:pt x="412" y="22"/>
                    <a:pt x="437" y="22"/>
                    <a:pt x="455" y="40"/>
                  </a:cubicBezTo>
                  <a:cubicBezTo>
                    <a:pt x="412" y="42"/>
                    <a:pt x="403" y="78"/>
                    <a:pt x="403" y="92"/>
                  </a:cubicBezTo>
                  <a:cubicBezTo>
                    <a:pt x="403" y="116"/>
                    <a:pt x="421" y="128"/>
                    <a:pt x="439" y="128"/>
                  </a:cubicBezTo>
                  <a:cubicBezTo>
                    <a:pt x="464" y="128"/>
                    <a:pt x="493" y="105"/>
                    <a:pt x="493" y="67"/>
                  </a:cubicBezTo>
                  <a:cubicBezTo>
                    <a:pt x="493" y="22"/>
                    <a:pt x="448" y="0"/>
                    <a:pt x="408" y="0"/>
                  </a:cubicBezTo>
                  <a:cubicBezTo>
                    <a:pt x="374" y="0"/>
                    <a:pt x="311" y="18"/>
                    <a:pt x="282" y="116"/>
                  </a:cubicBezTo>
                  <a:cubicBezTo>
                    <a:pt x="275" y="137"/>
                    <a:pt x="273" y="145"/>
                    <a:pt x="248" y="271"/>
                  </a:cubicBezTo>
                  <a:lnTo>
                    <a:pt x="181" y="271"/>
                  </a:lnTo>
                  <a:cubicBezTo>
                    <a:pt x="161" y="271"/>
                    <a:pt x="152" y="271"/>
                    <a:pt x="152" y="289"/>
                  </a:cubicBezTo>
                  <a:cubicBezTo>
                    <a:pt x="152" y="300"/>
                    <a:pt x="159" y="300"/>
                    <a:pt x="179" y="300"/>
                  </a:cubicBezTo>
                  <a:lnTo>
                    <a:pt x="244" y="300"/>
                  </a:lnTo>
                  <a:lnTo>
                    <a:pt x="170" y="690"/>
                  </a:lnTo>
                  <a:cubicBezTo>
                    <a:pt x="152" y="786"/>
                    <a:pt x="134" y="876"/>
                    <a:pt x="83" y="876"/>
                  </a:cubicBezTo>
                  <a:cubicBezTo>
                    <a:pt x="80" y="876"/>
                    <a:pt x="56" y="876"/>
                    <a:pt x="36" y="858"/>
                  </a:cubicBezTo>
                  <a:cubicBezTo>
                    <a:pt x="83" y="856"/>
                    <a:pt x="92" y="820"/>
                    <a:pt x="92" y="804"/>
                  </a:cubicBezTo>
                  <a:cubicBezTo>
                    <a:pt x="92" y="782"/>
                    <a:pt x="74" y="771"/>
                    <a:pt x="54" y="771"/>
                  </a:cubicBezTo>
                  <a:cubicBezTo>
                    <a:pt x="29" y="771"/>
                    <a:pt x="0" y="793"/>
                    <a:pt x="0" y="829"/>
                  </a:cubicBezTo>
                  <a:cubicBezTo>
                    <a:pt x="0" y="874"/>
                    <a:pt x="42" y="898"/>
                    <a:pt x="83" y="898"/>
                  </a:cubicBezTo>
                  <a:cubicBezTo>
                    <a:pt x="139" y="898"/>
                    <a:pt x="177" y="840"/>
                    <a:pt x="195" y="802"/>
                  </a:cubicBezTo>
                  <a:cubicBezTo>
                    <a:pt x="226" y="739"/>
                    <a:pt x="251" y="621"/>
                    <a:pt x="251" y="614"/>
                  </a:cubicBezTo>
                  <a:lnTo>
                    <a:pt x="311" y="300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CustomShape 49"/>
            <p:cNvSpPr/>
            <p:nvPr/>
          </p:nvSpPr>
          <p:spPr>
            <a:xfrm>
              <a:off x="877824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89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19" y="0"/>
                  </a:cubicBezTo>
                  <a:cubicBezTo>
                    <a:pt x="210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5" y="923"/>
                    <a:pt x="210" y="986"/>
                    <a:pt x="219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50"/>
            <p:cNvSpPr/>
            <p:nvPr/>
          </p:nvSpPr>
          <p:spPr>
            <a:xfrm>
              <a:off x="8899920" y="3161160"/>
              <a:ext cx="160920" cy="250560"/>
            </a:xfrm>
            <a:custGeom>
              <a:avLst/>
              <a:gdLst/>
              <a:ahLst/>
              <a:rect l="l" t="t" r="r" b="b"/>
              <a:pathLst>
                <a:path w="449" h="698">
                  <a:moveTo>
                    <a:pt x="229" y="11"/>
                  </a:moveTo>
                  <a:cubicBezTo>
                    <a:pt x="229" y="9"/>
                    <a:pt x="229" y="0"/>
                    <a:pt x="217" y="0"/>
                  </a:cubicBezTo>
                  <a:cubicBezTo>
                    <a:pt x="195" y="0"/>
                    <a:pt x="121" y="9"/>
                    <a:pt x="96" y="9"/>
                  </a:cubicBezTo>
                  <a:cubicBezTo>
                    <a:pt x="87" y="11"/>
                    <a:pt x="76" y="11"/>
                    <a:pt x="76" y="29"/>
                  </a:cubicBezTo>
                  <a:cubicBezTo>
                    <a:pt x="76" y="43"/>
                    <a:pt x="85" y="43"/>
                    <a:pt x="101" y="43"/>
                  </a:cubicBezTo>
                  <a:cubicBezTo>
                    <a:pt x="148" y="43"/>
                    <a:pt x="150" y="49"/>
                    <a:pt x="150" y="58"/>
                  </a:cubicBezTo>
                  <a:lnTo>
                    <a:pt x="148" y="78"/>
                  </a:lnTo>
                  <a:lnTo>
                    <a:pt x="5" y="648"/>
                  </a:lnTo>
                  <a:cubicBezTo>
                    <a:pt x="0" y="661"/>
                    <a:pt x="0" y="663"/>
                    <a:pt x="0" y="668"/>
                  </a:cubicBezTo>
                  <a:cubicBezTo>
                    <a:pt x="0" y="692"/>
                    <a:pt x="20" y="697"/>
                    <a:pt x="29" y="697"/>
                  </a:cubicBezTo>
                  <a:cubicBezTo>
                    <a:pt x="43" y="697"/>
                    <a:pt x="56" y="688"/>
                    <a:pt x="63" y="675"/>
                  </a:cubicBezTo>
                  <a:cubicBezTo>
                    <a:pt x="67" y="666"/>
                    <a:pt x="112" y="484"/>
                    <a:pt x="119" y="459"/>
                  </a:cubicBezTo>
                  <a:cubicBezTo>
                    <a:pt x="152" y="462"/>
                    <a:pt x="233" y="477"/>
                    <a:pt x="233" y="542"/>
                  </a:cubicBezTo>
                  <a:cubicBezTo>
                    <a:pt x="233" y="549"/>
                    <a:pt x="233" y="554"/>
                    <a:pt x="229" y="565"/>
                  </a:cubicBezTo>
                  <a:cubicBezTo>
                    <a:pt x="229" y="576"/>
                    <a:pt x="226" y="587"/>
                    <a:pt x="226" y="598"/>
                  </a:cubicBezTo>
                  <a:cubicBezTo>
                    <a:pt x="226" y="657"/>
                    <a:pt x="264" y="697"/>
                    <a:pt x="316" y="697"/>
                  </a:cubicBezTo>
                  <a:cubicBezTo>
                    <a:pt x="347" y="697"/>
                    <a:pt x="372" y="681"/>
                    <a:pt x="394" y="643"/>
                  </a:cubicBezTo>
                  <a:cubicBezTo>
                    <a:pt x="419" y="601"/>
                    <a:pt x="430" y="547"/>
                    <a:pt x="430" y="545"/>
                  </a:cubicBezTo>
                  <a:cubicBezTo>
                    <a:pt x="430" y="533"/>
                    <a:pt x="421" y="533"/>
                    <a:pt x="419" y="533"/>
                  </a:cubicBezTo>
                  <a:cubicBezTo>
                    <a:pt x="408" y="533"/>
                    <a:pt x="408" y="538"/>
                    <a:pt x="406" y="551"/>
                  </a:cubicBezTo>
                  <a:cubicBezTo>
                    <a:pt x="385" y="625"/>
                    <a:pt x="363" y="675"/>
                    <a:pt x="318" y="675"/>
                  </a:cubicBezTo>
                  <a:cubicBezTo>
                    <a:pt x="300" y="675"/>
                    <a:pt x="287" y="663"/>
                    <a:pt x="287" y="627"/>
                  </a:cubicBezTo>
                  <a:cubicBezTo>
                    <a:pt x="287" y="612"/>
                    <a:pt x="291" y="589"/>
                    <a:pt x="296" y="574"/>
                  </a:cubicBezTo>
                  <a:cubicBezTo>
                    <a:pt x="298" y="556"/>
                    <a:pt x="298" y="551"/>
                    <a:pt x="298" y="542"/>
                  </a:cubicBezTo>
                  <a:cubicBezTo>
                    <a:pt x="298" y="477"/>
                    <a:pt x="238" y="450"/>
                    <a:pt x="152" y="439"/>
                  </a:cubicBezTo>
                  <a:cubicBezTo>
                    <a:pt x="184" y="421"/>
                    <a:pt x="215" y="390"/>
                    <a:pt x="238" y="365"/>
                  </a:cubicBezTo>
                  <a:cubicBezTo>
                    <a:pt x="285" y="314"/>
                    <a:pt x="329" y="271"/>
                    <a:pt x="379" y="271"/>
                  </a:cubicBezTo>
                  <a:cubicBezTo>
                    <a:pt x="385" y="271"/>
                    <a:pt x="385" y="271"/>
                    <a:pt x="388" y="271"/>
                  </a:cubicBezTo>
                  <a:cubicBezTo>
                    <a:pt x="399" y="273"/>
                    <a:pt x="401" y="273"/>
                    <a:pt x="408" y="280"/>
                  </a:cubicBezTo>
                  <a:cubicBezTo>
                    <a:pt x="410" y="280"/>
                    <a:pt x="410" y="282"/>
                    <a:pt x="412" y="282"/>
                  </a:cubicBezTo>
                  <a:cubicBezTo>
                    <a:pt x="365" y="287"/>
                    <a:pt x="356" y="325"/>
                    <a:pt x="356" y="336"/>
                  </a:cubicBezTo>
                  <a:cubicBezTo>
                    <a:pt x="356" y="352"/>
                    <a:pt x="367" y="372"/>
                    <a:pt x="394" y="372"/>
                  </a:cubicBezTo>
                  <a:cubicBezTo>
                    <a:pt x="419" y="372"/>
                    <a:pt x="448" y="350"/>
                    <a:pt x="448" y="312"/>
                  </a:cubicBezTo>
                  <a:cubicBezTo>
                    <a:pt x="448" y="282"/>
                    <a:pt x="426" y="249"/>
                    <a:pt x="381" y="249"/>
                  </a:cubicBezTo>
                  <a:cubicBezTo>
                    <a:pt x="354" y="249"/>
                    <a:pt x="307" y="258"/>
                    <a:pt x="238" y="336"/>
                  </a:cubicBezTo>
                  <a:cubicBezTo>
                    <a:pt x="202" y="374"/>
                    <a:pt x="164" y="412"/>
                    <a:pt x="128" y="428"/>
                  </a:cubicBezTo>
                  <a:lnTo>
                    <a:pt x="229" y="1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CustomShape 51"/>
            <p:cNvSpPr/>
            <p:nvPr/>
          </p:nvSpPr>
          <p:spPr>
            <a:xfrm>
              <a:off x="9184680" y="3311280"/>
              <a:ext cx="216360" cy="14760"/>
            </a:xfrm>
            <a:custGeom>
              <a:avLst/>
              <a:gdLst/>
              <a:ahLst/>
              <a:rect l="l" t="t" r="r" b="b"/>
              <a:pathLst>
                <a:path w="603" h="43">
                  <a:moveTo>
                    <a:pt x="569" y="42"/>
                  </a:moveTo>
                  <a:cubicBezTo>
                    <a:pt x="585" y="42"/>
                    <a:pt x="602" y="42"/>
                    <a:pt x="602" y="20"/>
                  </a:cubicBezTo>
                  <a:cubicBezTo>
                    <a:pt x="602" y="0"/>
                    <a:pt x="585" y="0"/>
                    <a:pt x="569" y="0"/>
                  </a:cubicBezTo>
                  <a:lnTo>
                    <a:pt x="33" y="0"/>
                  </a:lnTo>
                  <a:cubicBezTo>
                    <a:pt x="18" y="0"/>
                    <a:pt x="0" y="0"/>
                    <a:pt x="0" y="20"/>
                  </a:cubicBezTo>
                  <a:cubicBezTo>
                    <a:pt x="0" y="42"/>
                    <a:pt x="18" y="42"/>
                    <a:pt x="33" y="42"/>
                  </a:cubicBezTo>
                  <a:lnTo>
                    <a:pt x="569" y="42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CustomShape 52"/>
            <p:cNvSpPr/>
            <p:nvPr/>
          </p:nvSpPr>
          <p:spPr>
            <a:xfrm>
              <a:off x="9541080" y="3170880"/>
              <a:ext cx="117360" cy="236880"/>
            </a:xfrm>
            <a:custGeom>
              <a:avLst/>
              <a:gdLst/>
              <a:ahLst/>
              <a:rect l="l" t="t" r="r" b="b"/>
              <a:pathLst>
                <a:path w="328" h="660">
                  <a:moveTo>
                    <a:pt x="204" y="25"/>
                  </a:moveTo>
                  <a:cubicBezTo>
                    <a:pt x="204" y="2"/>
                    <a:pt x="204" y="0"/>
                    <a:pt x="181" y="0"/>
                  </a:cubicBezTo>
                  <a:cubicBezTo>
                    <a:pt x="119" y="63"/>
                    <a:pt x="31" y="63"/>
                    <a:pt x="0" y="63"/>
                  </a:cubicBezTo>
                  <a:lnTo>
                    <a:pt x="0" y="94"/>
                  </a:lnTo>
                  <a:cubicBezTo>
                    <a:pt x="20" y="94"/>
                    <a:pt x="78" y="94"/>
                    <a:pt x="130" y="67"/>
                  </a:cubicBezTo>
                  <a:lnTo>
                    <a:pt x="130" y="580"/>
                  </a:lnTo>
                  <a:cubicBezTo>
                    <a:pt x="130" y="616"/>
                    <a:pt x="128" y="627"/>
                    <a:pt x="38" y="627"/>
                  </a:cubicBezTo>
                  <a:lnTo>
                    <a:pt x="7" y="627"/>
                  </a:lnTo>
                  <a:lnTo>
                    <a:pt x="7" y="659"/>
                  </a:lnTo>
                  <a:cubicBezTo>
                    <a:pt x="40" y="654"/>
                    <a:pt x="128" y="654"/>
                    <a:pt x="166" y="654"/>
                  </a:cubicBezTo>
                  <a:cubicBezTo>
                    <a:pt x="206" y="654"/>
                    <a:pt x="291" y="654"/>
                    <a:pt x="327" y="659"/>
                  </a:cubicBezTo>
                  <a:lnTo>
                    <a:pt x="327" y="627"/>
                  </a:lnTo>
                  <a:lnTo>
                    <a:pt x="296" y="627"/>
                  </a:lnTo>
                  <a:cubicBezTo>
                    <a:pt x="206" y="627"/>
                    <a:pt x="204" y="616"/>
                    <a:pt x="204" y="580"/>
                  </a:cubicBezTo>
                  <a:lnTo>
                    <a:pt x="204" y="25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53"/>
            <p:cNvSpPr/>
            <p:nvPr/>
          </p:nvSpPr>
          <p:spPr>
            <a:xfrm>
              <a:off x="970704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6" y="65"/>
                    <a:pt x="21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7" y="130"/>
                    <a:pt x="173" y="287"/>
                    <a:pt x="173" y="493"/>
                  </a:cubicBezTo>
                  <a:cubicBezTo>
                    <a:pt x="173" y="661"/>
                    <a:pt x="137" y="836"/>
                    <a:pt x="14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5" y="986"/>
                    <a:pt x="9" y="986"/>
                  </a:cubicBezTo>
                  <a:cubicBezTo>
                    <a:pt x="21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54"/>
            <p:cNvSpPr/>
            <p:nvPr/>
          </p:nvSpPr>
          <p:spPr>
            <a:xfrm>
              <a:off x="9844200" y="314100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6" y="65"/>
                    <a:pt x="20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7" y="130"/>
                    <a:pt x="173" y="287"/>
                    <a:pt x="173" y="493"/>
                  </a:cubicBezTo>
                  <a:cubicBezTo>
                    <a:pt x="173" y="661"/>
                    <a:pt x="137" y="836"/>
                    <a:pt x="14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5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7" name="Group 55"/>
          <p:cNvGrpSpPr/>
          <p:nvPr/>
        </p:nvGrpSpPr>
        <p:grpSpPr>
          <a:xfrm>
            <a:off x="1271160" y="3778920"/>
            <a:ext cx="3198960" cy="354600"/>
            <a:chOff x="1271160" y="3778920"/>
            <a:chExt cx="3198960" cy="354600"/>
          </a:xfrm>
        </p:grpSpPr>
        <p:sp>
          <p:nvSpPr>
            <p:cNvPr id="298" name="CustomShape 56"/>
            <p:cNvSpPr/>
            <p:nvPr/>
          </p:nvSpPr>
          <p:spPr>
            <a:xfrm>
              <a:off x="1275120" y="3796560"/>
              <a:ext cx="3177360" cy="319320"/>
            </a:xfrm>
            <a:custGeom>
              <a:avLst/>
              <a:gdLst/>
              <a:ahLst/>
              <a:rect l="l" t="t" r="r" b="b"/>
              <a:pathLst>
                <a:path w="8828" h="889">
                  <a:moveTo>
                    <a:pt x="4415" y="888"/>
                  </a:moveTo>
                  <a:lnTo>
                    <a:pt x="0" y="888"/>
                  </a:lnTo>
                  <a:lnTo>
                    <a:pt x="0" y="0"/>
                  </a:lnTo>
                  <a:lnTo>
                    <a:pt x="8827" y="0"/>
                  </a:lnTo>
                  <a:lnTo>
                    <a:pt x="8827" y="888"/>
                  </a:lnTo>
                  <a:lnTo>
                    <a:pt x="4415" y="888"/>
                  </a:lnTo>
                </a:path>
              </a:pathLst>
            </a:custGeom>
            <a:solidFill>
              <a:srgbClr val="ffffff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CustomShape 57"/>
            <p:cNvSpPr/>
            <p:nvPr/>
          </p:nvSpPr>
          <p:spPr>
            <a:xfrm>
              <a:off x="1271160" y="3803760"/>
              <a:ext cx="258480" cy="241920"/>
            </a:xfrm>
            <a:custGeom>
              <a:avLst/>
              <a:gdLst/>
              <a:ahLst/>
              <a:rect l="l" t="t" r="r" b="b"/>
              <a:pathLst>
                <a:path w="720" h="674">
                  <a:moveTo>
                    <a:pt x="661" y="442"/>
                  </a:moveTo>
                  <a:cubicBezTo>
                    <a:pt x="663" y="437"/>
                    <a:pt x="665" y="431"/>
                    <a:pt x="665" y="428"/>
                  </a:cubicBezTo>
                  <a:cubicBezTo>
                    <a:pt x="665" y="426"/>
                    <a:pt x="665" y="417"/>
                    <a:pt x="654" y="417"/>
                  </a:cubicBezTo>
                  <a:cubicBezTo>
                    <a:pt x="645" y="417"/>
                    <a:pt x="643" y="424"/>
                    <a:pt x="641" y="428"/>
                  </a:cubicBezTo>
                  <a:cubicBezTo>
                    <a:pt x="578" y="576"/>
                    <a:pt x="542" y="641"/>
                    <a:pt x="372" y="641"/>
                  </a:cubicBezTo>
                  <a:lnTo>
                    <a:pt x="228" y="641"/>
                  </a:lnTo>
                  <a:cubicBezTo>
                    <a:pt x="215" y="641"/>
                    <a:pt x="213" y="641"/>
                    <a:pt x="206" y="641"/>
                  </a:cubicBezTo>
                  <a:cubicBezTo>
                    <a:pt x="197" y="639"/>
                    <a:pt x="193" y="639"/>
                    <a:pt x="193" y="630"/>
                  </a:cubicBezTo>
                  <a:cubicBezTo>
                    <a:pt x="193" y="628"/>
                    <a:pt x="193" y="626"/>
                    <a:pt x="199" y="608"/>
                  </a:cubicBezTo>
                  <a:lnTo>
                    <a:pt x="267" y="339"/>
                  </a:lnTo>
                  <a:lnTo>
                    <a:pt x="363" y="339"/>
                  </a:lnTo>
                  <a:cubicBezTo>
                    <a:pt x="448" y="339"/>
                    <a:pt x="448" y="359"/>
                    <a:pt x="448" y="384"/>
                  </a:cubicBezTo>
                  <a:cubicBezTo>
                    <a:pt x="448" y="390"/>
                    <a:pt x="448" y="402"/>
                    <a:pt x="441" y="433"/>
                  </a:cubicBezTo>
                  <a:cubicBezTo>
                    <a:pt x="439" y="437"/>
                    <a:pt x="437" y="440"/>
                    <a:pt x="437" y="442"/>
                  </a:cubicBezTo>
                  <a:cubicBezTo>
                    <a:pt x="437" y="449"/>
                    <a:pt x="441" y="453"/>
                    <a:pt x="450" y="453"/>
                  </a:cubicBezTo>
                  <a:cubicBezTo>
                    <a:pt x="457" y="453"/>
                    <a:pt x="461" y="449"/>
                    <a:pt x="466" y="435"/>
                  </a:cubicBezTo>
                  <a:lnTo>
                    <a:pt x="522" y="202"/>
                  </a:lnTo>
                  <a:cubicBezTo>
                    <a:pt x="522" y="198"/>
                    <a:pt x="515" y="193"/>
                    <a:pt x="508" y="193"/>
                  </a:cubicBezTo>
                  <a:cubicBezTo>
                    <a:pt x="499" y="193"/>
                    <a:pt x="499" y="198"/>
                    <a:pt x="495" y="209"/>
                  </a:cubicBezTo>
                  <a:cubicBezTo>
                    <a:pt x="475" y="285"/>
                    <a:pt x="457" y="307"/>
                    <a:pt x="365" y="307"/>
                  </a:cubicBezTo>
                  <a:lnTo>
                    <a:pt x="273" y="307"/>
                  </a:lnTo>
                  <a:lnTo>
                    <a:pt x="334" y="70"/>
                  </a:lnTo>
                  <a:cubicBezTo>
                    <a:pt x="340" y="34"/>
                    <a:pt x="343" y="32"/>
                    <a:pt x="385" y="32"/>
                  </a:cubicBezTo>
                  <a:lnTo>
                    <a:pt x="524" y="32"/>
                  </a:lnTo>
                  <a:cubicBezTo>
                    <a:pt x="645" y="32"/>
                    <a:pt x="674" y="59"/>
                    <a:pt x="674" y="142"/>
                  </a:cubicBezTo>
                  <a:cubicBezTo>
                    <a:pt x="674" y="164"/>
                    <a:pt x="674" y="166"/>
                    <a:pt x="672" y="193"/>
                  </a:cubicBezTo>
                  <a:cubicBezTo>
                    <a:pt x="672" y="200"/>
                    <a:pt x="670" y="207"/>
                    <a:pt x="670" y="211"/>
                  </a:cubicBezTo>
                  <a:cubicBezTo>
                    <a:pt x="670" y="216"/>
                    <a:pt x="674" y="222"/>
                    <a:pt x="683" y="222"/>
                  </a:cubicBezTo>
                  <a:cubicBezTo>
                    <a:pt x="692" y="222"/>
                    <a:pt x="694" y="218"/>
                    <a:pt x="697" y="198"/>
                  </a:cubicBezTo>
                  <a:lnTo>
                    <a:pt x="717" y="27"/>
                  </a:lnTo>
                  <a:cubicBezTo>
                    <a:pt x="719" y="0"/>
                    <a:pt x="714" y="0"/>
                    <a:pt x="690" y="0"/>
                  </a:cubicBezTo>
                  <a:lnTo>
                    <a:pt x="190" y="0"/>
                  </a:lnTo>
                  <a:cubicBezTo>
                    <a:pt x="170" y="0"/>
                    <a:pt x="161" y="0"/>
                    <a:pt x="161" y="21"/>
                  </a:cubicBezTo>
                  <a:cubicBezTo>
                    <a:pt x="161" y="32"/>
                    <a:pt x="170" y="32"/>
                    <a:pt x="188" y="32"/>
                  </a:cubicBezTo>
                  <a:cubicBezTo>
                    <a:pt x="224" y="32"/>
                    <a:pt x="253" y="32"/>
                    <a:pt x="253" y="50"/>
                  </a:cubicBezTo>
                  <a:cubicBezTo>
                    <a:pt x="253" y="52"/>
                    <a:pt x="253" y="54"/>
                    <a:pt x="249" y="72"/>
                  </a:cubicBezTo>
                  <a:lnTo>
                    <a:pt x="116" y="594"/>
                  </a:lnTo>
                  <a:cubicBezTo>
                    <a:pt x="108" y="635"/>
                    <a:pt x="105" y="641"/>
                    <a:pt x="27" y="641"/>
                  </a:cubicBezTo>
                  <a:cubicBezTo>
                    <a:pt x="11" y="641"/>
                    <a:pt x="0" y="641"/>
                    <a:pt x="0" y="659"/>
                  </a:cubicBezTo>
                  <a:cubicBezTo>
                    <a:pt x="0" y="673"/>
                    <a:pt x="9" y="673"/>
                    <a:pt x="27" y="673"/>
                  </a:cubicBezTo>
                  <a:lnTo>
                    <a:pt x="540" y="673"/>
                  </a:lnTo>
                  <a:cubicBezTo>
                    <a:pt x="562" y="673"/>
                    <a:pt x="564" y="671"/>
                    <a:pt x="571" y="655"/>
                  </a:cubicBezTo>
                  <a:lnTo>
                    <a:pt x="661" y="442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58"/>
            <p:cNvSpPr/>
            <p:nvPr/>
          </p:nvSpPr>
          <p:spPr>
            <a:xfrm>
              <a:off x="1533960" y="3988800"/>
              <a:ext cx="153000" cy="112320"/>
            </a:xfrm>
            <a:custGeom>
              <a:avLst/>
              <a:gdLst/>
              <a:ahLst/>
              <a:rect l="l" t="t" r="r" b="b"/>
              <a:pathLst>
                <a:path w="427" h="314">
                  <a:moveTo>
                    <a:pt x="336" y="208"/>
                  </a:moveTo>
                  <a:cubicBezTo>
                    <a:pt x="399" y="141"/>
                    <a:pt x="426" y="49"/>
                    <a:pt x="426" y="42"/>
                  </a:cubicBezTo>
                  <a:cubicBezTo>
                    <a:pt x="426" y="33"/>
                    <a:pt x="417" y="33"/>
                    <a:pt x="414" y="33"/>
                  </a:cubicBezTo>
                  <a:cubicBezTo>
                    <a:pt x="403" y="33"/>
                    <a:pt x="403" y="35"/>
                    <a:pt x="399" y="51"/>
                  </a:cubicBezTo>
                  <a:cubicBezTo>
                    <a:pt x="388" y="96"/>
                    <a:pt x="363" y="139"/>
                    <a:pt x="334" y="177"/>
                  </a:cubicBezTo>
                  <a:cubicBezTo>
                    <a:pt x="334" y="165"/>
                    <a:pt x="332" y="118"/>
                    <a:pt x="332" y="112"/>
                  </a:cubicBezTo>
                  <a:cubicBezTo>
                    <a:pt x="320" y="44"/>
                    <a:pt x="269" y="0"/>
                    <a:pt x="199" y="0"/>
                  </a:cubicBezTo>
                  <a:cubicBezTo>
                    <a:pt x="99" y="0"/>
                    <a:pt x="0" y="94"/>
                    <a:pt x="0" y="192"/>
                  </a:cubicBezTo>
                  <a:cubicBezTo>
                    <a:pt x="0" y="255"/>
                    <a:pt x="47" y="313"/>
                    <a:pt x="128" y="313"/>
                  </a:cubicBezTo>
                  <a:cubicBezTo>
                    <a:pt x="191" y="313"/>
                    <a:pt x="249" y="284"/>
                    <a:pt x="287" y="253"/>
                  </a:cubicBezTo>
                  <a:cubicBezTo>
                    <a:pt x="302" y="304"/>
                    <a:pt x="338" y="313"/>
                    <a:pt x="358" y="313"/>
                  </a:cubicBezTo>
                  <a:cubicBezTo>
                    <a:pt x="399" y="313"/>
                    <a:pt x="423" y="280"/>
                    <a:pt x="423" y="264"/>
                  </a:cubicBezTo>
                  <a:cubicBezTo>
                    <a:pt x="423" y="255"/>
                    <a:pt x="414" y="255"/>
                    <a:pt x="412" y="255"/>
                  </a:cubicBezTo>
                  <a:cubicBezTo>
                    <a:pt x="403" y="255"/>
                    <a:pt x="401" y="260"/>
                    <a:pt x="401" y="262"/>
                  </a:cubicBezTo>
                  <a:cubicBezTo>
                    <a:pt x="390" y="289"/>
                    <a:pt x="370" y="293"/>
                    <a:pt x="361" y="293"/>
                  </a:cubicBezTo>
                  <a:cubicBezTo>
                    <a:pt x="352" y="293"/>
                    <a:pt x="338" y="293"/>
                    <a:pt x="336" y="208"/>
                  </a:cubicBezTo>
                  <a:moveTo>
                    <a:pt x="282" y="230"/>
                  </a:moveTo>
                  <a:cubicBezTo>
                    <a:pt x="215" y="286"/>
                    <a:pt x="155" y="293"/>
                    <a:pt x="130" y="293"/>
                  </a:cubicBezTo>
                  <a:cubicBezTo>
                    <a:pt x="83" y="293"/>
                    <a:pt x="58" y="262"/>
                    <a:pt x="58" y="217"/>
                  </a:cubicBezTo>
                  <a:cubicBezTo>
                    <a:pt x="58" y="197"/>
                    <a:pt x="67" y="121"/>
                    <a:pt x="103" y="74"/>
                  </a:cubicBezTo>
                  <a:cubicBezTo>
                    <a:pt x="135" y="31"/>
                    <a:pt x="175" y="20"/>
                    <a:pt x="199" y="20"/>
                  </a:cubicBezTo>
                  <a:cubicBezTo>
                    <a:pt x="253" y="20"/>
                    <a:pt x="271" y="74"/>
                    <a:pt x="276" y="116"/>
                  </a:cubicBezTo>
                  <a:cubicBezTo>
                    <a:pt x="280" y="145"/>
                    <a:pt x="278" y="195"/>
                    <a:pt x="282" y="230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CustomShape 59"/>
            <p:cNvSpPr/>
            <p:nvPr/>
          </p:nvSpPr>
          <p:spPr>
            <a:xfrm>
              <a:off x="1838880" y="3914280"/>
              <a:ext cx="235800" cy="83880"/>
            </a:xfrm>
            <a:custGeom>
              <a:avLst/>
              <a:gdLst/>
              <a:ahLst/>
              <a:rect l="l" t="t" r="r" b="b"/>
              <a:pathLst>
                <a:path w="657" h="235">
                  <a:moveTo>
                    <a:pt x="622" y="41"/>
                  </a:moveTo>
                  <a:cubicBezTo>
                    <a:pt x="638" y="41"/>
                    <a:pt x="656" y="41"/>
                    <a:pt x="656" y="21"/>
                  </a:cubicBezTo>
                  <a:cubicBezTo>
                    <a:pt x="656" y="0"/>
                    <a:pt x="638" y="0"/>
                    <a:pt x="625" y="0"/>
                  </a:cubicBezTo>
                  <a:lnTo>
                    <a:pt x="33" y="0"/>
                  </a:lnTo>
                  <a:cubicBezTo>
                    <a:pt x="18" y="0"/>
                    <a:pt x="0" y="0"/>
                    <a:pt x="0" y="21"/>
                  </a:cubicBezTo>
                  <a:cubicBezTo>
                    <a:pt x="0" y="41"/>
                    <a:pt x="18" y="41"/>
                    <a:pt x="33" y="41"/>
                  </a:cubicBezTo>
                  <a:lnTo>
                    <a:pt x="622" y="41"/>
                  </a:lnTo>
                  <a:moveTo>
                    <a:pt x="625" y="234"/>
                  </a:moveTo>
                  <a:cubicBezTo>
                    <a:pt x="638" y="234"/>
                    <a:pt x="656" y="234"/>
                    <a:pt x="656" y="213"/>
                  </a:cubicBezTo>
                  <a:cubicBezTo>
                    <a:pt x="656" y="193"/>
                    <a:pt x="638" y="193"/>
                    <a:pt x="622" y="193"/>
                  </a:cubicBezTo>
                  <a:lnTo>
                    <a:pt x="33" y="193"/>
                  </a:lnTo>
                  <a:cubicBezTo>
                    <a:pt x="18" y="193"/>
                    <a:pt x="0" y="193"/>
                    <a:pt x="0" y="213"/>
                  </a:cubicBezTo>
                  <a:cubicBezTo>
                    <a:pt x="0" y="234"/>
                    <a:pt x="18" y="234"/>
                    <a:pt x="33" y="234"/>
                  </a:cubicBezTo>
                  <a:lnTo>
                    <a:pt x="625" y="234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CustomShape 60"/>
            <p:cNvSpPr/>
            <p:nvPr/>
          </p:nvSpPr>
          <p:spPr>
            <a:xfrm>
              <a:off x="2203200" y="3888000"/>
              <a:ext cx="290880" cy="160920"/>
            </a:xfrm>
            <a:custGeom>
              <a:avLst/>
              <a:gdLst/>
              <a:ahLst/>
              <a:rect l="l" t="t" r="r" b="b"/>
              <a:pathLst>
                <a:path w="810" h="449">
                  <a:moveTo>
                    <a:pt x="58" y="378"/>
                  </a:moveTo>
                  <a:cubicBezTo>
                    <a:pt x="56" y="394"/>
                    <a:pt x="49" y="416"/>
                    <a:pt x="49" y="421"/>
                  </a:cubicBezTo>
                  <a:cubicBezTo>
                    <a:pt x="49" y="439"/>
                    <a:pt x="63" y="448"/>
                    <a:pt x="78" y="448"/>
                  </a:cubicBezTo>
                  <a:cubicBezTo>
                    <a:pt x="90" y="448"/>
                    <a:pt x="108" y="439"/>
                    <a:pt x="114" y="421"/>
                  </a:cubicBezTo>
                  <a:cubicBezTo>
                    <a:pt x="117" y="419"/>
                    <a:pt x="128" y="372"/>
                    <a:pt x="132" y="347"/>
                  </a:cubicBezTo>
                  <a:lnTo>
                    <a:pt x="155" y="257"/>
                  </a:lnTo>
                  <a:cubicBezTo>
                    <a:pt x="161" y="237"/>
                    <a:pt x="166" y="215"/>
                    <a:pt x="173" y="192"/>
                  </a:cubicBezTo>
                  <a:cubicBezTo>
                    <a:pt x="175" y="174"/>
                    <a:pt x="184" y="145"/>
                    <a:pt x="184" y="143"/>
                  </a:cubicBezTo>
                  <a:cubicBezTo>
                    <a:pt x="199" y="112"/>
                    <a:pt x="251" y="22"/>
                    <a:pt x="345" y="22"/>
                  </a:cubicBezTo>
                  <a:cubicBezTo>
                    <a:pt x="390" y="22"/>
                    <a:pt x="399" y="58"/>
                    <a:pt x="399" y="91"/>
                  </a:cubicBezTo>
                  <a:cubicBezTo>
                    <a:pt x="399" y="116"/>
                    <a:pt x="392" y="143"/>
                    <a:pt x="383" y="172"/>
                  </a:cubicBezTo>
                  <a:lnTo>
                    <a:pt x="356" y="286"/>
                  </a:lnTo>
                  <a:lnTo>
                    <a:pt x="336" y="363"/>
                  </a:lnTo>
                  <a:cubicBezTo>
                    <a:pt x="332" y="383"/>
                    <a:pt x="323" y="416"/>
                    <a:pt x="323" y="421"/>
                  </a:cubicBezTo>
                  <a:cubicBezTo>
                    <a:pt x="323" y="439"/>
                    <a:pt x="338" y="448"/>
                    <a:pt x="352" y="448"/>
                  </a:cubicBezTo>
                  <a:cubicBezTo>
                    <a:pt x="383" y="448"/>
                    <a:pt x="390" y="423"/>
                    <a:pt x="396" y="392"/>
                  </a:cubicBezTo>
                  <a:cubicBezTo>
                    <a:pt x="410" y="336"/>
                    <a:pt x="448" y="192"/>
                    <a:pt x="455" y="152"/>
                  </a:cubicBezTo>
                  <a:cubicBezTo>
                    <a:pt x="459" y="141"/>
                    <a:pt x="511" y="22"/>
                    <a:pt x="618" y="22"/>
                  </a:cubicBezTo>
                  <a:cubicBezTo>
                    <a:pt x="661" y="22"/>
                    <a:pt x="672" y="56"/>
                    <a:pt x="672" y="91"/>
                  </a:cubicBezTo>
                  <a:cubicBezTo>
                    <a:pt x="672" y="147"/>
                    <a:pt x="632" y="259"/>
                    <a:pt x="611" y="313"/>
                  </a:cubicBezTo>
                  <a:cubicBezTo>
                    <a:pt x="603" y="336"/>
                    <a:pt x="598" y="347"/>
                    <a:pt x="598" y="367"/>
                  </a:cubicBezTo>
                  <a:cubicBezTo>
                    <a:pt x="598" y="414"/>
                    <a:pt x="632" y="448"/>
                    <a:pt x="679" y="448"/>
                  </a:cubicBezTo>
                  <a:cubicBezTo>
                    <a:pt x="771" y="448"/>
                    <a:pt x="809" y="304"/>
                    <a:pt x="809" y="295"/>
                  </a:cubicBezTo>
                  <a:cubicBezTo>
                    <a:pt x="809" y="286"/>
                    <a:pt x="800" y="286"/>
                    <a:pt x="795" y="286"/>
                  </a:cubicBezTo>
                  <a:cubicBezTo>
                    <a:pt x="786" y="286"/>
                    <a:pt x="786" y="289"/>
                    <a:pt x="782" y="304"/>
                  </a:cubicBezTo>
                  <a:cubicBezTo>
                    <a:pt x="766" y="356"/>
                    <a:pt x="735" y="425"/>
                    <a:pt x="681" y="425"/>
                  </a:cubicBezTo>
                  <a:cubicBezTo>
                    <a:pt x="663" y="425"/>
                    <a:pt x="656" y="416"/>
                    <a:pt x="656" y="394"/>
                  </a:cubicBezTo>
                  <a:cubicBezTo>
                    <a:pt x="656" y="369"/>
                    <a:pt x="665" y="345"/>
                    <a:pt x="674" y="322"/>
                  </a:cubicBezTo>
                  <a:cubicBezTo>
                    <a:pt x="694" y="271"/>
                    <a:pt x="735" y="161"/>
                    <a:pt x="735" y="105"/>
                  </a:cubicBezTo>
                  <a:cubicBezTo>
                    <a:pt x="735" y="42"/>
                    <a:pt x="697" y="0"/>
                    <a:pt x="623" y="0"/>
                  </a:cubicBezTo>
                  <a:cubicBezTo>
                    <a:pt x="547" y="0"/>
                    <a:pt x="497" y="42"/>
                    <a:pt x="461" y="96"/>
                  </a:cubicBezTo>
                  <a:cubicBezTo>
                    <a:pt x="459" y="82"/>
                    <a:pt x="457" y="49"/>
                    <a:pt x="430" y="24"/>
                  </a:cubicBezTo>
                  <a:cubicBezTo>
                    <a:pt x="405" y="4"/>
                    <a:pt x="372" y="0"/>
                    <a:pt x="347" y="0"/>
                  </a:cubicBezTo>
                  <a:cubicBezTo>
                    <a:pt x="260" y="0"/>
                    <a:pt x="211" y="62"/>
                    <a:pt x="195" y="85"/>
                  </a:cubicBezTo>
                  <a:cubicBezTo>
                    <a:pt x="190" y="29"/>
                    <a:pt x="148" y="0"/>
                    <a:pt x="103" y="0"/>
                  </a:cubicBezTo>
                  <a:cubicBezTo>
                    <a:pt x="58" y="0"/>
                    <a:pt x="40" y="38"/>
                    <a:pt x="31" y="56"/>
                  </a:cubicBezTo>
                  <a:cubicBezTo>
                    <a:pt x="13" y="91"/>
                    <a:pt x="0" y="150"/>
                    <a:pt x="0" y="152"/>
                  </a:cubicBezTo>
                  <a:cubicBezTo>
                    <a:pt x="0" y="161"/>
                    <a:pt x="9" y="161"/>
                    <a:pt x="11" y="161"/>
                  </a:cubicBezTo>
                  <a:cubicBezTo>
                    <a:pt x="22" y="161"/>
                    <a:pt x="22" y="161"/>
                    <a:pt x="29" y="138"/>
                  </a:cubicBezTo>
                  <a:cubicBezTo>
                    <a:pt x="45" y="69"/>
                    <a:pt x="65" y="22"/>
                    <a:pt x="101" y="22"/>
                  </a:cubicBezTo>
                  <a:cubicBezTo>
                    <a:pt x="117" y="22"/>
                    <a:pt x="132" y="29"/>
                    <a:pt x="132" y="67"/>
                  </a:cubicBezTo>
                  <a:cubicBezTo>
                    <a:pt x="132" y="87"/>
                    <a:pt x="128" y="98"/>
                    <a:pt x="117" y="150"/>
                  </a:cubicBezTo>
                  <a:lnTo>
                    <a:pt x="58" y="378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61"/>
            <p:cNvSpPr/>
            <p:nvPr/>
          </p:nvSpPr>
          <p:spPr>
            <a:xfrm>
              <a:off x="2518560" y="3888000"/>
              <a:ext cx="162360" cy="160920"/>
            </a:xfrm>
            <a:custGeom>
              <a:avLst/>
              <a:gdLst/>
              <a:ahLst/>
              <a:rect l="l" t="t" r="r" b="b"/>
              <a:pathLst>
                <a:path w="453" h="449">
                  <a:moveTo>
                    <a:pt x="329" y="62"/>
                  </a:moveTo>
                  <a:cubicBezTo>
                    <a:pt x="311" y="26"/>
                    <a:pt x="282" y="0"/>
                    <a:pt x="237" y="0"/>
                  </a:cubicBezTo>
                  <a:cubicBezTo>
                    <a:pt x="123" y="0"/>
                    <a:pt x="0" y="145"/>
                    <a:pt x="0" y="289"/>
                  </a:cubicBezTo>
                  <a:cubicBezTo>
                    <a:pt x="0" y="383"/>
                    <a:pt x="54" y="448"/>
                    <a:pt x="132" y="448"/>
                  </a:cubicBezTo>
                  <a:cubicBezTo>
                    <a:pt x="152" y="448"/>
                    <a:pt x="201" y="443"/>
                    <a:pt x="260" y="374"/>
                  </a:cubicBezTo>
                  <a:cubicBezTo>
                    <a:pt x="269" y="414"/>
                    <a:pt x="302" y="448"/>
                    <a:pt x="349" y="448"/>
                  </a:cubicBezTo>
                  <a:cubicBezTo>
                    <a:pt x="385" y="448"/>
                    <a:pt x="407" y="425"/>
                    <a:pt x="423" y="394"/>
                  </a:cubicBezTo>
                  <a:cubicBezTo>
                    <a:pt x="439" y="358"/>
                    <a:pt x="452" y="298"/>
                    <a:pt x="452" y="295"/>
                  </a:cubicBezTo>
                  <a:cubicBezTo>
                    <a:pt x="452" y="286"/>
                    <a:pt x="443" y="286"/>
                    <a:pt x="441" y="286"/>
                  </a:cubicBezTo>
                  <a:cubicBezTo>
                    <a:pt x="432" y="286"/>
                    <a:pt x="430" y="289"/>
                    <a:pt x="428" y="304"/>
                  </a:cubicBezTo>
                  <a:cubicBezTo>
                    <a:pt x="410" y="367"/>
                    <a:pt x="392" y="425"/>
                    <a:pt x="351" y="425"/>
                  </a:cubicBezTo>
                  <a:cubicBezTo>
                    <a:pt x="325" y="425"/>
                    <a:pt x="322" y="401"/>
                    <a:pt x="322" y="380"/>
                  </a:cubicBezTo>
                  <a:cubicBezTo>
                    <a:pt x="322" y="358"/>
                    <a:pt x="325" y="351"/>
                    <a:pt x="336" y="307"/>
                  </a:cubicBezTo>
                  <a:cubicBezTo>
                    <a:pt x="347" y="266"/>
                    <a:pt x="347" y="255"/>
                    <a:pt x="356" y="219"/>
                  </a:cubicBezTo>
                  <a:lnTo>
                    <a:pt x="392" y="80"/>
                  </a:lnTo>
                  <a:cubicBezTo>
                    <a:pt x="398" y="51"/>
                    <a:pt x="398" y="51"/>
                    <a:pt x="398" y="47"/>
                  </a:cubicBezTo>
                  <a:cubicBezTo>
                    <a:pt x="398" y="29"/>
                    <a:pt x="387" y="20"/>
                    <a:pt x="372" y="20"/>
                  </a:cubicBezTo>
                  <a:cubicBezTo>
                    <a:pt x="347" y="20"/>
                    <a:pt x="331" y="42"/>
                    <a:pt x="329" y="62"/>
                  </a:cubicBezTo>
                  <a:moveTo>
                    <a:pt x="264" y="320"/>
                  </a:moveTo>
                  <a:cubicBezTo>
                    <a:pt x="260" y="338"/>
                    <a:pt x="260" y="338"/>
                    <a:pt x="246" y="356"/>
                  </a:cubicBezTo>
                  <a:cubicBezTo>
                    <a:pt x="201" y="410"/>
                    <a:pt x="161" y="425"/>
                    <a:pt x="134" y="425"/>
                  </a:cubicBezTo>
                  <a:cubicBezTo>
                    <a:pt x="85" y="425"/>
                    <a:pt x="69" y="372"/>
                    <a:pt x="69" y="333"/>
                  </a:cubicBezTo>
                  <a:cubicBezTo>
                    <a:pt x="69" y="284"/>
                    <a:pt x="103" y="161"/>
                    <a:pt x="125" y="116"/>
                  </a:cubicBezTo>
                  <a:cubicBezTo>
                    <a:pt x="154" y="58"/>
                    <a:pt x="199" y="22"/>
                    <a:pt x="239" y="22"/>
                  </a:cubicBezTo>
                  <a:cubicBezTo>
                    <a:pt x="304" y="22"/>
                    <a:pt x="318" y="103"/>
                    <a:pt x="318" y="109"/>
                  </a:cubicBezTo>
                  <a:cubicBezTo>
                    <a:pt x="318" y="114"/>
                    <a:pt x="316" y="121"/>
                    <a:pt x="313" y="125"/>
                  </a:cubicBezTo>
                  <a:lnTo>
                    <a:pt x="264" y="320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CustomShape 62"/>
            <p:cNvSpPr/>
            <p:nvPr/>
          </p:nvSpPr>
          <p:spPr>
            <a:xfrm>
              <a:off x="2701440" y="3888000"/>
              <a:ext cx="177120" cy="160920"/>
            </a:xfrm>
            <a:custGeom>
              <a:avLst/>
              <a:gdLst/>
              <a:ahLst/>
              <a:rect l="l" t="t" r="r" b="b"/>
              <a:pathLst>
                <a:path w="494" h="449">
                  <a:moveTo>
                    <a:pt x="303" y="138"/>
                  </a:moveTo>
                  <a:cubicBezTo>
                    <a:pt x="307" y="112"/>
                    <a:pt x="329" y="22"/>
                    <a:pt x="399" y="22"/>
                  </a:cubicBezTo>
                  <a:cubicBezTo>
                    <a:pt x="406" y="22"/>
                    <a:pt x="428" y="22"/>
                    <a:pt x="448" y="33"/>
                  </a:cubicBezTo>
                  <a:cubicBezTo>
                    <a:pt x="421" y="40"/>
                    <a:pt x="401" y="65"/>
                    <a:pt x="401" y="87"/>
                  </a:cubicBezTo>
                  <a:cubicBezTo>
                    <a:pt x="401" y="103"/>
                    <a:pt x="412" y="123"/>
                    <a:pt x="439" y="123"/>
                  </a:cubicBezTo>
                  <a:cubicBezTo>
                    <a:pt x="462" y="123"/>
                    <a:pt x="493" y="105"/>
                    <a:pt x="493" y="65"/>
                  </a:cubicBezTo>
                  <a:cubicBezTo>
                    <a:pt x="493" y="13"/>
                    <a:pt x="435" y="0"/>
                    <a:pt x="401" y="0"/>
                  </a:cubicBezTo>
                  <a:cubicBezTo>
                    <a:pt x="343" y="0"/>
                    <a:pt x="309" y="51"/>
                    <a:pt x="296" y="76"/>
                  </a:cubicBezTo>
                  <a:cubicBezTo>
                    <a:pt x="271" y="8"/>
                    <a:pt x="220" y="0"/>
                    <a:pt x="191" y="0"/>
                  </a:cubicBezTo>
                  <a:cubicBezTo>
                    <a:pt x="88" y="0"/>
                    <a:pt x="32" y="127"/>
                    <a:pt x="32" y="152"/>
                  </a:cubicBezTo>
                  <a:cubicBezTo>
                    <a:pt x="32" y="161"/>
                    <a:pt x="40" y="161"/>
                    <a:pt x="43" y="161"/>
                  </a:cubicBezTo>
                  <a:cubicBezTo>
                    <a:pt x="52" y="161"/>
                    <a:pt x="54" y="161"/>
                    <a:pt x="56" y="152"/>
                  </a:cubicBezTo>
                  <a:cubicBezTo>
                    <a:pt x="90" y="47"/>
                    <a:pt x="155" y="22"/>
                    <a:pt x="188" y="22"/>
                  </a:cubicBezTo>
                  <a:cubicBezTo>
                    <a:pt x="206" y="22"/>
                    <a:pt x="242" y="31"/>
                    <a:pt x="242" y="87"/>
                  </a:cubicBezTo>
                  <a:cubicBezTo>
                    <a:pt x="242" y="118"/>
                    <a:pt x="224" y="186"/>
                    <a:pt x="188" y="322"/>
                  </a:cubicBezTo>
                  <a:cubicBezTo>
                    <a:pt x="173" y="385"/>
                    <a:pt x="137" y="425"/>
                    <a:pt x="94" y="425"/>
                  </a:cubicBezTo>
                  <a:cubicBezTo>
                    <a:pt x="88" y="425"/>
                    <a:pt x="65" y="425"/>
                    <a:pt x="45" y="414"/>
                  </a:cubicBezTo>
                  <a:cubicBezTo>
                    <a:pt x="70" y="407"/>
                    <a:pt x="92" y="387"/>
                    <a:pt x="92" y="360"/>
                  </a:cubicBezTo>
                  <a:cubicBezTo>
                    <a:pt x="92" y="333"/>
                    <a:pt x="70" y="324"/>
                    <a:pt x="54" y="324"/>
                  </a:cubicBezTo>
                  <a:cubicBezTo>
                    <a:pt x="25" y="324"/>
                    <a:pt x="0" y="351"/>
                    <a:pt x="0" y="383"/>
                  </a:cubicBezTo>
                  <a:cubicBezTo>
                    <a:pt x="0" y="428"/>
                    <a:pt x="49" y="448"/>
                    <a:pt x="92" y="448"/>
                  </a:cubicBezTo>
                  <a:cubicBezTo>
                    <a:pt x="159" y="448"/>
                    <a:pt x="195" y="378"/>
                    <a:pt x="197" y="372"/>
                  </a:cubicBezTo>
                  <a:cubicBezTo>
                    <a:pt x="208" y="410"/>
                    <a:pt x="244" y="448"/>
                    <a:pt x="305" y="448"/>
                  </a:cubicBezTo>
                  <a:cubicBezTo>
                    <a:pt x="406" y="448"/>
                    <a:pt x="462" y="320"/>
                    <a:pt x="462" y="295"/>
                  </a:cubicBezTo>
                  <a:cubicBezTo>
                    <a:pt x="462" y="286"/>
                    <a:pt x="453" y="286"/>
                    <a:pt x="450" y="286"/>
                  </a:cubicBezTo>
                  <a:cubicBezTo>
                    <a:pt x="441" y="286"/>
                    <a:pt x="439" y="289"/>
                    <a:pt x="437" y="295"/>
                  </a:cubicBezTo>
                  <a:cubicBezTo>
                    <a:pt x="406" y="403"/>
                    <a:pt x="336" y="425"/>
                    <a:pt x="305" y="425"/>
                  </a:cubicBezTo>
                  <a:cubicBezTo>
                    <a:pt x="267" y="425"/>
                    <a:pt x="251" y="394"/>
                    <a:pt x="251" y="360"/>
                  </a:cubicBezTo>
                  <a:cubicBezTo>
                    <a:pt x="251" y="338"/>
                    <a:pt x="258" y="318"/>
                    <a:pt x="269" y="273"/>
                  </a:cubicBezTo>
                  <a:lnTo>
                    <a:pt x="303" y="138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CustomShape 63"/>
            <p:cNvSpPr/>
            <p:nvPr/>
          </p:nvSpPr>
          <p:spPr>
            <a:xfrm>
              <a:off x="2928960" y="3778920"/>
              <a:ext cx="82440" cy="354600"/>
            </a:xfrm>
            <a:custGeom>
              <a:avLst/>
              <a:gdLst/>
              <a:ahLst/>
              <a:rect l="l" t="t" r="r" b="b"/>
              <a:pathLst>
                <a:path w="231" h="987">
                  <a:moveTo>
                    <a:pt x="230" y="977"/>
                  </a:moveTo>
                  <a:cubicBezTo>
                    <a:pt x="230" y="975"/>
                    <a:pt x="230" y="973"/>
                    <a:pt x="213" y="955"/>
                  </a:cubicBezTo>
                  <a:cubicBezTo>
                    <a:pt x="89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0" y="16"/>
                    <a:pt x="230" y="13"/>
                    <a:pt x="230" y="9"/>
                  </a:cubicBezTo>
                  <a:cubicBezTo>
                    <a:pt x="230" y="2"/>
                    <a:pt x="226" y="0"/>
                    <a:pt x="219" y="0"/>
                  </a:cubicBezTo>
                  <a:cubicBezTo>
                    <a:pt x="210" y="0"/>
                    <a:pt x="121" y="67"/>
                    <a:pt x="62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5" y="923"/>
                    <a:pt x="210" y="986"/>
                    <a:pt x="219" y="986"/>
                  </a:cubicBezTo>
                  <a:cubicBezTo>
                    <a:pt x="226" y="986"/>
                    <a:pt x="230" y="984"/>
                    <a:pt x="230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CustomShape 64"/>
            <p:cNvSpPr/>
            <p:nvPr/>
          </p:nvSpPr>
          <p:spPr>
            <a:xfrm>
              <a:off x="3048120" y="3888000"/>
              <a:ext cx="136800" cy="160920"/>
            </a:xfrm>
            <a:custGeom>
              <a:avLst/>
              <a:gdLst/>
              <a:ahLst/>
              <a:rect l="l" t="t" r="r" b="b"/>
              <a:pathLst>
                <a:path w="382" h="449">
                  <a:moveTo>
                    <a:pt x="139" y="208"/>
                  </a:moveTo>
                  <a:cubicBezTo>
                    <a:pt x="168" y="208"/>
                    <a:pt x="242" y="206"/>
                    <a:pt x="291" y="186"/>
                  </a:cubicBezTo>
                  <a:cubicBezTo>
                    <a:pt x="361" y="156"/>
                    <a:pt x="365" y="98"/>
                    <a:pt x="365" y="85"/>
                  </a:cubicBezTo>
                  <a:cubicBezTo>
                    <a:pt x="365" y="40"/>
                    <a:pt x="327" y="0"/>
                    <a:pt x="260" y="0"/>
                  </a:cubicBezTo>
                  <a:cubicBezTo>
                    <a:pt x="150" y="0"/>
                    <a:pt x="0" y="96"/>
                    <a:pt x="0" y="268"/>
                  </a:cubicBezTo>
                  <a:cubicBezTo>
                    <a:pt x="0" y="369"/>
                    <a:pt x="58" y="448"/>
                    <a:pt x="155" y="448"/>
                  </a:cubicBezTo>
                  <a:cubicBezTo>
                    <a:pt x="298" y="448"/>
                    <a:pt x="381" y="342"/>
                    <a:pt x="381" y="331"/>
                  </a:cubicBezTo>
                  <a:cubicBezTo>
                    <a:pt x="381" y="324"/>
                    <a:pt x="374" y="318"/>
                    <a:pt x="368" y="318"/>
                  </a:cubicBezTo>
                  <a:cubicBezTo>
                    <a:pt x="363" y="318"/>
                    <a:pt x="361" y="320"/>
                    <a:pt x="356" y="329"/>
                  </a:cubicBezTo>
                  <a:cubicBezTo>
                    <a:pt x="278" y="425"/>
                    <a:pt x="170" y="425"/>
                    <a:pt x="157" y="425"/>
                  </a:cubicBezTo>
                  <a:cubicBezTo>
                    <a:pt x="81" y="425"/>
                    <a:pt x="72" y="342"/>
                    <a:pt x="72" y="311"/>
                  </a:cubicBezTo>
                  <a:cubicBezTo>
                    <a:pt x="72" y="300"/>
                    <a:pt x="72" y="268"/>
                    <a:pt x="88" y="208"/>
                  </a:cubicBezTo>
                  <a:lnTo>
                    <a:pt x="139" y="208"/>
                  </a:lnTo>
                  <a:moveTo>
                    <a:pt x="94" y="186"/>
                  </a:moveTo>
                  <a:cubicBezTo>
                    <a:pt x="132" y="35"/>
                    <a:pt x="233" y="22"/>
                    <a:pt x="260" y="22"/>
                  </a:cubicBezTo>
                  <a:cubicBezTo>
                    <a:pt x="307" y="22"/>
                    <a:pt x="332" y="51"/>
                    <a:pt x="332" y="85"/>
                  </a:cubicBezTo>
                  <a:cubicBezTo>
                    <a:pt x="332" y="186"/>
                    <a:pt x="175" y="186"/>
                    <a:pt x="135" y="186"/>
                  </a:cubicBezTo>
                  <a:lnTo>
                    <a:pt x="94" y="186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CustomShape 65"/>
            <p:cNvSpPr/>
            <p:nvPr/>
          </p:nvSpPr>
          <p:spPr>
            <a:xfrm>
              <a:off x="3206880" y="3888000"/>
              <a:ext cx="290880" cy="160920"/>
            </a:xfrm>
            <a:custGeom>
              <a:avLst/>
              <a:gdLst/>
              <a:ahLst/>
              <a:rect l="l" t="t" r="r" b="b"/>
              <a:pathLst>
                <a:path w="810" h="449">
                  <a:moveTo>
                    <a:pt x="59" y="378"/>
                  </a:moveTo>
                  <a:cubicBezTo>
                    <a:pt x="56" y="394"/>
                    <a:pt x="50" y="416"/>
                    <a:pt x="50" y="421"/>
                  </a:cubicBezTo>
                  <a:cubicBezTo>
                    <a:pt x="50" y="439"/>
                    <a:pt x="63" y="448"/>
                    <a:pt x="79" y="448"/>
                  </a:cubicBezTo>
                  <a:cubicBezTo>
                    <a:pt x="90" y="448"/>
                    <a:pt x="108" y="439"/>
                    <a:pt x="115" y="421"/>
                  </a:cubicBezTo>
                  <a:cubicBezTo>
                    <a:pt x="117" y="419"/>
                    <a:pt x="128" y="372"/>
                    <a:pt x="133" y="347"/>
                  </a:cubicBezTo>
                  <a:lnTo>
                    <a:pt x="155" y="257"/>
                  </a:lnTo>
                  <a:cubicBezTo>
                    <a:pt x="162" y="237"/>
                    <a:pt x="166" y="215"/>
                    <a:pt x="173" y="192"/>
                  </a:cubicBezTo>
                  <a:cubicBezTo>
                    <a:pt x="175" y="174"/>
                    <a:pt x="184" y="145"/>
                    <a:pt x="184" y="143"/>
                  </a:cubicBezTo>
                  <a:cubicBezTo>
                    <a:pt x="200" y="112"/>
                    <a:pt x="251" y="22"/>
                    <a:pt x="345" y="22"/>
                  </a:cubicBezTo>
                  <a:cubicBezTo>
                    <a:pt x="390" y="22"/>
                    <a:pt x="399" y="58"/>
                    <a:pt x="399" y="91"/>
                  </a:cubicBezTo>
                  <a:cubicBezTo>
                    <a:pt x="399" y="116"/>
                    <a:pt x="392" y="143"/>
                    <a:pt x="383" y="172"/>
                  </a:cubicBezTo>
                  <a:lnTo>
                    <a:pt x="357" y="286"/>
                  </a:lnTo>
                  <a:lnTo>
                    <a:pt x="336" y="363"/>
                  </a:lnTo>
                  <a:cubicBezTo>
                    <a:pt x="332" y="383"/>
                    <a:pt x="325" y="416"/>
                    <a:pt x="325" y="421"/>
                  </a:cubicBezTo>
                  <a:cubicBezTo>
                    <a:pt x="325" y="439"/>
                    <a:pt x="339" y="448"/>
                    <a:pt x="352" y="448"/>
                  </a:cubicBezTo>
                  <a:cubicBezTo>
                    <a:pt x="383" y="448"/>
                    <a:pt x="390" y="423"/>
                    <a:pt x="397" y="392"/>
                  </a:cubicBezTo>
                  <a:cubicBezTo>
                    <a:pt x="410" y="336"/>
                    <a:pt x="448" y="192"/>
                    <a:pt x="457" y="152"/>
                  </a:cubicBezTo>
                  <a:cubicBezTo>
                    <a:pt x="460" y="141"/>
                    <a:pt x="511" y="22"/>
                    <a:pt x="619" y="22"/>
                  </a:cubicBezTo>
                  <a:cubicBezTo>
                    <a:pt x="661" y="22"/>
                    <a:pt x="672" y="56"/>
                    <a:pt x="672" y="91"/>
                  </a:cubicBezTo>
                  <a:cubicBezTo>
                    <a:pt x="672" y="147"/>
                    <a:pt x="632" y="259"/>
                    <a:pt x="612" y="313"/>
                  </a:cubicBezTo>
                  <a:cubicBezTo>
                    <a:pt x="603" y="336"/>
                    <a:pt x="598" y="347"/>
                    <a:pt x="598" y="367"/>
                  </a:cubicBezTo>
                  <a:cubicBezTo>
                    <a:pt x="598" y="414"/>
                    <a:pt x="632" y="448"/>
                    <a:pt x="679" y="448"/>
                  </a:cubicBezTo>
                  <a:cubicBezTo>
                    <a:pt x="773" y="448"/>
                    <a:pt x="809" y="304"/>
                    <a:pt x="809" y="295"/>
                  </a:cubicBezTo>
                  <a:cubicBezTo>
                    <a:pt x="809" y="286"/>
                    <a:pt x="800" y="286"/>
                    <a:pt x="798" y="286"/>
                  </a:cubicBezTo>
                  <a:cubicBezTo>
                    <a:pt x="787" y="286"/>
                    <a:pt x="787" y="289"/>
                    <a:pt x="782" y="304"/>
                  </a:cubicBezTo>
                  <a:cubicBezTo>
                    <a:pt x="766" y="356"/>
                    <a:pt x="735" y="425"/>
                    <a:pt x="681" y="425"/>
                  </a:cubicBezTo>
                  <a:cubicBezTo>
                    <a:pt x="663" y="425"/>
                    <a:pt x="657" y="416"/>
                    <a:pt x="657" y="394"/>
                  </a:cubicBezTo>
                  <a:cubicBezTo>
                    <a:pt x="657" y="369"/>
                    <a:pt x="666" y="345"/>
                    <a:pt x="675" y="322"/>
                  </a:cubicBezTo>
                  <a:cubicBezTo>
                    <a:pt x="695" y="271"/>
                    <a:pt x="735" y="161"/>
                    <a:pt x="735" y="105"/>
                  </a:cubicBezTo>
                  <a:cubicBezTo>
                    <a:pt x="735" y="42"/>
                    <a:pt x="697" y="0"/>
                    <a:pt x="623" y="0"/>
                  </a:cubicBezTo>
                  <a:cubicBezTo>
                    <a:pt x="549" y="0"/>
                    <a:pt x="498" y="42"/>
                    <a:pt x="462" y="96"/>
                  </a:cubicBezTo>
                  <a:cubicBezTo>
                    <a:pt x="460" y="82"/>
                    <a:pt x="457" y="49"/>
                    <a:pt x="430" y="24"/>
                  </a:cubicBezTo>
                  <a:cubicBezTo>
                    <a:pt x="406" y="4"/>
                    <a:pt x="374" y="0"/>
                    <a:pt x="350" y="0"/>
                  </a:cubicBezTo>
                  <a:cubicBezTo>
                    <a:pt x="260" y="0"/>
                    <a:pt x="211" y="62"/>
                    <a:pt x="195" y="85"/>
                  </a:cubicBezTo>
                  <a:cubicBezTo>
                    <a:pt x="191" y="29"/>
                    <a:pt x="148" y="0"/>
                    <a:pt x="103" y="0"/>
                  </a:cubicBezTo>
                  <a:cubicBezTo>
                    <a:pt x="59" y="0"/>
                    <a:pt x="41" y="38"/>
                    <a:pt x="32" y="56"/>
                  </a:cubicBezTo>
                  <a:cubicBezTo>
                    <a:pt x="14" y="91"/>
                    <a:pt x="0" y="150"/>
                    <a:pt x="0" y="152"/>
                  </a:cubicBezTo>
                  <a:cubicBezTo>
                    <a:pt x="0" y="161"/>
                    <a:pt x="9" y="161"/>
                    <a:pt x="12" y="161"/>
                  </a:cubicBezTo>
                  <a:cubicBezTo>
                    <a:pt x="23" y="161"/>
                    <a:pt x="23" y="161"/>
                    <a:pt x="30" y="138"/>
                  </a:cubicBezTo>
                  <a:cubicBezTo>
                    <a:pt x="45" y="69"/>
                    <a:pt x="65" y="22"/>
                    <a:pt x="101" y="22"/>
                  </a:cubicBezTo>
                  <a:cubicBezTo>
                    <a:pt x="117" y="22"/>
                    <a:pt x="133" y="29"/>
                    <a:pt x="133" y="67"/>
                  </a:cubicBezTo>
                  <a:cubicBezTo>
                    <a:pt x="133" y="87"/>
                    <a:pt x="128" y="98"/>
                    <a:pt x="117" y="150"/>
                  </a:cubicBezTo>
                  <a:lnTo>
                    <a:pt x="59" y="378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66"/>
            <p:cNvSpPr/>
            <p:nvPr/>
          </p:nvSpPr>
          <p:spPr>
            <a:xfrm>
              <a:off x="3521520" y="3888000"/>
              <a:ext cx="162360" cy="160920"/>
            </a:xfrm>
            <a:custGeom>
              <a:avLst/>
              <a:gdLst/>
              <a:ahLst/>
              <a:rect l="l" t="t" r="r" b="b"/>
              <a:pathLst>
                <a:path w="453" h="449">
                  <a:moveTo>
                    <a:pt x="329" y="62"/>
                  </a:moveTo>
                  <a:cubicBezTo>
                    <a:pt x="311" y="26"/>
                    <a:pt x="282" y="0"/>
                    <a:pt x="237" y="0"/>
                  </a:cubicBezTo>
                  <a:cubicBezTo>
                    <a:pt x="123" y="0"/>
                    <a:pt x="0" y="145"/>
                    <a:pt x="0" y="289"/>
                  </a:cubicBezTo>
                  <a:cubicBezTo>
                    <a:pt x="0" y="383"/>
                    <a:pt x="54" y="448"/>
                    <a:pt x="132" y="448"/>
                  </a:cubicBezTo>
                  <a:cubicBezTo>
                    <a:pt x="152" y="448"/>
                    <a:pt x="201" y="443"/>
                    <a:pt x="260" y="374"/>
                  </a:cubicBezTo>
                  <a:cubicBezTo>
                    <a:pt x="269" y="414"/>
                    <a:pt x="302" y="448"/>
                    <a:pt x="349" y="448"/>
                  </a:cubicBezTo>
                  <a:cubicBezTo>
                    <a:pt x="385" y="448"/>
                    <a:pt x="408" y="425"/>
                    <a:pt x="423" y="394"/>
                  </a:cubicBezTo>
                  <a:cubicBezTo>
                    <a:pt x="439" y="358"/>
                    <a:pt x="452" y="298"/>
                    <a:pt x="452" y="295"/>
                  </a:cubicBezTo>
                  <a:cubicBezTo>
                    <a:pt x="452" y="286"/>
                    <a:pt x="443" y="286"/>
                    <a:pt x="441" y="286"/>
                  </a:cubicBezTo>
                  <a:cubicBezTo>
                    <a:pt x="432" y="286"/>
                    <a:pt x="430" y="289"/>
                    <a:pt x="428" y="304"/>
                  </a:cubicBezTo>
                  <a:cubicBezTo>
                    <a:pt x="410" y="367"/>
                    <a:pt x="392" y="425"/>
                    <a:pt x="352" y="425"/>
                  </a:cubicBezTo>
                  <a:cubicBezTo>
                    <a:pt x="325" y="425"/>
                    <a:pt x="322" y="401"/>
                    <a:pt x="322" y="380"/>
                  </a:cubicBezTo>
                  <a:cubicBezTo>
                    <a:pt x="322" y="358"/>
                    <a:pt x="325" y="351"/>
                    <a:pt x="336" y="307"/>
                  </a:cubicBezTo>
                  <a:cubicBezTo>
                    <a:pt x="347" y="266"/>
                    <a:pt x="347" y="255"/>
                    <a:pt x="356" y="219"/>
                  </a:cubicBezTo>
                  <a:lnTo>
                    <a:pt x="392" y="80"/>
                  </a:lnTo>
                  <a:cubicBezTo>
                    <a:pt x="399" y="51"/>
                    <a:pt x="399" y="51"/>
                    <a:pt x="399" y="47"/>
                  </a:cubicBezTo>
                  <a:cubicBezTo>
                    <a:pt x="399" y="29"/>
                    <a:pt x="387" y="20"/>
                    <a:pt x="372" y="20"/>
                  </a:cubicBezTo>
                  <a:cubicBezTo>
                    <a:pt x="347" y="20"/>
                    <a:pt x="331" y="42"/>
                    <a:pt x="329" y="62"/>
                  </a:cubicBezTo>
                  <a:moveTo>
                    <a:pt x="264" y="320"/>
                  </a:moveTo>
                  <a:cubicBezTo>
                    <a:pt x="260" y="338"/>
                    <a:pt x="260" y="338"/>
                    <a:pt x="246" y="356"/>
                  </a:cubicBezTo>
                  <a:cubicBezTo>
                    <a:pt x="201" y="410"/>
                    <a:pt x="161" y="425"/>
                    <a:pt x="134" y="425"/>
                  </a:cubicBezTo>
                  <a:cubicBezTo>
                    <a:pt x="85" y="425"/>
                    <a:pt x="69" y="372"/>
                    <a:pt x="69" y="333"/>
                  </a:cubicBezTo>
                  <a:cubicBezTo>
                    <a:pt x="69" y="284"/>
                    <a:pt x="101" y="161"/>
                    <a:pt x="125" y="116"/>
                  </a:cubicBezTo>
                  <a:cubicBezTo>
                    <a:pt x="154" y="58"/>
                    <a:pt x="199" y="22"/>
                    <a:pt x="240" y="22"/>
                  </a:cubicBezTo>
                  <a:cubicBezTo>
                    <a:pt x="305" y="22"/>
                    <a:pt x="318" y="103"/>
                    <a:pt x="318" y="109"/>
                  </a:cubicBezTo>
                  <a:cubicBezTo>
                    <a:pt x="318" y="114"/>
                    <a:pt x="316" y="121"/>
                    <a:pt x="313" y="125"/>
                  </a:cubicBezTo>
                  <a:lnTo>
                    <a:pt x="264" y="320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CustomShape 67"/>
            <p:cNvSpPr/>
            <p:nvPr/>
          </p:nvSpPr>
          <p:spPr>
            <a:xfrm>
              <a:off x="3710160" y="3988800"/>
              <a:ext cx="153000" cy="112320"/>
            </a:xfrm>
            <a:custGeom>
              <a:avLst/>
              <a:gdLst/>
              <a:ahLst/>
              <a:rect l="l" t="t" r="r" b="b"/>
              <a:pathLst>
                <a:path w="427" h="314">
                  <a:moveTo>
                    <a:pt x="336" y="208"/>
                  </a:moveTo>
                  <a:cubicBezTo>
                    <a:pt x="399" y="141"/>
                    <a:pt x="426" y="49"/>
                    <a:pt x="426" y="42"/>
                  </a:cubicBezTo>
                  <a:cubicBezTo>
                    <a:pt x="426" y="33"/>
                    <a:pt x="417" y="33"/>
                    <a:pt x="414" y="33"/>
                  </a:cubicBezTo>
                  <a:cubicBezTo>
                    <a:pt x="403" y="33"/>
                    <a:pt x="403" y="35"/>
                    <a:pt x="399" y="51"/>
                  </a:cubicBezTo>
                  <a:cubicBezTo>
                    <a:pt x="387" y="96"/>
                    <a:pt x="363" y="139"/>
                    <a:pt x="334" y="177"/>
                  </a:cubicBezTo>
                  <a:cubicBezTo>
                    <a:pt x="334" y="165"/>
                    <a:pt x="331" y="118"/>
                    <a:pt x="331" y="112"/>
                  </a:cubicBezTo>
                  <a:cubicBezTo>
                    <a:pt x="320" y="44"/>
                    <a:pt x="269" y="0"/>
                    <a:pt x="199" y="0"/>
                  </a:cubicBezTo>
                  <a:cubicBezTo>
                    <a:pt x="99" y="0"/>
                    <a:pt x="0" y="94"/>
                    <a:pt x="0" y="192"/>
                  </a:cubicBezTo>
                  <a:cubicBezTo>
                    <a:pt x="0" y="255"/>
                    <a:pt x="47" y="313"/>
                    <a:pt x="128" y="313"/>
                  </a:cubicBezTo>
                  <a:cubicBezTo>
                    <a:pt x="190" y="313"/>
                    <a:pt x="249" y="284"/>
                    <a:pt x="287" y="253"/>
                  </a:cubicBezTo>
                  <a:cubicBezTo>
                    <a:pt x="302" y="304"/>
                    <a:pt x="338" y="313"/>
                    <a:pt x="358" y="313"/>
                  </a:cubicBezTo>
                  <a:cubicBezTo>
                    <a:pt x="399" y="313"/>
                    <a:pt x="423" y="280"/>
                    <a:pt x="423" y="264"/>
                  </a:cubicBezTo>
                  <a:cubicBezTo>
                    <a:pt x="423" y="255"/>
                    <a:pt x="414" y="255"/>
                    <a:pt x="412" y="255"/>
                  </a:cubicBezTo>
                  <a:cubicBezTo>
                    <a:pt x="403" y="255"/>
                    <a:pt x="401" y="260"/>
                    <a:pt x="401" y="262"/>
                  </a:cubicBezTo>
                  <a:cubicBezTo>
                    <a:pt x="390" y="289"/>
                    <a:pt x="370" y="293"/>
                    <a:pt x="361" y="293"/>
                  </a:cubicBezTo>
                  <a:cubicBezTo>
                    <a:pt x="352" y="293"/>
                    <a:pt x="338" y="293"/>
                    <a:pt x="336" y="208"/>
                  </a:cubicBezTo>
                  <a:moveTo>
                    <a:pt x="282" y="230"/>
                  </a:moveTo>
                  <a:cubicBezTo>
                    <a:pt x="215" y="286"/>
                    <a:pt x="155" y="293"/>
                    <a:pt x="128" y="293"/>
                  </a:cubicBezTo>
                  <a:cubicBezTo>
                    <a:pt x="83" y="293"/>
                    <a:pt x="58" y="262"/>
                    <a:pt x="58" y="217"/>
                  </a:cubicBezTo>
                  <a:cubicBezTo>
                    <a:pt x="58" y="197"/>
                    <a:pt x="67" y="121"/>
                    <a:pt x="103" y="74"/>
                  </a:cubicBezTo>
                  <a:cubicBezTo>
                    <a:pt x="134" y="31"/>
                    <a:pt x="175" y="20"/>
                    <a:pt x="199" y="20"/>
                  </a:cubicBezTo>
                  <a:cubicBezTo>
                    <a:pt x="253" y="20"/>
                    <a:pt x="271" y="74"/>
                    <a:pt x="275" y="116"/>
                  </a:cubicBezTo>
                  <a:cubicBezTo>
                    <a:pt x="280" y="145"/>
                    <a:pt x="278" y="195"/>
                    <a:pt x="282" y="230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CustomShape 68"/>
            <p:cNvSpPr/>
            <p:nvPr/>
          </p:nvSpPr>
          <p:spPr>
            <a:xfrm>
              <a:off x="3931920" y="377892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977"/>
                  </a:moveTo>
                  <a:cubicBezTo>
                    <a:pt x="231" y="975"/>
                    <a:pt x="231" y="973"/>
                    <a:pt x="213" y="955"/>
                  </a:cubicBezTo>
                  <a:cubicBezTo>
                    <a:pt x="89" y="831"/>
                    <a:pt x="58" y="645"/>
                    <a:pt x="58" y="493"/>
                  </a:cubicBezTo>
                  <a:cubicBezTo>
                    <a:pt x="58" y="323"/>
                    <a:pt x="96" y="150"/>
                    <a:pt x="217" y="27"/>
                  </a:cubicBezTo>
                  <a:cubicBezTo>
                    <a:pt x="231" y="16"/>
                    <a:pt x="231" y="13"/>
                    <a:pt x="231" y="9"/>
                  </a:cubicBezTo>
                  <a:cubicBezTo>
                    <a:pt x="231" y="2"/>
                    <a:pt x="226" y="0"/>
                    <a:pt x="219" y="0"/>
                  </a:cubicBezTo>
                  <a:cubicBezTo>
                    <a:pt x="210" y="0"/>
                    <a:pt x="121" y="67"/>
                    <a:pt x="63" y="193"/>
                  </a:cubicBezTo>
                  <a:cubicBezTo>
                    <a:pt x="11" y="300"/>
                    <a:pt x="0" y="410"/>
                    <a:pt x="0" y="493"/>
                  </a:cubicBezTo>
                  <a:cubicBezTo>
                    <a:pt x="0" y="571"/>
                    <a:pt x="11" y="690"/>
                    <a:pt x="65" y="802"/>
                  </a:cubicBezTo>
                  <a:cubicBezTo>
                    <a:pt x="125" y="923"/>
                    <a:pt x="210" y="986"/>
                    <a:pt x="219" y="986"/>
                  </a:cubicBezTo>
                  <a:cubicBezTo>
                    <a:pt x="226" y="986"/>
                    <a:pt x="231" y="984"/>
                    <a:pt x="231" y="977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69"/>
            <p:cNvSpPr/>
            <p:nvPr/>
          </p:nvSpPr>
          <p:spPr>
            <a:xfrm>
              <a:off x="4053600" y="3799080"/>
              <a:ext cx="160920" cy="250560"/>
            </a:xfrm>
            <a:custGeom>
              <a:avLst/>
              <a:gdLst/>
              <a:ahLst/>
              <a:rect l="l" t="t" r="r" b="b"/>
              <a:pathLst>
                <a:path w="449" h="698">
                  <a:moveTo>
                    <a:pt x="229" y="11"/>
                  </a:moveTo>
                  <a:cubicBezTo>
                    <a:pt x="229" y="9"/>
                    <a:pt x="229" y="0"/>
                    <a:pt x="217" y="0"/>
                  </a:cubicBezTo>
                  <a:cubicBezTo>
                    <a:pt x="195" y="0"/>
                    <a:pt x="121" y="9"/>
                    <a:pt x="96" y="9"/>
                  </a:cubicBezTo>
                  <a:cubicBezTo>
                    <a:pt x="87" y="11"/>
                    <a:pt x="76" y="11"/>
                    <a:pt x="76" y="29"/>
                  </a:cubicBezTo>
                  <a:cubicBezTo>
                    <a:pt x="76" y="43"/>
                    <a:pt x="85" y="43"/>
                    <a:pt x="101" y="43"/>
                  </a:cubicBezTo>
                  <a:cubicBezTo>
                    <a:pt x="148" y="43"/>
                    <a:pt x="150" y="49"/>
                    <a:pt x="150" y="58"/>
                  </a:cubicBezTo>
                  <a:lnTo>
                    <a:pt x="148" y="78"/>
                  </a:lnTo>
                  <a:lnTo>
                    <a:pt x="5" y="648"/>
                  </a:lnTo>
                  <a:cubicBezTo>
                    <a:pt x="0" y="661"/>
                    <a:pt x="0" y="663"/>
                    <a:pt x="0" y="668"/>
                  </a:cubicBezTo>
                  <a:cubicBezTo>
                    <a:pt x="0" y="692"/>
                    <a:pt x="20" y="697"/>
                    <a:pt x="29" y="697"/>
                  </a:cubicBezTo>
                  <a:cubicBezTo>
                    <a:pt x="43" y="697"/>
                    <a:pt x="56" y="688"/>
                    <a:pt x="63" y="675"/>
                  </a:cubicBezTo>
                  <a:cubicBezTo>
                    <a:pt x="67" y="666"/>
                    <a:pt x="112" y="484"/>
                    <a:pt x="119" y="459"/>
                  </a:cubicBezTo>
                  <a:cubicBezTo>
                    <a:pt x="152" y="462"/>
                    <a:pt x="233" y="477"/>
                    <a:pt x="233" y="542"/>
                  </a:cubicBezTo>
                  <a:cubicBezTo>
                    <a:pt x="233" y="549"/>
                    <a:pt x="233" y="554"/>
                    <a:pt x="229" y="565"/>
                  </a:cubicBezTo>
                  <a:cubicBezTo>
                    <a:pt x="229" y="576"/>
                    <a:pt x="226" y="587"/>
                    <a:pt x="226" y="598"/>
                  </a:cubicBezTo>
                  <a:cubicBezTo>
                    <a:pt x="226" y="657"/>
                    <a:pt x="264" y="697"/>
                    <a:pt x="316" y="697"/>
                  </a:cubicBezTo>
                  <a:cubicBezTo>
                    <a:pt x="345" y="697"/>
                    <a:pt x="372" y="681"/>
                    <a:pt x="394" y="643"/>
                  </a:cubicBezTo>
                  <a:cubicBezTo>
                    <a:pt x="419" y="601"/>
                    <a:pt x="430" y="547"/>
                    <a:pt x="430" y="545"/>
                  </a:cubicBezTo>
                  <a:cubicBezTo>
                    <a:pt x="430" y="533"/>
                    <a:pt x="421" y="533"/>
                    <a:pt x="419" y="533"/>
                  </a:cubicBezTo>
                  <a:cubicBezTo>
                    <a:pt x="408" y="533"/>
                    <a:pt x="408" y="538"/>
                    <a:pt x="405" y="551"/>
                  </a:cubicBezTo>
                  <a:cubicBezTo>
                    <a:pt x="385" y="625"/>
                    <a:pt x="363" y="675"/>
                    <a:pt x="318" y="675"/>
                  </a:cubicBezTo>
                  <a:cubicBezTo>
                    <a:pt x="300" y="675"/>
                    <a:pt x="287" y="663"/>
                    <a:pt x="287" y="627"/>
                  </a:cubicBezTo>
                  <a:cubicBezTo>
                    <a:pt x="287" y="612"/>
                    <a:pt x="291" y="589"/>
                    <a:pt x="296" y="574"/>
                  </a:cubicBezTo>
                  <a:cubicBezTo>
                    <a:pt x="298" y="556"/>
                    <a:pt x="298" y="551"/>
                    <a:pt x="298" y="542"/>
                  </a:cubicBezTo>
                  <a:cubicBezTo>
                    <a:pt x="298" y="477"/>
                    <a:pt x="237" y="450"/>
                    <a:pt x="152" y="439"/>
                  </a:cubicBezTo>
                  <a:cubicBezTo>
                    <a:pt x="184" y="421"/>
                    <a:pt x="215" y="390"/>
                    <a:pt x="237" y="365"/>
                  </a:cubicBezTo>
                  <a:cubicBezTo>
                    <a:pt x="285" y="314"/>
                    <a:pt x="329" y="271"/>
                    <a:pt x="379" y="271"/>
                  </a:cubicBezTo>
                  <a:cubicBezTo>
                    <a:pt x="385" y="271"/>
                    <a:pt x="385" y="271"/>
                    <a:pt x="388" y="271"/>
                  </a:cubicBezTo>
                  <a:cubicBezTo>
                    <a:pt x="399" y="273"/>
                    <a:pt x="401" y="273"/>
                    <a:pt x="408" y="280"/>
                  </a:cubicBezTo>
                  <a:cubicBezTo>
                    <a:pt x="410" y="280"/>
                    <a:pt x="410" y="282"/>
                    <a:pt x="412" y="282"/>
                  </a:cubicBezTo>
                  <a:cubicBezTo>
                    <a:pt x="365" y="287"/>
                    <a:pt x="356" y="325"/>
                    <a:pt x="356" y="336"/>
                  </a:cubicBezTo>
                  <a:cubicBezTo>
                    <a:pt x="356" y="352"/>
                    <a:pt x="367" y="372"/>
                    <a:pt x="394" y="372"/>
                  </a:cubicBezTo>
                  <a:cubicBezTo>
                    <a:pt x="419" y="372"/>
                    <a:pt x="448" y="350"/>
                    <a:pt x="448" y="312"/>
                  </a:cubicBezTo>
                  <a:cubicBezTo>
                    <a:pt x="448" y="282"/>
                    <a:pt x="426" y="249"/>
                    <a:pt x="381" y="249"/>
                  </a:cubicBezTo>
                  <a:cubicBezTo>
                    <a:pt x="354" y="249"/>
                    <a:pt x="307" y="258"/>
                    <a:pt x="237" y="336"/>
                  </a:cubicBezTo>
                  <a:cubicBezTo>
                    <a:pt x="202" y="374"/>
                    <a:pt x="164" y="412"/>
                    <a:pt x="128" y="428"/>
                  </a:cubicBezTo>
                  <a:lnTo>
                    <a:pt x="229" y="11"/>
                  </a:ln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" name="CustomShape 70"/>
            <p:cNvSpPr/>
            <p:nvPr/>
          </p:nvSpPr>
          <p:spPr>
            <a:xfrm>
              <a:off x="4250520" y="3778920"/>
              <a:ext cx="82440" cy="354600"/>
            </a:xfrm>
            <a:custGeom>
              <a:avLst/>
              <a:gdLst/>
              <a:ahLst/>
              <a:rect l="l" t="t" r="r" b="b"/>
              <a:pathLst>
                <a:path w="231" h="987">
                  <a:moveTo>
                    <a:pt x="230" y="493"/>
                  </a:moveTo>
                  <a:cubicBezTo>
                    <a:pt x="230" y="417"/>
                    <a:pt x="219" y="298"/>
                    <a:pt x="165" y="186"/>
                  </a:cubicBezTo>
                  <a:cubicBezTo>
                    <a:pt x="105" y="65"/>
                    <a:pt x="20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0" y="16"/>
                    <a:pt x="17" y="34"/>
                  </a:cubicBezTo>
                  <a:cubicBezTo>
                    <a:pt x="116" y="130"/>
                    <a:pt x="172" y="287"/>
                    <a:pt x="172" y="493"/>
                  </a:cubicBezTo>
                  <a:cubicBezTo>
                    <a:pt x="172" y="661"/>
                    <a:pt x="136" y="836"/>
                    <a:pt x="13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4" y="986"/>
                    <a:pt x="9" y="986"/>
                  </a:cubicBezTo>
                  <a:cubicBezTo>
                    <a:pt x="20" y="986"/>
                    <a:pt x="109" y="919"/>
                    <a:pt x="168" y="793"/>
                  </a:cubicBezTo>
                  <a:cubicBezTo>
                    <a:pt x="219" y="686"/>
                    <a:pt x="230" y="576"/>
                    <a:pt x="230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" name="CustomShape 71"/>
            <p:cNvSpPr/>
            <p:nvPr/>
          </p:nvSpPr>
          <p:spPr>
            <a:xfrm>
              <a:off x="4387320" y="3778920"/>
              <a:ext cx="82800" cy="354600"/>
            </a:xfrm>
            <a:custGeom>
              <a:avLst/>
              <a:gdLst/>
              <a:ahLst/>
              <a:rect l="l" t="t" r="r" b="b"/>
              <a:pathLst>
                <a:path w="232" h="987">
                  <a:moveTo>
                    <a:pt x="231" y="493"/>
                  </a:moveTo>
                  <a:cubicBezTo>
                    <a:pt x="231" y="417"/>
                    <a:pt x="220" y="298"/>
                    <a:pt x="166" y="186"/>
                  </a:cubicBezTo>
                  <a:cubicBezTo>
                    <a:pt x="106" y="65"/>
                    <a:pt x="20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3"/>
                    <a:pt x="0" y="16"/>
                    <a:pt x="18" y="34"/>
                  </a:cubicBezTo>
                  <a:cubicBezTo>
                    <a:pt x="117" y="130"/>
                    <a:pt x="173" y="287"/>
                    <a:pt x="173" y="493"/>
                  </a:cubicBezTo>
                  <a:cubicBezTo>
                    <a:pt x="173" y="661"/>
                    <a:pt x="137" y="836"/>
                    <a:pt x="14" y="959"/>
                  </a:cubicBezTo>
                  <a:cubicBezTo>
                    <a:pt x="0" y="973"/>
                    <a:pt x="0" y="975"/>
                    <a:pt x="0" y="977"/>
                  </a:cubicBezTo>
                  <a:cubicBezTo>
                    <a:pt x="0" y="984"/>
                    <a:pt x="5" y="986"/>
                    <a:pt x="9" y="986"/>
                  </a:cubicBezTo>
                  <a:cubicBezTo>
                    <a:pt x="20" y="986"/>
                    <a:pt x="110" y="919"/>
                    <a:pt x="168" y="793"/>
                  </a:cubicBezTo>
                  <a:cubicBezTo>
                    <a:pt x="220" y="686"/>
                    <a:pt x="231" y="576"/>
                    <a:pt x="231" y="493"/>
                  </a:cubicBezTo>
                </a:path>
              </a:pathLst>
            </a:custGeom>
            <a:solidFill>
              <a:srgbClr val="000000"/>
            </a:solidFill>
            <a:ln w="1584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1. Introduction: Electronic noses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74200" y="1170720"/>
            <a:ext cx="10270800" cy="25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Loosely based on human olfaction</a:t>
            </a:r>
            <a:endParaRPr b="0" lang="en-US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Combine</a:t>
            </a:r>
            <a:endParaRPr b="0" lang="en-US" sz="2000" spc="-1" strike="noStrike">
              <a:latin typeface="Arial"/>
            </a:endParaRPr>
          </a:p>
          <a:p>
            <a:pPr lvl="2" marL="64800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array of electric chemical sensor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with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partial specificity</a:t>
            </a:r>
            <a:endParaRPr b="0" lang="en-US" sz="2000" spc="-1" strike="noStrike">
              <a:latin typeface="Arial"/>
            </a:endParaRPr>
          </a:p>
          <a:p>
            <a:pPr lvl="2" marL="64800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pattern-recognition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system</a:t>
            </a:r>
            <a:endParaRPr b="0" lang="en-US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 detect simple and complex odors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337320" y="5760720"/>
            <a:ext cx="9537120" cy="26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J. W. Gardner and P. N. Bartlett, “A brief history of electronic noses”, Sensors and Actuators B: Chemical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18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210, 1994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5942160" y="3793680"/>
            <a:ext cx="1223640" cy="9712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3465000" y="3702240"/>
            <a:ext cx="892800" cy="1154160"/>
          </a:xfrm>
          <a:prstGeom prst="rect">
            <a:avLst/>
          </a:prstGeom>
          <a:ln>
            <a:noFill/>
          </a:ln>
        </p:spPr>
      </p:pic>
      <p:sp>
        <p:nvSpPr>
          <p:cNvPr id="101" name="CustomShape 4"/>
          <p:cNvSpPr/>
          <p:nvPr/>
        </p:nvSpPr>
        <p:spPr>
          <a:xfrm>
            <a:off x="4831920" y="3920040"/>
            <a:ext cx="564120" cy="718200"/>
          </a:xfrm>
          <a:custGeom>
            <a:avLst/>
            <a:gdLst/>
            <a:ahLst/>
            <a:rect l="l" t="t" r="r" b="b"/>
            <a:pathLst>
              <a:path w="1572" h="2000">
                <a:moveTo>
                  <a:pt x="0" y="499"/>
                </a:moveTo>
                <a:lnTo>
                  <a:pt x="1178" y="499"/>
                </a:lnTo>
                <a:lnTo>
                  <a:pt x="1178" y="0"/>
                </a:lnTo>
                <a:lnTo>
                  <a:pt x="1571" y="999"/>
                </a:lnTo>
                <a:lnTo>
                  <a:pt x="1178" y="1999"/>
                </a:lnTo>
                <a:lnTo>
                  <a:pt x="1178" y="1499"/>
                </a:lnTo>
                <a:lnTo>
                  <a:pt x="0" y="1499"/>
                </a:lnTo>
                <a:lnTo>
                  <a:pt x="0" y="499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5"/>
          <p:cNvSpPr/>
          <p:nvPr/>
        </p:nvSpPr>
        <p:spPr>
          <a:xfrm>
            <a:off x="7751880" y="3920040"/>
            <a:ext cx="564480" cy="718560"/>
          </a:xfrm>
          <a:custGeom>
            <a:avLst/>
            <a:gdLst/>
            <a:ahLst/>
            <a:rect l="l" t="t" r="r" b="b"/>
            <a:pathLst>
              <a:path w="1573" h="2001">
                <a:moveTo>
                  <a:pt x="0" y="500"/>
                </a:moveTo>
                <a:lnTo>
                  <a:pt x="1179" y="500"/>
                </a:lnTo>
                <a:lnTo>
                  <a:pt x="1179" y="0"/>
                </a:lnTo>
                <a:lnTo>
                  <a:pt x="1572" y="1000"/>
                </a:lnTo>
                <a:lnTo>
                  <a:pt x="1179" y="2000"/>
                </a:lnTo>
                <a:lnTo>
                  <a:pt x="1179" y="1500"/>
                </a:lnTo>
                <a:lnTo>
                  <a:pt x="0" y="1500"/>
                </a:lnTo>
                <a:lnTo>
                  <a:pt x="0" y="5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" descr=""/>
          <p:cNvPicPr/>
          <p:nvPr/>
        </p:nvPicPr>
        <p:blipFill>
          <a:blip r:embed="rId3"/>
          <a:srcRect l="0" t="0" r="0" b="12331"/>
          <a:stretch/>
        </p:blipFill>
        <p:spPr>
          <a:xfrm rot="3599400">
            <a:off x="2379960" y="4776480"/>
            <a:ext cx="622800" cy="62748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4"/>
          <a:stretch/>
        </p:blipFill>
        <p:spPr>
          <a:xfrm>
            <a:off x="8883000" y="3749760"/>
            <a:ext cx="1279440" cy="1059120"/>
          </a:xfrm>
          <a:prstGeom prst="rect">
            <a:avLst/>
          </a:prstGeom>
          <a:ln>
            <a:noFill/>
          </a:ln>
        </p:spPr>
      </p:pic>
      <p:sp>
        <p:nvSpPr>
          <p:cNvPr id="105" name="CustomShape 6"/>
          <p:cNvSpPr/>
          <p:nvPr/>
        </p:nvSpPr>
        <p:spPr>
          <a:xfrm>
            <a:off x="10265760" y="3830760"/>
            <a:ext cx="431640" cy="89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ef413d"/>
                </a:solidFill>
                <a:latin typeface="Arial"/>
                <a:ea typeface="DejaVu Sans"/>
              </a:rPr>
              <a:t>!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Data quality dimensions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609480" y="73152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Inner consistency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Outer consistency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Label accuracy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Measurement definiteness</a:t>
            </a:r>
            <a:endParaRPr b="0" lang="en-US" sz="2600" spc="-1" strike="noStrike"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ML model life cycle</a:t>
            </a:r>
            <a:r>
              <a:rPr b="0" lang="en-US" sz="44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[1]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1188720" y="2047680"/>
            <a:ext cx="9316800" cy="329220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3419280" y="2488320"/>
            <a:ext cx="2010600" cy="821880"/>
          </a:xfrm>
          <a:prstGeom prst="ellipse">
            <a:avLst/>
          </a:prstGeom>
          <a:noFill/>
          <a:ln w="3816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TextShape 4"/>
          <p:cNvSpPr txBox="1"/>
          <p:nvPr/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3" name="TextShape 5"/>
          <p:cNvSpPr txBox="1"/>
          <p:nvPr/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4" name="TextShape 6"/>
          <p:cNvSpPr txBox="1"/>
          <p:nvPr/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TextShape 7"/>
          <p:cNvSpPr txBox="1"/>
          <p:nvPr/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Electronic noses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609840" y="1828800"/>
            <a:ext cx="10270800" cy="32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Various suppliers of e-nose systems on the market</a:t>
            </a:r>
            <a:endParaRPr b="0" lang="en-US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Mostly based on Metal-oxide (MOX) sensors</a:t>
            </a:r>
            <a:endParaRPr b="0" lang="en-US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Specifically tailored for specific use cases</a:t>
            </a:r>
            <a:endParaRPr b="0" lang="en-US" sz="24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Problems: energy consumption, sensitivity, selectivity, ...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9023400" y="366840"/>
            <a:ext cx="2814120" cy="333000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640800" y="5486400"/>
            <a:ext cx="11246400" cy="4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D. Karakaya et al., “Electronic Nose and Its Applications: A Survey,” International Journal of Automation and Computing,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17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179, 2020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J. A. Covington, S. Marco, K. C. Persaud, S. S. Schiffman, and H. T. Nagle, “Artificial Olfaction in the 21st Century” IEEE Sensors Journal,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21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969, 2021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9094320" y="3743280"/>
            <a:ext cx="270036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Sensor array of 4 MOX sensors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8869680" y="273600"/>
            <a:ext cx="3107880" cy="45716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6"/>
          <p:cNvSpPr/>
          <p:nvPr/>
        </p:nvSpPr>
        <p:spPr>
          <a:xfrm>
            <a:off x="8922240" y="4127400"/>
            <a:ext cx="3016440" cy="62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M. Schmuker et al., “Exploiting plume structure to decode gas source distance using metal-oxide gas sensors” ,Sensors and Actuators B: Chemical, </a:t>
            </a: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235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 636, 2016</a:t>
            </a:r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Smell Inspector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1578960" y="3108960"/>
            <a:ext cx="2833560" cy="283356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640080" y="1463040"/>
            <a:ext cx="11337480" cy="25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new e-nose sensor based on carbon nanotubes (CNTs) by SmartNanotubes Technologies GmBH</a:t>
            </a:r>
            <a:endParaRPr b="0" lang="en-US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originally developed at the Chair of Materials Science and Nanotechnology (TUD)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5713920" y="3237120"/>
            <a:ext cx="3410280" cy="602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5968800" y="4353480"/>
            <a:ext cx="2889720" cy="161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Smell Inspector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434880" y="3059280"/>
            <a:ext cx="2559240" cy="255924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496080" y="1338480"/>
            <a:ext cx="10270800" cy="25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One foil contains multiple channels</a:t>
            </a:r>
            <a:endParaRPr b="0" lang="en-US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 channel consists of an electrode pair connected by a carbon nanotube network</a:t>
            </a:r>
            <a:endParaRPr b="0" lang="en-US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Each channel is “functionalized” (chemically modified) in order to achieve partial odor specificity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65480" y="5699520"/>
            <a:ext cx="1224360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L. A. Panes-Ruiz et al., “Toward Highly Sensitive and Energy Efficient Ammonia Gas Detection with Modified Single-Walled Carbon Nanotubes at Room Temperature”, ACS Sensors, </a:t>
            </a: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 79, 2018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V. Schroeder, S. Savagatrup, M. He, S. Lin, and T. M. Swager, “Carbon Nanotube Chemical, Sensors” Chemical reviews, </a:t>
            </a: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119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 599, 2019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spcAft>
                <a:spcPts val="142"/>
              </a:spcAft>
            </a:pPr>
            <a:endParaRPr b="0" lang="en-US" sz="10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3566160" y="3203280"/>
            <a:ext cx="3288960" cy="219348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7492680" y="2834640"/>
            <a:ext cx="4302000" cy="274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Real-world applications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609480" y="123048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organizations with specific applications</a:t>
            </a:r>
            <a:endParaRPr b="0" lang="en-US" sz="22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Measurements are taken by multiple sources:</a:t>
            </a:r>
            <a:endParaRPr b="0" lang="en-US" sz="2200" spc="-1" strike="noStrike">
              <a:latin typeface="Arial"/>
            </a:endParaRPr>
          </a:p>
          <a:p>
            <a:pPr lvl="2" marL="648000" indent="-214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 different environments</a:t>
            </a:r>
            <a:endParaRPr b="0" lang="en-US" sz="2200" spc="-1" strike="noStrike">
              <a:latin typeface="Arial"/>
            </a:endParaRPr>
          </a:p>
          <a:p>
            <a:pPr lvl="2" marL="648000" indent="-214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of different odors</a:t>
            </a:r>
            <a:endParaRPr b="0" lang="en-US" sz="2200" spc="-1" strike="noStrike">
              <a:latin typeface="Arial"/>
            </a:endParaRPr>
          </a:p>
          <a:p>
            <a:pPr lvl="2" marL="648000" indent="-214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with different goals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→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Automated process for analysis of data quality necessary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rcRect l="5756" t="11738" r="49981" b="26184"/>
          <a:stretch/>
        </p:blipFill>
        <p:spPr>
          <a:xfrm>
            <a:off x="7256520" y="2000880"/>
            <a:ext cx="2623680" cy="93960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rcRect l="9367" t="13333" r="9375" b="22656"/>
          <a:stretch/>
        </p:blipFill>
        <p:spPr>
          <a:xfrm>
            <a:off x="7503840" y="3731400"/>
            <a:ext cx="2467800" cy="128592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rcRect l="0" t="0" r="72439" b="67365"/>
          <a:stretch/>
        </p:blipFill>
        <p:spPr>
          <a:xfrm>
            <a:off x="10155600" y="1775880"/>
            <a:ext cx="1506600" cy="15040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4"/>
          <a:srcRect l="70234" t="31280" r="0" b="32709"/>
          <a:stretch/>
        </p:blipFill>
        <p:spPr>
          <a:xfrm>
            <a:off x="9972720" y="3555360"/>
            <a:ext cx="1612080" cy="164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Thesis goals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609480" y="792720"/>
            <a:ext cx="10971000" cy="39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Implement an automated process for feature extraction and data analysis</a:t>
            </a:r>
            <a:endParaRPr b="0" lang="en-US" sz="2600" spc="-1" strike="noStrike"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Find analysis methods for examination of the quality of the measurement data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6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rcRect l="5756" t="11738" r="49981" b="26184"/>
          <a:stretch/>
        </p:blipFill>
        <p:spPr>
          <a:xfrm>
            <a:off x="1066680" y="5277240"/>
            <a:ext cx="1858320" cy="66528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3657600" y="4937760"/>
            <a:ext cx="821880" cy="639000"/>
          </a:xfrm>
          <a:custGeom>
            <a:avLst/>
            <a:gdLst/>
            <a:ahLst/>
            <a:rect l="l" t="t" r="r" b="b"/>
            <a:pathLst>
              <a:path w="2288" h="1780">
                <a:moveTo>
                  <a:pt x="0" y="444"/>
                </a:moveTo>
                <a:lnTo>
                  <a:pt x="1715" y="444"/>
                </a:lnTo>
                <a:lnTo>
                  <a:pt x="1715" y="0"/>
                </a:lnTo>
                <a:lnTo>
                  <a:pt x="2287" y="889"/>
                </a:lnTo>
                <a:lnTo>
                  <a:pt x="1715" y="1779"/>
                </a:lnTo>
                <a:lnTo>
                  <a:pt x="1715" y="1334"/>
                </a:lnTo>
                <a:lnTo>
                  <a:pt x="0" y="1334"/>
                </a:lnTo>
                <a:lnTo>
                  <a:pt x="0" y="44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"/>
          <p:cNvSpPr/>
          <p:nvPr/>
        </p:nvSpPr>
        <p:spPr>
          <a:xfrm>
            <a:off x="7565040" y="4937760"/>
            <a:ext cx="821880" cy="639000"/>
          </a:xfrm>
          <a:custGeom>
            <a:avLst/>
            <a:gdLst/>
            <a:ahLst/>
            <a:rect l="l" t="t" r="r" b="b"/>
            <a:pathLst>
              <a:path w="2288" h="1780">
                <a:moveTo>
                  <a:pt x="0" y="444"/>
                </a:moveTo>
                <a:lnTo>
                  <a:pt x="1715" y="444"/>
                </a:lnTo>
                <a:lnTo>
                  <a:pt x="1715" y="0"/>
                </a:lnTo>
                <a:lnTo>
                  <a:pt x="2287" y="889"/>
                </a:lnTo>
                <a:lnTo>
                  <a:pt x="1715" y="1779"/>
                </a:lnTo>
                <a:lnTo>
                  <a:pt x="1715" y="1334"/>
                </a:lnTo>
                <a:lnTo>
                  <a:pt x="0" y="1334"/>
                </a:lnTo>
                <a:lnTo>
                  <a:pt x="0" y="444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" descr=""/>
          <p:cNvPicPr/>
          <p:nvPr/>
        </p:nvPicPr>
        <p:blipFill>
          <a:blip r:embed="rId2"/>
          <a:srcRect l="9371" t="12955" r="9412" b="25701"/>
          <a:stretch/>
        </p:blipFill>
        <p:spPr>
          <a:xfrm>
            <a:off x="207720" y="4389120"/>
            <a:ext cx="1620000" cy="63864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rcRect l="9367" t="13333" r="9375" b="22656"/>
          <a:stretch/>
        </p:blipFill>
        <p:spPr>
          <a:xfrm>
            <a:off x="1988280" y="4023360"/>
            <a:ext cx="1576800" cy="82152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4"/>
          <a:stretch/>
        </p:blipFill>
        <p:spPr>
          <a:xfrm>
            <a:off x="9052560" y="5120640"/>
            <a:ext cx="948600" cy="82188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5"/>
          <a:srcRect l="22588" t="24549" r="21832" b="25807"/>
          <a:stretch/>
        </p:blipFill>
        <p:spPr>
          <a:xfrm>
            <a:off x="9601200" y="3931920"/>
            <a:ext cx="1222920" cy="109224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6"/>
          <a:stretch/>
        </p:blipFill>
        <p:spPr>
          <a:xfrm>
            <a:off x="4754880" y="4389120"/>
            <a:ext cx="2284920" cy="152280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7"/>
          <a:srcRect l="12996" t="11834" r="22542" b="17756"/>
          <a:stretch/>
        </p:blipFill>
        <p:spPr>
          <a:xfrm>
            <a:off x="10332720" y="5120640"/>
            <a:ext cx="1302480" cy="91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2. Measurement Setup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84640" y="57600"/>
            <a:ext cx="10971000" cy="443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Measurements controlled by Raspberry Pi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Automatic continuous measurement cycle</a:t>
            </a:r>
            <a:endParaRPr b="0" lang="en-US" sz="20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Dynamic headspace sampling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5711040" y="1856520"/>
            <a:ext cx="6291000" cy="340524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rcRect l="13041" t="8693" r="0" b="7223"/>
          <a:stretch/>
        </p:blipFill>
        <p:spPr>
          <a:xfrm>
            <a:off x="962640" y="3211920"/>
            <a:ext cx="3014640" cy="218592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731520" y="5701680"/>
            <a:ext cx="1106424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J. Burlachenko, et al,  TrAC Trends in Analytical Chemistry 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82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222, 2016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9405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2020-01-10T13:56:09Z</dcterms:created>
  <dc:creator>Microsoft Office-Benutzer</dc:creator>
  <dc:description/>
  <dc:language>en-US</dc:language>
  <cp:lastModifiedBy/>
  <dcterms:modified xsi:type="dcterms:W3CDTF">2022-05-05T09:31:08Z</dcterms:modified>
  <cp:revision>593</cp:revision>
  <dc:subject/>
  <dc:title>Präsentationsvorlagen im CD der TU Dresden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