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4031" r:id="rId1"/>
    <p:sldMasterId id="2147484073" r:id="rId2"/>
  </p:sldMasterIdLst>
  <p:notesMasterIdLst>
    <p:notesMasterId r:id="rId21"/>
  </p:notesMasterIdLst>
  <p:handoutMasterIdLst>
    <p:handoutMasterId r:id="rId22"/>
  </p:handoutMasterIdLst>
  <p:sldIdLst>
    <p:sldId id="256" r:id="rId3"/>
    <p:sldId id="1228" r:id="rId4"/>
    <p:sldId id="416" r:id="rId5"/>
    <p:sldId id="1218" r:id="rId6"/>
    <p:sldId id="1219" r:id="rId7"/>
    <p:sldId id="1220" r:id="rId8"/>
    <p:sldId id="1221" r:id="rId9"/>
    <p:sldId id="1222" r:id="rId10"/>
    <p:sldId id="1223" r:id="rId11"/>
    <p:sldId id="1224" r:id="rId12"/>
    <p:sldId id="1225" r:id="rId13"/>
    <p:sldId id="1226" r:id="rId14"/>
    <p:sldId id="1212" r:id="rId15"/>
    <p:sldId id="395" r:id="rId16"/>
    <p:sldId id="411" r:id="rId17"/>
    <p:sldId id="422" r:id="rId18"/>
    <p:sldId id="732" r:id="rId19"/>
    <p:sldId id="408" r:id="rId20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939B5E8-EF71-43FF-B7B6-C3DB42F2B419}">
          <p14:sldIdLst>
            <p14:sldId id="256"/>
            <p14:sldId id="1228"/>
            <p14:sldId id="416"/>
            <p14:sldId id="1218"/>
            <p14:sldId id="1219"/>
            <p14:sldId id="1220"/>
            <p14:sldId id="1221"/>
            <p14:sldId id="1222"/>
            <p14:sldId id="1223"/>
            <p14:sldId id="1224"/>
            <p14:sldId id="1225"/>
            <p14:sldId id="1226"/>
            <p14:sldId id="1212"/>
            <p14:sldId id="395"/>
            <p14:sldId id="411"/>
            <p14:sldId id="422"/>
            <p14:sldId id="732"/>
            <p14:sldId id="40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  <p:cmAuthor id="2" name="Francesca Moresco" initials="FM" lastIdx="1" clrIdx="1">
    <p:extLst>
      <p:ext uri="{19B8F6BF-5375-455C-9EA6-DF929625EA0E}">
        <p15:presenceInfo xmlns:p15="http://schemas.microsoft.com/office/powerpoint/2012/main" userId="S-1-5-21-2997476295-479482163-1603050229-1407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0000"/>
    <a:srgbClr val="FF6600"/>
    <a:srgbClr val="3333CC"/>
    <a:srgbClr val="2F99FF"/>
    <a:srgbClr val="BFBFBF"/>
    <a:srgbClr val="A6A6A6"/>
    <a:srgbClr val="0033CC"/>
    <a:srgbClr val="EE7F00"/>
    <a:srgbClr val="13A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8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84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940C73-8FAD-4E1E-9C19-55E55F606693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642238C4-021E-4F8A-ACE2-1CDDC9344545}">
      <dgm:prSet phldrT="[Text]"/>
      <dgm:spPr/>
      <dgm:t>
        <a:bodyPr/>
        <a:lstStyle/>
        <a:p>
          <a:r>
            <a:rPr lang="en-US" dirty="0"/>
            <a:t>Molecular gears</a:t>
          </a:r>
        </a:p>
      </dgm:t>
    </dgm:pt>
    <dgm:pt modelId="{4BF2BF3F-FA26-4D03-8374-373F3490118D}" type="parTrans" cxnId="{D546F255-B177-41C1-9621-8CB914AD3E33}">
      <dgm:prSet/>
      <dgm:spPr/>
      <dgm:t>
        <a:bodyPr/>
        <a:lstStyle/>
        <a:p>
          <a:endParaRPr lang="en-US"/>
        </a:p>
      </dgm:t>
    </dgm:pt>
    <dgm:pt modelId="{2AA43A9C-E8FF-4EF6-8AAB-A2FC75DB91FD}" type="sibTrans" cxnId="{D546F255-B177-41C1-9621-8CB914AD3E33}">
      <dgm:prSet/>
      <dgm:spPr/>
      <dgm:t>
        <a:bodyPr/>
        <a:lstStyle/>
        <a:p>
          <a:endParaRPr lang="en-US"/>
        </a:p>
      </dgm:t>
    </dgm:pt>
    <dgm:pt modelId="{60D473B9-6A06-4B04-9BED-706E36CCF92A}">
      <dgm:prSet phldrT="[Text]"/>
      <dgm:spPr/>
      <dgm:t>
        <a:bodyPr/>
        <a:lstStyle/>
        <a:p>
          <a:r>
            <a:rPr lang="en-US"/>
            <a:t>Transmission of motion</a:t>
          </a:r>
        </a:p>
      </dgm:t>
    </dgm:pt>
    <dgm:pt modelId="{DC8AB83A-E785-45BF-9DF3-A866D892B923}" type="parTrans" cxnId="{39A4AD9A-F390-4D34-9994-D9709C610B33}">
      <dgm:prSet/>
      <dgm:spPr/>
      <dgm:t>
        <a:bodyPr/>
        <a:lstStyle/>
        <a:p>
          <a:endParaRPr lang="en-US"/>
        </a:p>
      </dgm:t>
    </dgm:pt>
    <dgm:pt modelId="{1FBE76C1-497B-4840-9D90-5DE65E86038A}" type="sibTrans" cxnId="{39A4AD9A-F390-4D34-9994-D9709C610B33}">
      <dgm:prSet/>
      <dgm:spPr/>
      <dgm:t>
        <a:bodyPr/>
        <a:lstStyle/>
        <a:p>
          <a:endParaRPr lang="en-US"/>
        </a:p>
      </dgm:t>
    </dgm:pt>
    <dgm:pt modelId="{BCA4EB51-509A-4F6A-B61E-7A98EE0EBFA2}">
      <dgm:prSet phldrT="[Text]"/>
      <dgm:spPr/>
      <dgm:t>
        <a:bodyPr/>
        <a:lstStyle/>
        <a:p>
          <a:r>
            <a:rPr lang="en-US"/>
            <a:t>Molecular mechanical device</a:t>
          </a:r>
        </a:p>
      </dgm:t>
    </dgm:pt>
    <dgm:pt modelId="{DF810FAB-B197-4CF6-B30C-9979A9B45DA2}" type="parTrans" cxnId="{992B4807-0E14-4B90-A469-2ED625BB8D0A}">
      <dgm:prSet/>
      <dgm:spPr/>
      <dgm:t>
        <a:bodyPr/>
        <a:lstStyle/>
        <a:p>
          <a:endParaRPr lang="en-US"/>
        </a:p>
      </dgm:t>
    </dgm:pt>
    <dgm:pt modelId="{1E591560-A956-46C9-9BF4-8723F1CE3726}" type="sibTrans" cxnId="{992B4807-0E14-4B90-A469-2ED625BB8D0A}">
      <dgm:prSet/>
      <dgm:spPr/>
      <dgm:t>
        <a:bodyPr/>
        <a:lstStyle/>
        <a:p>
          <a:endParaRPr lang="en-US"/>
        </a:p>
      </dgm:t>
    </dgm:pt>
    <dgm:pt modelId="{065B173A-DB73-4BE0-8904-408B5CC3F751}" type="pres">
      <dgm:prSet presAssocID="{8F940C73-8FAD-4E1E-9C19-55E55F606693}" presName="Name0" presStyleCnt="0">
        <dgm:presLayoutVars>
          <dgm:dir/>
          <dgm:resizeHandles val="exact"/>
        </dgm:presLayoutVars>
      </dgm:prSet>
      <dgm:spPr/>
    </dgm:pt>
    <dgm:pt modelId="{73ECD5A5-D0AB-4081-8BF3-B0C53E93A9D8}" type="pres">
      <dgm:prSet presAssocID="{642238C4-021E-4F8A-ACE2-1CDDC9344545}" presName="node" presStyleLbl="node1" presStyleIdx="0" presStyleCnt="3">
        <dgm:presLayoutVars>
          <dgm:bulletEnabled val="1"/>
        </dgm:presLayoutVars>
      </dgm:prSet>
      <dgm:spPr/>
    </dgm:pt>
    <dgm:pt modelId="{50581FD5-5BD2-4745-A1D6-8B4296158450}" type="pres">
      <dgm:prSet presAssocID="{2AA43A9C-E8FF-4EF6-8AAB-A2FC75DB91FD}" presName="sibTrans" presStyleLbl="sibTrans2D1" presStyleIdx="0" presStyleCnt="2"/>
      <dgm:spPr/>
    </dgm:pt>
    <dgm:pt modelId="{E60CF244-A8F1-4F07-BA72-3AA1FDE3CB5C}" type="pres">
      <dgm:prSet presAssocID="{2AA43A9C-E8FF-4EF6-8AAB-A2FC75DB91FD}" presName="connectorText" presStyleLbl="sibTrans2D1" presStyleIdx="0" presStyleCnt="2"/>
      <dgm:spPr/>
    </dgm:pt>
    <dgm:pt modelId="{D4D84C75-3378-4AEA-9AF7-EB54FC2E10E2}" type="pres">
      <dgm:prSet presAssocID="{60D473B9-6A06-4B04-9BED-706E36CCF92A}" presName="node" presStyleLbl="node1" presStyleIdx="1" presStyleCnt="3">
        <dgm:presLayoutVars>
          <dgm:bulletEnabled val="1"/>
        </dgm:presLayoutVars>
      </dgm:prSet>
      <dgm:spPr/>
    </dgm:pt>
    <dgm:pt modelId="{8C3F7B1D-F6A0-4094-B64B-54FA54113842}" type="pres">
      <dgm:prSet presAssocID="{1FBE76C1-497B-4840-9D90-5DE65E86038A}" presName="sibTrans" presStyleLbl="sibTrans2D1" presStyleIdx="1" presStyleCnt="2"/>
      <dgm:spPr/>
    </dgm:pt>
    <dgm:pt modelId="{CC68F754-CB2D-4045-801B-32DED14C657B}" type="pres">
      <dgm:prSet presAssocID="{1FBE76C1-497B-4840-9D90-5DE65E86038A}" presName="connectorText" presStyleLbl="sibTrans2D1" presStyleIdx="1" presStyleCnt="2"/>
      <dgm:spPr/>
    </dgm:pt>
    <dgm:pt modelId="{F3441155-E94E-4708-9225-AF70BCDEA8B6}" type="pres">
      <dgm:prSet presAssocID="{BCA4EB51-509A-4F6A-B61E-7A98EE0EBFA2}" presName="node" presStyleLbl="node1" presStyleIdx="2" presStyleCnt="3">
        <dgm:presLayoutVars>
          <dgm:bulletEnabled val="1"/>
        </dgm:presLayoutVars>
      </dgm:prSet>
      <dgm:spPr/>
    </dgm:pt>
  </dgm:ptLst>
  <dgm:cxnLst>
    <dgm:cxn modelId="{992B4807-0E14-4B90-A469-2ED625BB8D0A}" srcId="{8F940C73-8FAD-4E1E-9C19-55E55F606693}" destId="{BCA4EB51-509A-4F6A-B61E-7A98EE0EBFA2}" srcOrd="2" destOrd="0" parTransId="{DF810FAB-B197-4CF6-B30C-9979A9B45DA2}" sibTransId="{1E591560-A956-46C9-9BF4-8723F1CE3726}"/>
    <dgm:cxn modelId="{5C58E62F-D1AA-4685-A123-21C553C73CE5}" type="presOf" srcId="{2AA43A9C-E8FF-4EF6-8AAB-A2FC75DB91FD}" destId="{50581FD5-5BD2-4745-A1D6-8B4296158450}" srcOrd="0" destOrd="0" presId="urn:microsoft.com/office/officeart/2005/8/layout/process1"/>
    <dgm:cxn modelId="{D5A39F3C-B0FB-44E3-93EF-1C554CBEF005}" type="presOf" srcId="{2AA43A9C-E8FF-4EF6-8AAB-A2FC75DB91FD}" destId="{E60CF244-A8F1-4F07-BA72-3AA1FDE3CB5C}" srcOrd="1" destOrd="0" presId="urn:microsoft.com/office/officeart/2005/8/layout/process1"/>
    <dgm:cxn modelId="{F2D23C62-0568-4839-9E2B-1FEE61E59B44}" type="presOf" srcId="{1FBE76C1-497B-4840-9D90-5DE65E86038A}" destId="{CC68F754-CB2D-4045-801B-32DED14C657B}" srcOrd="1" destOrd="0" presId="urn:microsoft.com/office/officeart/2005/8/layout/process1"/>
    <dgm:cxn modelId="{D546F255-B177-41C1-9621-8CB914AD3E33}" srcId="{8F940C73-8FAD-4E1E-9C19-55E55F606693}" destId="{642238C4-021E-4F8A-ACE2-1CDDC9344545}" srcOrd="0" destOrd="0" parTransId="{4BF2BF3F-FA26-4D03-8374-373F3490118D}" sibTransId="{2AA43A9C-E8FF-4EF6-8AAB-A2FC75DB91FD}"/>
    <dgm:cxn modelId="{5C283876-F9BD-4474-91FF-9239262ABCEB}" type="presOf" srcId="{8F940C73-8FAD-4E1E-9C19-55E55F606693}" destId="{065B173A-DB73-4BE0-8904-408B5CC3F751}" srcOrd="0" destOrd="0" presId="urn:microsoft.com/office/officeart/2005/8/layout/process1"/>
    <dgm:cxn modelId="{7EC26A95-CD93-4596-9A02-A4C1FAA73F09}" type="presOf" srcId="{642238C4-021E-4F8A-ACE2-1CDDC9344545}" destId="{73ECD5A5-D0AB-4081-8BF3-B0C53E93A9D8}" srcOrd="0" destOrd="0" presId="urn:microsoft.com/office/officeart/2005/8/layout/process1"/>
    <dgm:cxn modelId="{39A4AD9A-F390-4D34-9994-D9709C610B33}" srcId="{8F940C73-8FAD-4E1E-9C19-55E55F606693}" destId="{60D473B9-6A06-4B04-9BED-706E36CCF92A}" srcOrd="1" destOrd="0" parTransId="{DC8AB83A-E785-45BF-9DF3-A866D892B923}" sibTransId="{1FBE76C1-497B-4840-9D90-5DE65E86038A}"/>
    <dgm:cxn modelId="{194C00B3-F65C-46B7-958A-D102190BA9AE}" type="presOf" srcId="{BCA4EB51-509A-4F6A-B61E-7A98EE0EBFA2}" destId="{F3441155-E94E-4708-9225-AF70BCDEA8B6}" srcOrd="0" destOrd="0" presId="urn:microsoft.com/office/officeart/2005/8/layout/process1"/>
    <dgm:cxn modelId="{31B8FBB8-0E80-495C-B630-84754D343209}" type="presOf" srcId="{1FBE76C1-497B-4840-9D90-5DE65E86038A}" destId="{8C3F7B1D-F6A0-4094-B64B-54FA54113842}" srcOrd="0" destOrd="0" presId="urn:microsoft.com/office/officeart/2005/8/layout/process1"/>
    <dgm:cxn modelId="{AC669CEC-C1D2-4605-889C-CFC56907248D}" type="presOf" srcId="{60D473B9-6A06-4B04-9BED-706E36CCF92A}" destId="{D4D84C75-3378-4AEA-9AF7-EB54FC2E10E2}" srcOrd="0" destOrd="0" presId="urn:microsoft.com/office/officeart/2005/8/layout/process1"/>
    <dgm:cxn modelId="{6BF67A1C-ADFC-4E2A-8304-FE137EFB984C}" type="presParOf" srcId="{065B173A-DB73-4BE0-8904-408B5CC3F751}" destId="{73ECD5A5-D0AB-4081-8BF3-B0C53E93A9D8}" srcOrd="0" destOrd="0" presId="urn:microsoft.com/office/officeart/2005/8/layout/process1"/>
    <dgm:cxn modelId="{77FDDB8E-D855-4564-BFE4-056A498B25BA}" type="presParOf" srcId="{065B173A-DB73-4BE0-8904-408B5CC3F751}" destId="{50581FD5-5BD2-4745-A1D6-8B4296158450}" srcOrd="1" destOrd="0" presId="urn:microsoft.com/office/officeart/2005/8/layout/process1"/>
    <dgm:cxn modelId="{52F1F4E6-7B47-45B8-8158-EEFDDFB1F259}" type="presParOf" srcId="{50581FD5-5BD2-4745-A1D6-8B4296158450}" destId="{E60CF244-A8F1-4F07-BA72-3AA1FDE3CB5C}" srcOrd="0" destOrd="0" presId="urn:microsoft.com/office/officeart/2005/8/layout/process1"/>
    <dgm:cxn modelId="{2D4CC42F-10EA-4795-99FD-0C76D3BB4095}" type="presParOf" srcId="{065B173A-DB73-4BE0-8904-408B5CC3F751}" destId="{D4D84C75-3378-4AEA-9AF7-EB54FC2E10E2}" srcOrd="2" destOrd="0" presId="urn:microsoft.com/office/officeart/2005/8/layout/process1"/>
    <dgm:cxn modelId="{8FB89A12-3E38-457B-A142-038BA359B787}" type="presParOf" srcId="{065B173A-DB73-4BE0-8904-408B5CC3F751}" destId="{8C3F7B1D-F6A0-4094-B64B-54FA54113842}" srcOrd="3" destOrd="0" presId="urn:microsoft.com/office/officeart/2005/8/layout/process1"/>
    <dgm:cxn modelId="{3B4902FA-0CDE-450B-9466-9193D4AC4402}" type="presParOf" srcId="{8C3F7B1D-F6A0-4094-B64B-54FA54113842}" destId="{CC68F754-CB2D-4045-801B-32DED14C657B}" srcOrd="0" destOrd="0" presId="urn:microsoft.com/office/officeart/2005/8/layout/process1"/>
    <dgm:cxn modelId="{E1D565CA-5EB6-4557-B922-76583B9465F8}" type="presParOf" srcId="{065B173A-DB73-4BE0-8904-408B5CC3F751}" destId="{F3441155-E94E-4708-9225-AF70BCDEA8B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D711DC-4687-4F9E-B36D-0907C636073C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383512AF-10E3-44EE-8AA0-876F04E722C5}">
      <dgm:prSet phldrT="[Text]" custT="1"/>
      <dgm:spPr>
        <a:xfrm>
          <a:off x="1286939" y="663463"/>
          <a:ext cx="1425674" cy="473272"/>
        </a:xfrm>
        <a:prstGeom prst="chevron">
          <a:avLst/>
        </a:prstGeom>
        <a:solidFill>
          <a:srgbClr val="2CB1C7">
            <a:hueOff val="-1395438"/>
            <a:satOff val="-44"/>
            <a:lumOff val="784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Anneal</a:t>
          </a:r>
          <a:br>
            <a:rPr lang="en-US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@200°C</a:t>
          </a:r>
        </a:p>
      </dgm:t>
    </dgm:pt>
    <dgm:pt modelId="{2831C053-CE41-41F5-9E8B-184CC246D721}" type="parTrans" cxnId="{C2B4754A-2FF5-4BC3-B646-28F5121F4CB0}">
      <dgm:prSet/>
      <dgm:spPr/>
      <dgm:t>
        <a:bodyPr/>
        <a:lstStyle/>
        <a:p>
          <a:endParaRPr lang="en-US"/>
        </a:p>
      </dgm:t>
    </dgm:pt>
    <dgm:pt modelId="{70A5A81E-5DF2-4333-BEAC-22FD606687AF}" type="sibTrans" cxnId="{C2B4754A-2FF5-4BC3-B646-28F5121F4CB0}">
      <dgm:prSet/>
      <dgm:spPr/>
      <dgm:t>
        <a:bodyPr/>
        <a:lstStyle/>
        <a:p>
          <a:endParaRPr lang="en-US"/>
        </a:p>
      </dgm:t>
    </dgm:pt>
    <dgm:pt modelId="{C80D644F-7371-46BC-99CC-1CE788ED24D0}">
      <dgm:prSet phldrT="[Text]" custT="1"/>
      <dgm:spPr>
        <a:xfrm>
          <a:off x="2570045" y="663463"/>
          <a:ext cx="1425674" cy="473272"/>
        </a:xfrm>
        <a:prstGeom prst="chevron">
          <a:avLst/>
        </a:prstGeom>
        <a:solidFill>
          <a:srgbClr val="2CB1C7">
            <a:hueOff val="-2790877"/>
            <a:satOff val="-88"/>
            <a:lumOff val="156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Anneal</a:t>
          </a:r>
          <a:br>
            <a:rPr lang="en-US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@220°C</a:t>
          </a:r>
        </a:p>
      </dgm:t>
    </dgm:pt>
    <dgm:pt modelId="{566B8594-ECBE-42F4-9AC6-1286CB789FC3}" type="parTrans" cxnId="{C4759DCE-C20E-4831-99DB-4F870184556A}">
      <dgm:prSet/>
      <dgm:spPr/>
      <dgm:t>
        <a:bodyPr/>
        <a:lstStyle/>
        <a:p>
          <a:endParaRPr lang="en-US"/>
        </a:p>
      </dgm:t>
    </dgm:pt>
    <dgm:pt modelId="{D5787D77-FA34-4854-9D10-712ADB98492B}" type="sibTrans" cxnId="{C4759DCE-C20E-4831-99DB-4F870184556A}">
      <dgm:prSet/>
      <dgm:spPr/>
      <dgm:t>
        <a:bodyPr/>
        <a:lstStyle/>
        <a:p>
          <a:endParaRPr lang="en-US"/>
        </a:p>
      </dgm:t>
    </dgm:pt>
    <dgm:pt modelId="{B9208B3D-CDC2-4F61-BE35-FDD577A13C2B}">
      <dgm:prSet phldrT="[Text]" custT="1"/>
      <dgm:spPr>
        <a:xfrm>
          <a:off x="5136258" y="663463"/>
          <a:ext cx="1425674" cy="473272"/>
        </a:xfrm>
        <a:prstGeom prst="chevron">
          <a:avLst/>
        </a:prstGeom>
        <a:solidFill>
          <a:srgbClr val="2CB1C7">
            <a:hueOff val="-5581753"/>
            <a:satOff val="-177"/>
            <a:lumOff val="313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Anneal</a:t>
          </a:r>
          <a:br>
            <a:rPr lang="en-US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@240°C</a:t>
          </a:r>
        </a:p>
      </dgm:t>
    </dgm:pt>
    <dgm:pt modelId="{2DBB9D08-AACB-457D-9E38-2F4C4ABEDD07}" type="parTrans" cxnId="{82AB3361-DFF9-4A10-BBBF-8FDDE695AF31}">
      <dgm:prSet/>
      <dgm:spPr/>
      <dgm:t>
        <a:bodyPr/>
        <a:lstStyle/>
        <a:p>
          <a:endParaRPr lang="en-US"/>
        </a:p>
      </dgm:t>
    </dgm:pt>
    <dgm:pt modelId="{E028E3B7-9F8C-4423-BDB8-F0BDD90E735C}" type="sibTrans" cxnId="{82AB3361-DFF9-4A10-BBBF-8FDDE695AF31}">
      <dgm:prSet/>
      <dgm:spPr/>
      <dgm:t>
        <a:bodyPr/>
        <a:lstStyle/>
        <a:p>
          <a:endParaRPr lang="en-US"/>
        </a:p>
      </dgm:t>
    </dgm:pt>
    <dgm:pt modelId="{961E26ED-B0AE-41C2-B189-C9803728FC0F}">
      <dgm:prSet phldrT="[Text]" custT="1"/>
      <dgm:spPr>
        <a:xfrm>
          <a:off x="1286939" y="663463"/>
          <a:ext cx="1425674" cy="473272"/>
        </a:xfrm>
        <a:solidFill>
          <a:srgbClr val="2CB1C7">
            <a:hueOff val="-1395438"/>
            <a:satOff val="-44"/>
            <a:lumOff val="784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Deposition </a:t>
          </a:r>
          <a:br>
            <a:rPr lang="en-US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8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@RT</a:t>
          </a:r>
        </a:p>
      </dgm:t>
    </dgm:pt>
    <dgm:pt modelId="{11324602-64C2-4721-BB8E-DDB21669419D}" type="parTrans" cxnId="{74F4C244-2335-4FC5-B491-4733BD26043D}">
      <dgm:prSet/>
      <dgm:spPr/>
      <dgm:t>
        <a:bodyPr/>
        <a:lstStyle/>
        <a:p>
          <a:endParaRPr lang="en-US"/>
        </a:p>
      </dgm:t>
    </dgm:pt>
    <dgm:pt modelId="{0266DCE4-A2E8-4631-B661-108C7576879C}" type="sibTrans" cxnId="{74F4C244-2335-4FC5-B491-4733BD26043D}">
      <dgm:prSet/>
      <dgm:spPr/>
      <dgm:t>
        <a:bodyPr/>
        <a:lstStyle/>
        <a:p>
          <a:endParaRPr lang="en-US"/>
        </a:p>
      </dgm:t>
    </dgm:pt>
    <dgm:pt modelId="{09617D53-2C08-4750-A2EC-99EE1BB42009}" type="pres">
      <dgm:prSet presAssocID="{4CD711DC-4687-4F9E-B36D-0907C636073C}" presName="Name0" presStyleCnt="0">
        <dgm:presLayoutVars>
          <dgm:dir/>
          <dgm:animLvl val="lvl"/>
          <dgm:resizeHandles val="exact"/>
        </dgm:presLayoutVars>
      </dgm:prSet>
      <dgm:spPr/>
    </dgm:pt>
    <dgm:pt modelId="{5AC70CB7-385B-48D0-8959-3E2A7F3D38CE}" type="pres">
      <dgm:prSet presAssocID="{961E26ED-B0AE-41C2-B189-C9803728FC0F}" presName="parTxOnly" presStyleLbl="node1" presStyleIdx="0" presStyleCnt="4" custScaleY="83686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EA4906DF-A46E-4B4E-B488-DFB3F1FD7EC2}" type="pres">
      <dgm:prSet presAssocID="{0266DCE4-A2E8-4631-B661-108C7576879C}" presName="parTxOnlySpace" presStyleCnt="0"/>
      <dgm:spPr/>
    </dgm:pt>
    <dgm:pt modelId="{F43DD797-DD65-4A1C-9459-4B1E6A942F76}" type="pres">
      <dgm:prSet presAssocID="{383512AF-10E3-44EE-8AA0-876F04E722C5}" presName="parTxOnly" presStyleLbl="node1" presStyleIdx="1" presStyleCnt="4" custScaleY="82991">
        <dgm:presLayoutVars>
          <dgm:chMax val="0"/>
          <dgm:chPref val="0"/>
          <dgm:bulletEnabled val="1"/>
        </dgm:presLayoutVars>
      </dgm:prSet>
      <dgm:spPr/>
    </dgm:pt>
    <dgm:pt modelId="{CA1E2FFA-9BB8-43DD-8D1C-CF5B658F442F}" type="pres">
      <dgm:prSet presAssocID="{70A5A81E-5DF2-4333-BEAC-22FD606687AF}" presName="parTxOnlySpace" presStyleCnt="0"/>
      <dgm:spPr/>
    </dgm:pt>
    <dgm:pt modelId="{CB4878D7-9A05-404A-9A1B-5B8C93395689}" type="pres">
      <dgm:prSet presAssocID="{C80D644F-7371-46BC-99CC-1CE788ED24D0}" presName="parTxOnly" presStyleLbl="node1" presStyleIdx="2" presStyleCnt="4" custScaleY="82991">
        <dgm:presLayoutVars>
          <dgm:chMax val="0"/>
          <dgm:chPref val="0"/>
          <dgm:bulletEnabled val="1"/>
        </dgm:presLayoutVars>
      </dgm:prSet>
      <dgm:spPr/>
    </dgm:pt>
    <dgm:pt modelId="{1E90AD3F-3611-4B68-859F-D59E85F3E857}" type="pres">
      <dgm:prSet presAssocID="{D5787D77-FA34-4854-9D10-712ADB98492B}" presName="parTxOnlySpace" presStyleCnt="0"/>
      <dgm:spPr/>
    </dgm:pt>
    <dgm:pt modelId="{0A0D8464-045B-40A8-B6BF-54BEE86A8ACA}" type="pres">
      <dgm:prSet presAssocID="{B9208B3D-CDC2-4F61-BE35-FDD577A13C2B}" presName="parTxOnly" presStyleLbl="node1" presStyleIdx="3" presStyleCnt="4" custScaleY="82991" custLinFactNeighborX="55913" custLinFactNeighborY="-347">
        <dgm:presLayoutVars>
          <dgm:chMax val="0"/>
          <dgm:chPref val="0"/>
          <dgm:bulletEnabled val="1"/>
        </dgm:presLayoutVars>
      </dgm:prSet>
      <dgm:spPr/>
    </dgm:pt>
  </dgm:ptLst>
  <dgm:cxnLst>
    <dgm:cxn modelId="{A0BD3D3A-BBFB-45FB-B098-5650A72EE46B}" type="presOf" srcId="{B9208B3D-CDC2-4F61-BE35-FDD577A13C2B}" destId="{0A0D8464-045B-40A8-B6BF-54BEE86A8ACA}" srcOrd="0" destOrd="0" presId="urn:microsoft.com/office/officeart/2005/8/layout/chevron1"/>
    <dgm:cxn modelId="{82AB3361-DFF9-4A10-BBBF-8FDDE695AF31}" srcId="{4CD711DC-4687-4F9E-B36D-0907C636073C}" destId="{B9208B3D-CDC2-4F61-BE35-FDD577A13C2B}" srcOrd="3" destOrd="0" parTransId="{2DBB9D08-AACB-457D-9E38-2F4C4ABEDD07}" sibTransId="{E028E3B7-9F8C-4423-BDB8-F0BDD90E735C}"/>
    <dgm:cxn modelId="{74F4C244-2335-4FC5-B491-4733BD26043D}" srcId="{4CD711DC-4687-4F9E-B36D-0907C636073C}" destId="{961E26ED-B0AE-41C2-B189-C9803728FC0F}" srcOrd="0" destOrd="0" parTransId="{11324602-64C2-4721-BB8E-DDB21669419D}" sibTransId="{0266DCE4-A2E8-4631-B661-108C7576879C}"/>
    <dgm:cxn modelId="{C2B4754A-2FF5-4BC3-B646-28F5121F4CB0}" srcId="{4CD711DC-4687-4F9E-B36D-0907C636073C}" destId="{383512AF-10E3-44EE-8AA0-876F04E722C5}" srcOrd="1" destOrd="0" parTransId="{2831C053-CE41-41F5-9E8B-184CC246D721}" sibTransId="{70A5A81E-5DF2-4333-BEAC-22FD606687AF}"/>
    <dgm:cxn modelId="{56764E56-458B-4D6C-80DA-23C16D58E2D2}" type="presOf" srcId="{C80D644F-7371-46BC-99CC-1CE788ED24D0}" destId="{CB4878D7-9A05-404A-9A1B-5B8C93395689}" srcOrd="0" destOrd="0" presId="urn:microsoft.com/office/officeart/2005/8/layout/chevron1"/>
    <dgm:cxn modelId="{2D9E149E-314E-4997-87DD-D5E537DDAA6A}" type="presOf" srcId="{383512AF-10E3-44EE-8AA0-876F04E722C5}" destId="{F43DD797-DD65-4A1C-9459-4B1E6A942F76}" srcOrd="0" destOrd="0" presId="urn:microsoft.com/office/officeart/2005/8/layout/chevron1"/>
    <dgm:cxn modelId="{EEDED8C1-8E7E-4008-A528-EF57437298BF}" type="presOf" srcId="{4CD711DC-4687-4F9E-B36D-0907C636073C}" destId="{09617D53-2C08-4750-A2EC-99EE1BB42009}" srcOrd="0" destOrd="0" presId="urn:microsoft.com/office/officeart/2005/8/layout/chevron1"/>
    <dgm:cxn modelId="{426773CE-4755-4A4C-8E0C-F24A4FDCD62C}" type="presOf" srcId="{961E26ED-B0AE-41C2-B189-C9803728FC0F}" destId="{5AC70CB7-385B-48D0-8959-3E2A7F3D38CE}" srcOrd="0" destOrd="0" presId="urn:microsoft.com/office/officeart/2005/8/layout/chevron1"/>
    <dgm:cxn modelId="{C4759DCE-C20E-4831-99DB-4F870184556A}" srcId="{4CD711DC-4687-4F9E-B36D-0907C636073C}" destId="{C80D644F-7371-46BC-99CC-1CE788ED24D0}" srcOrd="2" destOrd="0" parTransId="{566B8594-ECBE-42F4-9AC6-1286CB789FC3}" sibTransId="{D5787D77-FA34-4854-9D10-712ADB98492B}"/>
    <dgm:cxn modelId="{67C795C8-A485-48D1-960A-ECAF9D3B9BC5}" type="presParOf" srcId="{09617D53-2C08-4750-A2EC-99EE1BB42009}" destId="{5AC70CB7-385B-48D0-8959-3E2A7F3D38CE}" srcOrd="0" destOrd="0" presId="urn:microsoft.com/office/officeart/2005/8/layout/chevron1"/>
    <dgm:cxn modelId="{BE581A4B-7A31-4349-8968-A338CC53C655}" type="presParOf" srcId="{09617D53-2C08-4750-A2EC-99EE1BB42009}" destId="{EA4906DF-A46E-4B4E-B488-DFB3F1FD7EC2}" srcOrd="1" destOrd="0" presId="urn:microsoft.com/office/officeart/2005/8/layout/chevron1"/>
    <dgm:cxn modelId="{36D6F005-42C7-4C5E-8F9F-436308708CA0}" type="presParOf" srcId="{09617D53-2C08-4750-A2EC-99EE1BB42009}" destId="{F43DD797-DD65-4A1C-9459-4B1E6A942F76}" srcOrd="2" destOrd="0" presId="urn:microsoft.com/office/officeart/2005/8/layout/chevron1"/>
    <dgm:cxn modelId="{C9EB6483-3AA3-46CE-991E-7085E77F884C}" type="presParOf" srcId="{09617D53-2C08-4750-A2EC-99EE1BB42009}" destId="{CA1E2FFA-9BB8-43DD-8D1C-CF5B658F442F}" srcOrd="3" destOrd="0" presId="urn:microsoft.com/office/officeart/2005/8/layout/chevron1"/>
    <dgm:cxn modelId="{8D504885-0321-4918-B2CB-6D30B6E181D1}" type="presParOf" srcId="{09617D53-2C08-4750-A2EC-99EE1BB42009}" destId="{CB4878D7-9A05-404A-9A1B-5B8C93395689}" srcOrd="4" destOrd="0" presId="urn:microsoft.com/office/officeart/2005/8/layout/chevron1"/>
    <dgm:cxn modelId="{01ACE66B-66AB-4F01-9285-CF79C98CAB52}" type="presParOf" srcId="{09617D53-2C08-4750-A2EC-99EE1BB42009}" destId="{1E90AD3F-3611-4B68-859F-D59E85F3E857}" srcOrd="5" destOrd="0" presId="urn:microsoft.com/office/officeart/2005/8/layout/chevron1"/>
    <dgm:cxn modelId="{12A58358-AB9B-4747-A107-ECF8587FD014}" type="presParOf" srcId="{09617D53-2C08-4750-A2EC-99EE1BB42009}" destId="{0A0D8464-045B-40A8-B6BF-54BEE86A8AC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CD5A5-D0AB-4081-8BF3-B0C53E93A9D8}">
      <dsp:nvSpPr>
        <dsp:cNvPr id="0" name=""/>
        <dsp:cNvSpPr/>
      </dsp:nvSpPr>
      <dsp:spPr>
        <a:xfrm>
          <a:off x="6849" y="466584"/>
          <a:ext cx="2047312" cy="12283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Molecular gears</a:t>
          </a:r>
        </a:p>
      </dsp:txBody>
      <dsp:txXfrm>
        <a:off x="42827" y="502562"/>
        <a:ext cx="1975356" cy="1156431"/>
      </dsp:txXfrm>
    </dsp:sp>
    <dsp:sp modelId="{50581FD5-5BD2-4745-A1D6-8B4296158450}">
      <dsp:nvSpPr>
        <dsp:cNvPr id="0" name=""/>
        <dsp:cNvSpPr/>
      </dsp:nvSpPr>
      <dsp:spPr>
        <a:xfrm>
          <a:off x="2258893" y="826911"/>
          <a:ext cx="434030" cy="507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2258893" y="928458"/>
        <a:ext cx="303821" cy="304639"/>
      </dsp:txXfrm>
    </dsp:sp>
    <dsp:sp modelId="{D4D84C75-3378-4AEA-9AF7-EB54FC2E10E2}">
      <dsp:nvSpPr>
        <dsp:cNvPr id="0" name=""/>
        <dsp:cNvSpPr/>
      </dsp:nvSpPr>
      <dsp:spPr>
        <a:xfrm>
          <a:off x="2873087" y="466584"/>
          <a:ext cx="2047312" cy="12283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Transmission of motion</a:t>
          </a:r>
        </a:p>
      </dsp:txBody>
      <dsp:txXfrm>
        <a:off x="2909065" y="502562"/>
        <a:ext cx="1975356" cy="1156431"/>
      </dsp:txXfrm>
    </dsp:sp>
    <dsp:sp modelId="{8C3F7B1D-F6A0-4094-B64B-54FA54113842}">
      <dsp:nvSpPr>
        <dsp:cNvPr id="0" name=""/>
        <dsp:cNvSpPr/>
      </dsp:nvSpPr>
      <dsp:spPr>
        <a:xfrm>
          <a:off x="5125131" y="826911"/>
          <a:ext cx="434030" cy="5077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5125131" y="928458"/>
        <a:ext cx="303821" cy="304639"/>
      </dsp:txXfrm>
    </dsp:sp>
    <dsp:sp modelId="{F3441155-E94E-4708-9225-AF70BCDEA8B6}">
      <dsp:nvSpPr>
        <dsp:cNvPr id="0" name=""/>
        <dsp:cNvSpPr/>
      </dsp:nvSpPr>
      <dsp:spPr>
        <a:xfrm>
          <a:off x="5739324" y="466584"/>
          <a:ext cx="2047312" cy="12283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Molecular mechanical device</a:t>
          </a:r>
        </a:p>
      </dsp:txBody>
      <dsp:txXfrm>
        <a:off x="5775302" y="502562"/>
        <a:ext cx="1975356" cy="11564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C70CB7-385B-48D0-8959-3E2A7F3D38CE}">
      <dsp:nvSpPr>
        <dsp:cNvPr id="0" name=""/>
        <dsp:cNvSpPr/>
      </dsp:nvSpPr>
      <dsp:spPr>
        <a:xfrm>
          <a:off x="4156" y="0"/>
          <a:ext cx="2419652" cy="557255"/>
        </a:xfrm>
        <a:prstGeom prst="chevron">
          <a:avLst/>
        </a:prstGeom>
        <a:solidFill>
          <a:srgbClr val="2CB1C7">
            <a:hueOff val="-1395438"/>
            <a:satOff val="-44"/>
            <a:lumOff val="784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Deposition </a:t>
          </a:r>
          <a:br>
            <a:rPr lang="en-US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@RT</a:t>
          </a:r>
        </a:p>
      </dsp:txBody>
      <dsp:txXfrm>
        <a:off x="282784" y="0"/>
        <a:ext cx="1862397" cy="557255"/>
      </dsp:txXfrm>
    </dsp:sp>
    <dsp:sp modelId="{F43DD797-DD65-4A1C-9459-4B1E6A942F76}">
      <dsp:nvSpPr>
        <dsp:cNvPr id="0" name=""/>
        <dsp:cNvSpPr/>
      </dsp:nvSpPr>
      <dsp:spPr>
        <a:xfrm>
          <a:off x="2181844" y="2313"/>
          <a:ext cx="2419652" cy="552627"/>
        </a:xfrm>
        <a:prstGeom prst="chevron">
          <a:avLst/>
        </a:prstGeom>
        <a:solidFill>
          <a:srgbClr val="2CB1C7">
            <a:hueOff val="-1395438"/>
            <a:satOff val="-44"/>
            <a:lumOff val="784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Anneal</a:t>
          </a:r>
          <a:br>
            <a:rPr lang="en-US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@200°C</a:t>
          </a:r>
        </a:p>
      </dsp:txBody>
      <dsp:txXfrm>
        <a:off x="2458158" y="2313"/>
        <a:ext cx="1867025" cy="552627"/>
      </dsp:txXfrm>
    </dsp:sp>
    <dsp:sp modelId="{CB4878D7-9A05-404A-9A1B-5B8C93395689}">
      <dsp:nvSpPr>
        <dsp:cNvPr id="0" name=""/>
        <dsp:cNvSpPr/>
      </dsp:nvSpPr>
      <dsp:spPr>
        <a:xfrm>
          <a:off x="4359531" y="2313"/>
          <a:ext cx="2419652" cy="552627"/>
        </a:xfrm>
        <a:prstGeom prst="chevron">
          <a:avLst/>
        </a:prstGeom>
        <a:solidFill>
          <a:srgbClr val="2CB1C7">
            <a:hueOff val="-2790877"/>
            <a:satOff val="-88"/>
            <a:lumOff val="156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Anneal</a:t>
          </a:r>
          <a:br>
            <a:rPr lang="en-US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@220°C</a:t>
          </a:r>
        </a:p>
      </dsp:txBody>
      <dsp:txXfrm>
        <a:off x="4635845" y="2313"/>
        <a:ext cx="1867025" cy="552627"/>
      </dsp:txXfrm>
    </dsp:sp>
    <dsp:sp modelId="{0A0D8464-045B-40A8-B6BF-54BEE86A8ACA}">
      <dsp:nvSpPr>
        <dsp:cNvPr id="0" name=""/>
        <dsp:cNvSpPr/>
      </dsp:nvSpPr>
      <dsp:spPr>
        <a:xfrm>
          <a:off x="6541375" y="3"/>
          <a:ext cx="2419652" cy="552627"/>
        </a:xfrm>
        <a:prstGeom prst="chevron">
          <a:avLst/>
        </a:prstGeom>
        <a:solidFill>
          <a:srgbClr val="2CB1C7">
            <a:hueOff val="-5581753"/>
            <a:satOff val="-177"/>
            <a:lumOff val="313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Anneal</a:t>
          </a:r>
          <a:br>
            <a:rPr lang="en-US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8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@240°C</a:t>
          </a:r>
        </a:p>
      </dsp:txBody>
      <dsp:txXfrm>
        <a:off x="6817689" y="3"/>
        <a:ext cx="1867025" cy="552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06.12.2022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06.12.2022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Iodine</a:t>
            </a:r>
            <a:r>
              <a:rPr lang="de-D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dissociation</a:t>
            </a:r>
            <a:r>
              <a:rPr lang="de-D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resulting</a:t>
            </a:r>
            <a:r>
              <a:rPr lang="de-D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a </a:t>
            </a:r>
            <a:r>
              <a:rPr lang="de-DE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radical</a:t>
            </a:r>
            <a:r>
              <a:rPr lang="de-D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form. Alternative: </a:t>
            </a:r>
            <a:r>
              <a:rPr lang="de-DE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cleavage</a:t>
            </a:r>
            <a:r>
              <a:rPr lang="de-D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de-D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de-D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O–Me bond and the elimination of methyl iodide (</a:t>
            </a:r>
            <a:r>
              <a:rPr lang="en-US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MeI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r>
              <a:rPr lang="de-D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Not a </a:t>
            </a:r>
            <a:r>
              <a:rPr lang="de-DE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radical</a:t>
            </a:r>
            <a:r>
              <a:rPr lang="de-D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1083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w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w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w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wmf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1" y="5028236"/>
            <a:ext cx="8301333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3" name="Grafik 12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  <p:pic>
        <p:nvPicPr>
          <p:cNvPr id="22" name="Grafik 21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0" y="348373"/>
            <a:ext cx="2006600" cy="105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18798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267450" y="368305"/>
            <a:ext cx="5046135" cy="6621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2400"/>
              <a:t>Titelmasterformat durch Klicken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50" y="1484315"/>
            <a:ext cx="5187950" cy="434498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67507"/>
            <a:ext cx="5195887" cy="66278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283899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797277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30061717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174485413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0" y="1025525"/>
            <a:ext cx="12192000" cy="583247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4" y="4494775"/>
            <a:ext cx="10438871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102552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pic>
        <p:nvPicPr>
          <p:cNvPr id="12" name="Grafik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86164"/>
            <a:ext cx="12192000" cy="180000"/>
          </a:xfrm>
          <a:prstGeom prst="rect">
            <a:avLst/>
          </a:prstGeom>
        </p:spPr>
      </p:pic>
      <p:pic>
        <p:nvPicPr>
          <p:cNvPr id="13" name="Grafik 12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10970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102552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pic>
        <p:nvPicPr>
          <p:cNvPr id="12" name="Grafik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50000"/>
            <a:ext cx="12192000" cy="108000"/>
          </a:xfrm>
          <a:prstGeom prst="rect">
            <a:avLst/>
          </a:prstGeom>
        </p:spPr>
      </p:pic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5365749" y="1484313"/>
            <a:ext cx="6089649" cy="484663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Bildplatzhalter 7"/>
          <p:cNvSpPr>
            <a:spLocks noGrp="1"/>
          </p:cNvSpPr>
          <p:nvPr>
            <p:ph type="pic" sz="quarter" idx="17"/>
          </p:nvPr>
        </p:nvSpPr>
        <p:spPr>
          <a:xfrm>
            <a:off x="874713" y="1481138"/>
            <a:ext cx="4300537" cy="153148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18"/>
          </p:nvPr>
        </p:nvSpPr>
        <p:spPr>
          <a:xfrm>
            <a:off x="874713" y="3133838"/>
            <a:ext cx="4300537" cy="153148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7"/>
          <p:cNvSpPr>
            <a:spLocks noGrp="1"/>
          </p:cNvSpPr>
          <p:nvPr>
            <p:ph type="pic" sz="quarter" idx="19"/>
          </p:nvPr>
        </p:nvSpPr>
        <p:spPr>
          <a:xfrm>
            <a:off x="874713" y="4786539"/>
            <a:ext cx="4300537" cy="153148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10" name="Grafik 12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64054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420991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387259"/>
            <a:ext cx="10580687" cy="1198491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80888" cy="613610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14476419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387259"/>
            <a:ext cx="10580687" cy="1198491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0888" cy="602488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022170607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27901"/>
            <a:ext cx="1468046" cy="548987"/>
          </a:xfrm>
          <a:prstGeom prst="rect">
            <a:avLst/>
          </a:prstGeom>
        </p:spPr>
      </p:pic>
      <p:pic>
        <p:nvPicPr>
          <p:cNvPr id="12" name="Grafik 11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00000">
                <a:schemeClr val="accent4"/>
              </a:gs>
              <a:gs pos="14000">
                <a:schemeClr val="accent5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chemeClr val="tx2"/>
              </a:solidFill>
            </a:endParaRPr>
          </a:p>
        </p:txBody>
      </p:sp>
      <p:sp>
        <p:nvSpPr>
          <p:cNvPr id="18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2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1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tx2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419044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783758198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1"/>
          <p:cNvSpPr txBox="1">
            <a:spLocks/>
          </p:cNvSpPr>
          <p:nvPr userDrawn="1"/>
        </p:nvSpPr>
        <p:spPr>
          <a:xfrm>
            <a:off x="874713" y="1484314"/>
            <a:ext cx="4680267" cy="4344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endParaRPr lang="de-DE"/>
          </a:p>
          <a:p>
            <a:pPr>
              <a:spcBef>
                <a:spcPts val="1200"/>
              </a:spcBef>
            </a:pPr>
            <a:r>
              <a:rPr lang="de-DE"/>
              <a:t>Die </a:t>
            </a:r>
            <a:r>
              <a:rPr lang="de-DE" b="1"/>
              <a:t>Hausfarbe</a:t>
            </a:r>
            <a:r>
              <a:rPr lang="de-DE"/>
              <a:t> der TU Dresden ist </a:t>
            </a:r>
            <a:r>
              <a:rPr lang="de-DE" b="1"/>
              <a:t>Dunkelblau</a:t>
            </a:r>
            <a:r>
              <a:rPr lang="de-DE"/>
              <a:t>, Farbton HKS 41.</a:t>
            </a:r>
          </a:p>
          <a:p>
            <a:r>
              <a:rPr lang="de-DE"/>
              <a:t>Zudem sind eine Reihe von </a:t>
            </a:r>
            <a:r>
              <a:rPr lang="de-DE" b="1"/>
              <a:t>Sekundärfarben (</a:t>
            </a:r>
            <a:r>
              <a:rPr lang="de-DE" b="1" err="1"/>
              <a:t>cfaed</a:t>
            </a:r>
            <a:r>
              <a:rPr lang="de-DE" b="1"/>
              <a:t>)</a:t>
            </a:r>
            <a:r>
              <a:rPr lang="de-DE"/>
              <a:t> definiert.</a:t>
            </a:r>
          </a:p>
          <a:p>
            <a:r>
              <a:rPr lang="de-DE"/>
              <a:t>Zusätzlich</a:t>
            </a:r>
            <a:r>
              <a:rPr lang="de-DE" baseline="0"/>
              <a:t> werden zwei Akzentfarben angeboten.</a:t>
            </a:r>
            <a:endParaRPr lang="de-DE"/>
          </a:p>
          <a:p>
            <a:r>
              <a:rPr lang="de-DE"/>
              <a:t>Die Farben können in unterschiedlicher Deckkraft eingesetzt werden. </a:t>
            </a:r>
          </a:p>
          <a:p>
            <a:r>
              <a:rPr lang="de-DE"/>
              <a:t>Die Farben sind direkt im </a:t>
            </a:r>
            <a:r>
              <a:rPr lang="de-DE" b="1"/>
              <a:t>Design „</a:t>
            </a:r>
            <a:r>
              <a:rPr lang="de-DE" b="1" err="1"/>
              <a:t>cfaed_ppt“</a:t>
            </a:r>
            <a:r>
              <a:rPr lang="de-DE" err="1"/>
              <a:t>in</a:t>
            </a:r>
            <a:r>
              <a:rPr lang="de-DE"/>
              <a:t> dieser Präsentationsvorlage eingebunden.</a:t>
            </a:r>
          </a:p>
          <a:p>
            <a:endParaRPr lang="de-DE"/>
          </a:p>
          <a:p>
            <a:pPr lvl="2"/>
            <a:endParaRPr lang="de-DE"/>
          </a:p>
        </p:txBody>
      </p:sp>
      <p:grpSp>
        <p:nvGrpSpPr>
          <p:cNvPr id="5" name="Gruppieren 7"/>
          <p:cNvGrpSpPr/>
          <p:nvPr userDrawn="1"/>
        </p:nvGrpSpPr>
        <p:grpSpPr>
          <a:xfrm>
            <a:off x="7133290" y="1960313"/>
            <a:ext cx="4322110" cy="3478387"/>
            <a:chOff x="7409870" y="2244988"/>
            <a:chExt cx="4045530" cy="3478387"/>
          </a:xfrm>
        </p:grpSpPr>
        <p:sp>
          <p:nvSpPr>
            <p:cNvPr id="6" name="Rechteck 17"/>
            <p:cNvSpPr/>
            <p:nvPr/>
          </p:nvSpPr>
          <p:spPr>
            <a:xfrm>
              <a:off x="7431548" y="5032074"/>
              <a:ext cx="4023852" cy="27781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10"/>
            <p:cNvSpPr/>
            <p:nvPr/>
          </p:nvSpPr>
          <p:spPr>
            <a:xfrm>
              <a:off x="7409870" y="2642163"/>
              <a:ext cx="4023852" cy="277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11"/>
            <p:cNvSpPr/>
            <p:nvPr/>
          </p:nvSpPr>
          <p:spPr>
            <a:xfrm>
              <a:off x="7409870" y="3039338"/>
              <a:ext cx="4023852" cy="277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13"/>
            <p:cNvSpPr/>
            <p:nvPr/>
          </p:nvSpPr>
          <p:spPr>
            <a:xfrm>
              <a:off x="7431548" y="3443376"/>
              <a:ext cx="4023852" cy="277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14"/>
            <p:cNvSpPr/>
            <p:nvPr/>
          </p:nvSpPr>
          <p:spPr>
            <a:xfrm>
              <a:off x="7431548" y="3840551"/>
              <a:ext cx="4023852" cy="277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5"/>
            <p:cNvSpPr/>
            <p:nvPr/>
          </p:nvSpPr>
          <p:spPr>
            <a:xfrm>
              <a:off x="7431548" y="4237726"/>
              <a:ext cx="4023852" cy="277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6"/>
            <p:cNvSpPr/>
            <p:nvPr/>
          </p:nvSpPr>
          <p:spPr>
            <a:xfrm>
              <a:off x="7431548" y="4634901"/>
              <a:ext cx="4023852" cy="277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9"/>
            <p:cNvSpPr/>
            <p:nvPr/>
          </p:nvSpPr>
          <p:spPr>
            <a:xfrm>
              <a:off x="7409870" y="2244988"/>
              <a:ext cx="4023852" cy="277812"/>
            </a:xfrm>
            <a:prstGeom prst="rect">
              <a:avLst/>
            </a:prstGeom>
            <a:solidFill>
              <a:srgbClr val="142D64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7"/>
            <p:cNvSpPr/>
            <p:nvPr/>
          </p:nvSpPr>
          <p:spPr>
            <a:xfrm>
              <a:off x="7431547" y="5445563"/>
              <a:ext cx="4023852" cy="277812"/>
            </a:xfrm>
            <a:prstGeom prst="rect">
              <a:avLst/>
            </a:prstGeom>
            <a:solidFill>
              <a:srgbClr val="CD0033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" name="Gruppieren 27"/>
          <p:cNvGrpSpPr/>
          <p:nvPr userDrawn="1"/>
        </p:nvGrpSpPr>
        <p:grpSpPr>
          <a:xfrm>
            <a:off x="6255799" y="1960313"/>
            <a:ext cx="282334" cy="3478387"/>
            <a:chOff x="6659298" y="2244988"/>
            <a:chExt cx="282334" cy="3478387"/>
          </a:xfrm>
        </p:grpSpPr>
        <p:sp>
          <p:nvSpPr>
            <p:cNvPr id="16" name="Rechteck 25"/>
            <p:cNvSpPr/>
            <p:nvPr/>
          </p:nvSpPr>
          <p:spPr>
            <a:xfrm>
              <a:off x="6659299" y="5025211"/>
              <a:ext cx="278539" cy="277812"/>
            </a:xfrm>
            <a:prstGeom prst="rect">
              <a:avLst/>
            </a:prstGeom>
            <a:solidFill>
              <a:srgbClr val="FF6600">
                <a:alpha val="6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8"/>
            <p:cNvSpPr/>
            <p:nvPr/>
          </p:nvSpPr>
          <p:spPr>
            <a:xfrm>
              <a:off x="6659299" y="2642163"/>
              <a:ext cx="278539" cy="277812"/>
            </a:xfrm>
            <a:prstGeom prst="rect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9"/>
            <p:cNvSpPr/>
            <p:nvPr/>
          </p:nvSpPr>
          <p:spPr>
            <a:xfrm>
              <a:off x="6663093" y="3039338"/>
              <a:ext cx="278539" cy="277812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21"/>
            <p:cNvSpPr/>
            <p:nvPr/>
          </p:nvSpPr>
          <p:spPr>
            <a:xfrm>
              <a:off x="6659299" y="3436513"/>
              <a:ext cx="278539" cy="277812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22"/>
            <p:cNvSpPr/>
            <p:nvPr/>
          </p:nvSpPr>
          <p:spPr>
            <a:xfrm>
              <a:off x="6659299" y="3833688"/>
              <a:ext cx="278539" cy="277812"/>
            </a:xfrm>
            <a:prstGeom prst="rect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eck 23"/>
            <p:cNvSpPr/>
            <p:nvPr/>
          </p:nvSpPr>
          <p:spPr>
            <a:xfrm>
              <a:off x="6659299" y="4230863"/>
              <a:ext cx="278539" cy="277812"/>
            </a:xfrm>
            <a:prstGeom prst="rect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4"/>
            <p:cNvSpPr/>
            <p:nvPr/>
          </p:nvSpPr>
          <p:spPr>
            <a:xfrm>
              <a:off x="6659299" y="4628038"/>
              <a:ext cx="278539" cy="277812"/>
            </a:xfrm>
            <a:prstGeom prst="rect">
              <a:avLst/>
            </a:prstGeom>
            <a:solidFill>
              <a:schemeClr val="accent4">
                <a:alpha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6"/>
            <p:cNvSpPr/>
            <p:nvPr/>
          </p:nvSpPr>
          <p:spPr>
            <a:xfrm>
              <a:off x="6659299" y="2244988"/>
              <a:ext cx="278539" cy="277812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5"/>
            <p:cNvSpPr/>
            <p:nvPr/>
          </p:nvSpPr>
          <p:spPr>
            <a:xfrm>
              <a:off x="6659298" y="5445563"/>
              <a:ext cx="278539" cy="277812"/>
            </a:xfrm>
            <a:prstGeom prst="rect">
              <a:avLst/>
            </a:prstGeom>
            <a:solidFill>
              <a:srgbClr val="CD0033">
                <a:alpha val="6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uppieren 28"/>
          <p:cNvGrpSpPr/>
          <p:nvPr userDrawn="1"/>
        </p:nvGrpSpPr>
        <p:grpSpPr>
          <a:xfrm>
            <a:off x="6694545" y="1960313"/>
            <a:ext cx="278539" cy="3478387"/>
            <a:chOff x="7045423" y="2244988"/>
            <a:chExt cx="278539" cy="3478387"/>
          </a:xfrm>
        </p:grpSpPr>
        <p:sp>
          <p:nvSpPr>
            <p:cNvPr id="26" name="Rechteck 45"/>
            <p:cNvSpPr/>
            <p:nvPr/>
          </p:nvSpPr>
          <p:spPr>
            <a:xfrm>
              <a:off x="7045423" y="5025211"/>
              <a:ext cx="278539" cy="277812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eck 38"/>
            <p:cNvSpPr/>
            <p:nvPr/>
          </p:nvSpPr>
          <p:spPr>
            <a:xfrm>
              <a:off x="7045423" y="2642163"/>
              <a:ext cx="278539" cy="277812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39"/>
            <p:cNvSpPr/>
            <p:nvPr/>
          </p:nvSpPr>
          <p:spPr>
            <a:xfrm>
              <a:off x="7045423" y="3039338"/>
              <a:ext cx="278539" cy="277812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41"/>
            <p:cNvSpPr/>
            <p:nvPr/>
          </p:nvSpPr>
          <p:spPr>
            <a:xfrm>
              <a:off x="7045423" y="3436513"/>
              <a:ext cx="278539" cy="277812"/>
            </a:xfrm>
            <a:prstGeom prst="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42"/>
            <p:cNvSpPr/>
            <p:nvPr/>
          </p:nvSpPr>
          <p:spPr>
            <a:xfrm>
              <a:off x="7045423" y="3833688"/>
              <a:ext cx="278539" cy="277812"/>
            </a:xfrm>
            <a:prstGeom prst="rect">
              <a:avLst/>
            </a:prstGeom>
            <a:solidFill>
              <a:schemeClr val="accent6">
                <a:alpha val="8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43"/>
            <p:cNvSpPr/>
            <p:nvPr/>
          </p:nvSpPr>
          <p:spPr>
            <a:xfrm>
              <a:off x="7045423" y="4230863"/>
              <a:ext cx="278539" cy="277812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hteck 44"/>
            <p:cNvSpPr/>
            <p:nvPr/>
          </p:nvSpPr>
          <p:spPr>
            <a:xfrm>
              <a:off x="7045423" y="4628038"/>
              <a:ext cx="278539" cy="277812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Rechteck 46"/>
            <p:cNvSpPr/>
            <p:nvPr/>
          </p:nvSpPr>
          <p:spPr>
            <a:xfrm>
              <a:off x="7045423" y="2244988"/>
              <a:ext cx="278539" cy="27781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hteck 45"/>
            <p:cNvSpPr/>
            <p:nvPr/>
          </p:nvSpPr>
          <p:spPr>
            <a:xfrm>
              <a:off x="7045423" y="5445563"/>
              <a:ext cx="278539" cy="277812"/>
            </a:xfrm>
            <a:prstGeom prst="rect">
              <a:avLst/>
            </a:prstGeom>
            <a:solidFill>
              <a:srgbClr val="CD0033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5" name="Gruppieren 8"/>
          <p:cNvGrpSpPr/>
          <p:nvPr userDrawn="1"/>
        </p:nvGrpSpPr>
        <p:grpSpPr>
          <a:xfrm>
            <a:off x="5817053" y="1954097"/>
            <a:ext cx="278541" cy="3484603"/>
            <a:chOff x="6274261" y="2238772"/>
            <a:chExt cx="278541" cy="3484603"/>
          </a:xfrm>
        </p:grpSpPr>
        <p:sp>
          <p:nvSpPr>
            <p:cNvPr id="36" name="Rechteck 55"/>
            <p:cNvSpPr/>
            <p:nvPr/>
          </p:nvSpPr>
          <p:spPr>
            <a:xfrm>
              <a:off x="6274263" y="5025211"/>
              <a:ext cx="278539" cy="277812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Rechteck 48"/>
            <p:cNvSpPr/>
            <p:nvPr/>
          </p:nvSpPr>
          <p:spPr>
            <a:xfrm>
              <a:off x="6274261" y="2642163"/>
              <a:ext cx="278539" cy="277812"/>
            </a:xfrm>
            <a:prstGeom prst="rect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hteck 49"/>
            <p:cNvSpPr/>
            <p:nvPr/>
          </p:nvSpPr>
          <p:spPr>
            <a:xfrm>
              <a:off x="6274262" y="3036230"/>
              <a:ext cx="278539" cy="277812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hteck 51"/>
            <p:cNvSpPr/>
            <p:nvPr/>
          </p:nvSpPr>
          <p:spPr>
            <a:xfrm>
              <a:off x="6274263" y="3436513"/>
              <a:ext cx="278539" cy="277812"/>
            </a:xfrm>
            <a:prstGeom prst="rect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Rechteck 52"/>
            <p:cNvSpPr/>
            <p:nvPr/>
          </p:nvSpPr>
          <p:spPr>
            <a:xfrm>
              <a:off x="6274263" y="3833688"/>
              <a:ext cx="278539" cy="277812"/>
            </a:xfrm>
            <a:prstGeom prst="rect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53"/>
            <p:cNvSpPr/>
            <p:nvPr/>
          </p:nvSpPr>
          <p:spPr>
            <a:xfrm>
              <a:off x="6274263" y="4230863"/>
              <a:ext cx="278539" cy="277812"/>
            </a:xfrm>
            <a:prstGeom prst="rect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hteck 54"/>
            <p:cNvSpPr/>
            <p:nvPr/>
          </p:nvSpPr>
          <p:spPr>
            <a:xfrm>
              <a:off x="6274263" y="4628038"/>
              <a:ext cx="278539" cy="277812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hteck 56"/>
            <p:cNvSpPr/>
            <p:nvPr/>
          </p:nvSpPr>
          <p:spPr>
            <a:xfrm>
              <a:off x="6274263" y="2238772"/>
              <a:ext cx="278539" cy="277812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Rechteck 55"/>
            <p:cNvSpPr/>
            <p:nvPr/>
          </p:nvSpPr>
          <p:spPr>
            <a:xfrm>
              <a:off x="6274263" y="5445563"/>
              <a:ext cx="278539" cy="277812"/>
            </a:xfrm>
            <a:prstGeom prst="rect">
              <a:avLst/>
            </a:prstGeom>
            <a:solidFill>
              <a:srgbClr val="CD0033">
                <a:alpha val="4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157928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220279978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58532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89579221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4" name="Grafik 3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3" name="Grafik 2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419044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3061230816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_blau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419044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9" name="Grafik 18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84989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_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419044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5" name="Grafik 14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21077"/>
            <a:ext cx="1468046" cy="548987"/>
          </a:xfrm>
          <a:prstGeom prst="rect">
            <a:avLst/>
          </a:prstGeom>
        </p:spPr>
      </p:pic>
      <p:pic>
        <p:nvPicPr>
          <p:cNvPr id="17" name="Grafik 16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26803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05594" y="327901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sp>
        <p:nvSpPr>
          <p:cNvPr id="5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86458" y="346075"/>
            <a:ext cx="1764000" cy="5148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36777733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elfolie_TUD_weiß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42465" y="328249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de-DE" sz="300" b="0"/>
              <a:t>Bild durch Klicken auf Symbol hinzufügen</a:t>
            </a:r>
            <a:endParaRPr lang="de-DE"/>
          </a:p>
        </p:txBody>
      </p:sp>
      <p:sp>
        <p:nvSpPr>
          <p:cNvPr id="17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90304" y="349731"/>
            <a:ext cx="1764000" cy="514800"/>
          </a:xfrm>
          <a:blipFill dpi="0" rotWithShape="1">
            <a:blip r:embed="rId3"/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956911522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noFill/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noFill/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noFill/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noFill/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noFill/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noFill/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8" name="Grafik 17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01717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204913"/>
            <a:ext cx="12192000" cy="56530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5" name="Grafik 14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  <p:pic>
        <p:nvPicPr>
          <p:cNvPr id="18" name="Grafik 17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5187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2" y="4494775"/>
            <a:ext cx="10438873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102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/>
        </p:nvCxnSpPr>
        <p:spPr>
          <a:xfrm>
            <a:off x="0" y="120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pic>
        <p:nvPicPr>
          <p:cNvPr id="12" name="Grafik 12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94823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el und 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1"/>
          </p:nvPr>
        </p:nvSpPr>
        <p:spPr>
          <a:xfrm>
            <a:off x="3575257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2"/>
          </p:nvPr>
        </p:nvSpPr>
        <p:spPr>
          <a:xfrm>
            <a:off x="6270729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3"/>
          </p:nvPr>
        </p:nvSpPr>
        <p:spPr>
          <a:xfrm>
            <a:off x="8966200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80142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5"/>
          </p:nvPr>
        </p:nvSpPr>
        <p:spPr>
          <a:xfrm>
            <a:off x="3575614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271086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966557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00566205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1" y="5028236"/>
            <a:ext cx="8301333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3" name="Grafik 12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  <p:pic>
        <p:nvPicPr>
          <p:cNvPr id="22" name="Grafik 21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0" y="348373"/>
            <a:ext cx="2006600" cy="105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555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1"/>
          <p:cNvSpPr txBox="1">
            <a:spLocks/>
          </p:cNvSpPr>
          <p:nvPr userDrawn="1"/>
        </p:nvSpPr>
        <p:spPr>
          <a:xfrm>
            <a:off x="874713" y="1484314"/>
            <a:ext cx="4680267" cy="4344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395942" indent="-323953" algn="l" defTabSz="914269" rtl="0" eaLnBrk="1" latinLnBrk="0" hangingPunct="1">
              <a:spcBef>
                <a:spcPts val="300"/>
              </a:spcBef>
              <a:buFont typeface="Open Sans" panose="020B0606030504020204" pitchFamily="34" charset="0"/>
              <a:buChar char="—"/>
              <a:defRPr sz="16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2pPr>
            <a:lvl3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3pPr>
            <a:lvl4pPr marL="395942" indent="-215969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4pPr>
            <a:lvl5pPr marL="575916" indent="-179362" algn="l" defTabSz="914269" rtl="0" eaLnBrk="1" latinLnBrk="0" hangingPunct="1">
              <a:spcBef>
                <a:spcPts val="300"/>
              </a:spcBef>
              <a:buFont typeface="Symbol" panose="05050102010706020507" pitchFamily="18" charset="2"/>
              <a:buChar char="-"/>
              <a:defRPr sz="1400" kern="1200" baseline="0">
                <a:solidFill>
                  <a:schemeClr val="tx2"/>
                </a:solidFill>
                <a:latin typeface="Open Sans" panose="020B0606030504020204" pitchFamily="34" charset="0"/>
                <a:ea typeface="+mn-ea"/>
                <a:cs typeface="+mn-cs"/>
              </a:defRPr>
            </a:lvl5pPr>
            <a:lvl6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58723" indent="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8502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35" indent="-228566" algn="l" defTabSz="91426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endParaRPr lang="de-DE"/>
          </a:p>
          <a:p>
            <a:pPr>
              <a:spcBef>
                <a:spcPts val="1200"/>
              </a:spcBef>
            </a:pPr>
            <a:r>
              <a:rPr lang="de-DE"/>
              <a:t>Die </a:t>
            </a:r>
            <a:r>
              <a:rPr lang="de-DE" b="1"/>
              <a:t>Hausfarbe</a:t>
            </a:r>
            <a:r>
              <a:rPr lang="de-DE"/>
              <a:t> der TU Dresden ist </a:t>
            </a:r>
            <a:r>
              <a:rPr lang="de-DE" b="1"/>
              <a:t>Dunkelblau</a:t>
            </a:r>
            <a:r>
              <a:rPr lang="de-DE"/>
              <a:t>, Farbton HKS 41.</a:t>
            </a:r>
          </a:p>
          <a:p>
            <a:r>
              <a:rPr lang="de-DE"/>
              <a:t>Zudem sind eine Reihe von </a:t>
            </a:r>
            <a:r>
              <a:rPr lang="de-DE" b="1"/>
              <a:t>Sekundärfarben (</a:t>
            </a:r>
            <a:r>
              <a:rPr lang="de-DE" b="1" err="1"/>
              <a:t>cfaed</a:t>
            </a:r>
            <a:r>
              <a:rPr lang="de-DE" b="1"/>
              <a:t>)</a:t>
            </a:r>
            <a:r>
              <a:rPr lang="de-DE"/>
              <a:t> definiert.</a:t>
            </a:r>
          </a:p>
          <a:p>
            <a:r>
              <a:rPr lang="de-DE"/>
              <a:t>Zusätzlich</a:t>
            </a:r>
            <a:r>
              <a:rPr lang="de-DE" baseline="0"/>
              <a:t> werden zwei Akzentfarben angeboten.</a:t>
            </a:r>
            <a:endParaRPr lang="de-DE"/>
          </a:p>
          <a:p>
            <a:r>
              <a:rPr lang="de-DE"/>
              <a:t>Die Farben können in unterschiedlicher Deckkraft eingesetzt werden. </a:t>
            </a:r>
          </a:p>
          <a:p>
            <a:r>
              <a:rPr lang="de-DE"/>
              <a:t>Die Farben sind direkt im </a:t>
            </a:r>
            <a:r>
              <a:rPr lang="de-DE" b="1"/>
              <a:t>Design „</a:t>
            </a:r>
            <a:r>
              <a:rPr lang="de-DE" b="1" err="1"/>
              <a:t>cfaed_ppt“</a:t>
            </a:r>
            <a:r>
              <a:rPr lang="de-DE" err="1"/>
              <a:t>in</a:t>
            </a:r>
            <a:r>
              <a:rPr lang="de-DE"/>
              <a:t> dieser Präsentationsvorlage eingebunden.</a:t>
            </a:r>
          </a:p>
          <a:p>
            <a:endParaRPr lang="de-DE"/>
          </a:p>
          <a:p>
            <a:pPr lvl="2"/>
            <a:endParaRPr lang="de-DE"/>
          </a:p>
        </p:txBody>
      </p:sp>
      <p:grpSp>
        <p:nvGrpSpPr>
          <p:cNvPr id="5" name="Gruppieren 7"/>
          <p:cNvGrpSpPr/>
          <p:nvPr userDrawn="1"/>
        </p:nvGrpSpPr>
        <p:grpSpPr>
          <a:xfrm>
            <a:off x="7133290" y="1960313"/>
            <a:ext cx="4322110" cy="3478387"/>
            <a:chOff x="7409870" y="2244988"/>
            <a:chExt cx="4045530" cy="3478387"/>
          </a:xfrm>
        </p:grpSpPr>
        <p:sp>
          <p:nvSpPr>
            <p:cNvPr id="6" name="Rechteck 17"/>
            <p:cNvSpPr/>
            <p:nvPr/>
          </p:nvSpPr>
          <p:spPr>
            <a:xfrm>
              <a:off x="7431548" y="5032074"/>
              <a:ext cx="4023852" cy="27781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10"/>
            <p:cNvSpPr/>
            <p:nvPr/>
          </p:nvSpPr>
          <p:spPr>
            <a:xfrm>
              <a:off x="7409870" y="2642163"/>
              <a:ext cx="4023852" cy="277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11"/>
            <p:cNvSpPr/>
            <p:nvPr/>
          </p:nvSpPr>
          <p:spPr>
            <a:xfrm>
              <a:off x="7409870" y="3039338"/>
              <a:ext cx="4023852" cy="277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13"/>
            <p:cNvSpPr/>
            <p:nvPr/>
          </p:nvSpPr>
          <p:spPr>
            <a:xfrm>
              <a:off x="7431548" y="3443376"/>
              <a:ext cx="4023852" cy="277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14"/>
            <p:cNvSpPr/>
            <p:nvPr/>
          </p:nvSpPr>
          <p:spPr>
            <a:xfrm>
              <a:off x="7431548" y="3840551"/>
              <a:ext cx="4023852" cy="277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5"/>
            <p:cNvSpPr/>
            <p:nvPr/>
          </p:nvSpPr>
          <p:spPr>
            <a:xfrm>
              <a:off x="7431548" y="4237726"/>
              <a:ext cx="4023852" cy="277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6"/>
            <p:cNvSpPr/>
            <p:nvPr/>
          </p:nvSpPr>
          <p:spPr>
            <a:xfrm>
              <a:off x="7431548" y="4634901"/>
              <a:ext cx="4023852" cy="277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9"/>
            <p:cNvSpPr/>
            <p:nvPr/>
          </p:nvSpPr>
          <p:spPr>
            <a:xfrm>
              <a:off x="7409870" y="2244988"/>
              <a:ext cx="4023852" cy="277812"/>
            </a:xfrm>
            <a:prstGeom prst="rect">
              <a:avLst/>
            </a:prstGeom>
            <a:solidFill>
              <a:srgbClr val="142D64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7"/>
            <p:cNvSpPr/>
            <p:nvPr/>
          </p:nvSpPr>
          <p:spPr>
            <a:xfrm>
              <a:off x="7431547" y="5445563"/>
              <a:ext cx="4023852" cy="277812"/>
            </a:xfrm>
            <a:prstGeom prst="rect">
              <a:avLst/>
            </a:prstGeom>
            <a:solidFill>
              <a:srgbClr val="CD0033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" name="Gruppieren 27"/>
          <p:cNvGrpSpPr/>
          <p:nvPr userDrawn="1"/>
        </p:nvGrpSpPr>
        <p:grpSpPr>
          <a:xfrm>
            <a:off x="6255799" y="1960313"/>
            <a:ext cx="282334" cy="3478387"/>
            <a:chOff x="6659298" y="2244988"/>
            <a:chExt cx="282334" cy="3478387"/>
          </a:xfrm>
        </p:grpSpPr>
        <p:sp>
          <p:nvSpPr>
            <p:cNvPr id="16" name="Rechteck 25"/>
            <p:cNvSpPr/>
            <p:nvPr/>
          </p:nvSpPr>
          <p:spPr>
            <a:xfrm>
              <a:off x="6659299" y="5025211"/>
              <a:ext cx="278539" cy="277812"/>
            </a:xfrm>
            <a:prstGeom prst="rect">
              <a:avLst/>
            </a:prstGeom>
            <a:solidFill>
              <a:srgbClr val="FF6600">
                <a:alpha val="6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8"/>
            <p:cNvSpPr/>
            <p:nvPr/>
          </p:nvSpPr>
          <p:spPr>
            <a:xfrm>
              <a:off x="6659299" y="2642163"/>
              <a:ext cx="278539" cy="277812"/>
            </a:xfrm>
            <a:prstGeom prst="rect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9"/>
            <p:cNvSpPr/>
            <p:nvPr/>
          </p:nvSpPr>
          <p:spPr>
            <a:xfrm>
              <a:off x="6663093" y="3039338"/>
              <a:ext cx="278539" cy="277812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21"/>
            <p:cNvSpPr/>
            <p:nvPr/>
          </p:nvSpPr>
          <p:spPr>
            <a:xfrm>
              <a:off x="6659299" y="3436513"/>
              <a:ext cx="278539" cy="277812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22"/>
            <p:cNvSpPr/>
            <p:nvPr/>
          </p:nvSpPr>
          <p:spPr>
            <a:xfrm>
              <a:off x="6659299" y="3833688"/>
              <a:ext cx="278539" cy="277812"/>
            </a:xfrm>
            <a:prstGeom prst="rect">
              <a:avLst/>
            </a:prstGeom>
            <a:solidFill>
              <a:schemeClr val="accent6">
                <a:alpha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eck 23"/>
            <p:cNvSpPr/>
            <p:nvPr/>
          </p:nvSpPr>
          <p:spPr>
            <a:xfrm>
              <a:off x="6659299" y="4230863"/>
              <a:ext cx="278539" cy="277812"/>
            </a:xfrm>
            <a:prstGeom prst="rect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4"/>
            <p:cNvSpPr/>
            <p:nvPr/>
          </p:nvSpPr>
          <p:spPr>
            <a:xfrm>
              <a:off x="6659299" y="4628038"/>
              <a:ext cx="278539" cy="277812"/>
            </a:xfrm>
            <a:prstGeom prst="rect">
              <a:avLst/>
            </a:prstGeom>
            <a:solidFill>
              <a:schemeClr val="accent4">
                <a:alpha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6"/>
            <p:cNvSpPr/>
            <p:nvPr/>
          </p:nvSpPr>
          <p:spPr>
            <a:xfrm>
              <a:off x="6659299" y="2244988"/>
              <a:ext cx="278539" cy="277812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5"/>
            <p:cNvSpPr/>
            <p:nvPr/>
          </p:nvSpPr>
          <p:spPr>
            <a:xfrm>
              <a:off x="6659298" y="5445563"/>
              <a:ext cx="278539" cy="277812"/>
            </a:xfrm>
            <a:prstGeom prst="rect">
              <a:avLst/>
            </a:prstGeom>
            <a:solidFill>
              <a:srgbClr val="CD0033">
                <a:alpha val="6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uppieren 28"/>
          <p:cNvGrpSpPr/>
          <p:nvPr userDrawn="1"/>
        </p:nvGrpSpPr>
        <p:grpSpPr>
          <a:xfrm>
            <a:off x="6694545" y="1960313"/>
            <a:ext cx="278539" cy="3478387"/>
            <a:chOff x="7045423" y="2244988"/>
            <a:chExt cx="278539" cy="3478387"/>
          </a:xfrm>
        </p:grpSpPr>
        <p:sp>
          <p:nvSpPr>
            <p:cNvPr id="26" name="Rechteck 45"/>
            <p:cNvSpPr/>
            <p:nvPr/>
          </p:nvSpPr>
          <p:spPr>
            <a:xfrm>
              <a:off x="7045423" y="5025211"/>
              <a:ext cx="278539" cy="277812"/>
            </a:xfrm>
            <a:prstGeom prst="rect">
              <a:avLst/>
            </a:prstGeom>
            <a:solidFill>
              <a:srgbClr val="FF6600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eck 38"/>
            <p:cNvSpPr/>
            <p:nvPr/>
          </p:nvSpPr>
          <p:spPr>
            <a:xfrm>
              <a:off x="7045423" y="2642163"/>
              <a:ext cx="278539" cy="277812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39"/>
            <p:cNvSpPr/>
            <p:nvPr/>
          </p:nvSpPr>
          <p:spPr>
            <a:xfrm>
              <a:off x="7045423" y="3039338"/>
              <a:ext cx="278539" cy="277812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41"/>
            <p:cNvSpPr/>
            <p:nvPr/>
          </p:nvSpPr>
          <p:spPr>
            <a:xfrm>
              <a:off x="7045423" y="3436513"/>
              <a:ext cx="278539" cy="277812"/>
            </a:xfrm>
            <a:prstGeom prst="rect">
              <a:avLst/>
            </a:pr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42"/>
            <p:cNvSpPr/>
            <p:nvPr/>
          </p:nvSpPr>
          <p:spPr>
            <a:xfrm>
              <a:off x="7045423" y="3833688"/>
              <a:ext cx="278539" cy="277812"/>
            </a:xfrm>
            <a:prstGeom prst="rect">
              <a:avLst/>
            </a:prstGeom>
            <a:solidFill>
              <a:schemeClr val="accent6">
                <a:alpha val="8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43"/>
            <p:cNvSpPr/>
            <p:nvPr/>
          </p:nvSpPr>
          <p:spPr>
            <a:xfrm>
              <a:off x="7045423" y="4230863"/>
              <a:ext cx="278539" cy="277812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hteck 44"/>
            <p:cNvSpPr/>
            <p:nvPr/>
          </p:nvSpPr>
          <p:spPr>
            <a:xfrm>
              <a:off x="7045423" y="4628038"/>
              <a:ext cx="278539" cy="277812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Rechteck 46"/>
            <p:cNvSpPr/>
            <p:nvPr/>
          </p:nvSpPr>
          <p:spPr>
            <a:xfrm>
              <a:off x="7045423" y="2244988"/>
              <a:ext cx="278539" cy="27781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hteck 45"/>
            <p:cNvSpPr/>
            <p:nvPr/>
          </p:nvSpPr>
          <p:spPr>
            <a:xfrm>
              <a:off x="7045423" y="5445563"/>
              <a:ext cx="278539" cy="277812"/>
            </a:xfrm>
            <a:prstGeom prst="rect">
              <a:avLst/>
            </a:prstGeom>
            <a:solidFill>
              <a:srgbClr val="CD0033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5" name="Gruppieren 8"/>
          <p:cNvGrpSpPr/>
          <p:nvPr userDrawn="1"/>
        </p:nvGrpSpPr>
        <p:grpSpPr>
          <a:xfrm>
            <a:off x="5817053" y="1954097"/>
            <a:ext cx="278541" cy="3484603"/>
            <a:chOff x="6274261" y="2238772"/>
            <a:chExt cx="278541" cy="3484603"/>
          </a:xfrm>
        </p:grpSpPr>
        <p:sp>
          <p:nvSpPr>
            <p:cNvPr id="36" name="Rechteck 55"/>
            <p:cNvSpPr/>
            <p:nvPr/>
          </p:nvSpPr>
          <p:spPr>
            <a:xfrm>
              <a:off x="6274263" y="5025211"/>
              <a:ext cx="278539" cy="277812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Rechteck 48"/>
            <p:cNvSpPr/>
            <p:nvPr/>
          </p:nvSpPr>
          <p:spPr>
            <a:xfrm>
              <a:off x="6274261" y="2642163"/>
              <a:ext cx="278539" cy="277812"/>
            </a:xfrm>
            <a:prstGeom prst="rect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hteck 49"/>
            <p:cNvSpPr/>
            <p:nvPr/>
          </p:nvSpPr>
          <p:spPr>
            <a:xfrm>
              <a:off x="6274262" y="3036230"/>
              <a:ext cx="278539" cy="277812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hteck 51"/>
            <p:cNvSpPr/>
            <p:nvPr/>
          </p:nvSpPr>
          <p:spPr>
            <a:xfrm>
              <a:off x="6274263" y="3436513"/>
              <a:ext cx="278539" cy="277812"/>
            </a:xfrm>
            <a:prstGeom prst="rect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Rechteck 52"/>
            <p:cNvSpPr/>
            <p:nvPr/>
          </p:nvSpPr>
          <p:spPr>
            <a:xfrm>
              <a:off x="6274263" y="3833688"/>
              <a:ext cx="278539" cy="277812"/>
            </a:xfrm>
            <a:prstGeom prst="rect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53"/>
            <p:cNvSpPr/>
            <p:nvPr/>
          </p:nvSpPr>
          <p:spPr>
            <a:xfrm>
              <a:off x="6274263" y="4230863"/>
              <a:ext cx="278539" cy="277812"/>
            </a:xfrm>
            <a:prstGeom prst="rect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hteck 54"/>
            <p:cNvSpPr/>
            <p:nvPr/>
          </p:nvSpPr>
          <p:spPr>
            <a:xfrm>
              <a:off x="6274263" y="4628038"/>
              <a:ext cx="278539" cy="277812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hteck 56"/>
            <p:cNvSpPr/>
            <p:nvPr/>
          </p:nvSpPr>
          <p:spPr>
            <a:xfrm>
              <a:off x="6274263" y="2238772"/>
              <a:ext cx="278539" cy="277812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Rechteck 55"/>
            <p:cNvSpPr/>
            <p:nvPr/>
          </p:nvSpPr>
          <p:spPr>
            <a:xfrm>
              <a:off x="6274263" y="5445563"/>
              <a:ext cx="278539" cy="277812"/>
            </a:xfrm>
            <a:prstGeom prst="rect">
              <a:avLst/>
            </a:prstGeom>
            <a:solidFill>
              <a:srgbClr val="CD0033">
                <a:alpha val="4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39277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2" y="4494775"/>
            <a:ext cx="10438873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102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/>
        </p:nvCxnSpPr>
        <p:spPr>
          <a:xfrm>
            <a:off x="0" y="120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pic>
        <p:nvPicPr>
          <p:cNvPr id="12" name="Grafik 12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31844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en-US" noProof="0" dirty="0" err="1"/>
              <a:t>Formatvorlagen</a:t>
            </a:r>
            <a:r>
              <a:rPr lang="en-US" noProof="0" dirty="0"/>
              <a:t> des </a:t>
            </a:r>
            <a:r>
              <a:rPr lang="en-US" noProof="0" dirty="0" err="1"/>
              <a:t>Textmasters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197989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49" y="1484313"/>
            <a:ext cx="6089649" cy="43449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97633865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69465841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49" y="1484315"/>
            <a:ext cx="5187950" cy="434498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655029860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3399576" cy="434498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49" y="1484315"/>
            <a:ext cx="3384550" cy="434498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0" y="1484315"/>
            <a:ext cx="3416300" cy="434498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165626210"/>
      </p:ext>
    </p:extLst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267450" y="368305"/>
            <a:ext cx="5046135" cy="6621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2400"/>
              <a:t>Titelmasterformat durch Klicken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50" y="1484315"/>
            <a:ext cx="5187950" cy="434498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67507"/>
            <a:ext cx="5195887" cy="66278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4192385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en-US" noProof="0" dirty="0" err="1"/>
              <a:t>Formatvorlagen</a:t>
            </a:r>
            <a:r>
              <a:rPr lang="en-US" noProof="0" dirty="0"/>
              <a:t> des </a:t>
            </a:r>
            <a:r>
              <a:rPr lang="en-US" noProof="0" dirty="0" err="1"/>
              <a:t>Textmasters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0725362"/>
      </p:ext>
    </p:extLst>
  </p:cSld>
  <p:clrMapOvr>
    <a:masterClrMapping/>
  </p:clrMapOvr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9482681"/>
      </p:ext>
    </p:extLst>
  </p:cSld>
  <p:clrMapOvr>
    <a:masterClrMapping/>
  </p:clrMapOvr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319030784"/>
      </p:ext>
    </p:extLst>
  </p:cSld>
  <p:clrMapOvr>
    <a:masterClrMapping/>
  </p:clrMapOvr>
  <p:hf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87747239"/>
      </p:ext>
    </p:extLst>
  </p:cSld>
  <p:clrMapOvr>
    <a:masterClrMapping/>
  </p:clrMapOvr>
  <p:hf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0" y="1025525"/>
            <a:ext cx="12192000" cy="583247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4" y="4494775"/>
            <a:ext cx="10438871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102552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pic>
        <p:nvPicPr>
          <p:cNvPr id="12" name="Grafik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86164"/>
            <a:ext cx="12192000" cy="180000"/>
          </a:xfrm>
          <a:prstGeom prst="rect">
            <a:avLst/>
          </a:prstGeom>
        </p:spPr>
      </p:pic>
      <p:pic>
        <p:nvPicPr>
          <p:cNvPr id="13" name="Grafik 12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3546"/>
      </p:ext>
    </p:extLst>
  </p:cSld>
  <p:clrMapOvr>
    <a:masterClrMapping/>
  </p:clrMapOvr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102552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pic>
        <p:nvPicPr>
          <p:cNvPr id="12" name="Grafik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50000"/>
            <a:ext cx="12192000" cy="108000"/>
          </a:xfrm>
          <a:prstGeom prst="rect">
            <a:avLst/>
          </a:prstGeom>
        </p:spPr>
      </p:pic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5365749" y="1484313"/>
            <a:ext cx="6089649" cy="484663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Bildplatzhalter 7"/>
          <p:cNvSpPr>
            <a:spLocks noGrp="1"/>
          </p:cNvSpPr>
          <p:nvPr>
            <p:ph type="pic" sz="quarter" idx="17"/>
          </p:nvPr>
        </p:nvSpPr>
        <p:spPr>
          <a:xfrm>
            <a:off x="874713" y="1481138"/>
            <a:ext cx="4300537" cy="153148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18"/>
          </p:nvPr>
        </p:nvSpPr>
        <p:spPr>
          <a:xfrm>
            <a:off x="874713" y="3133838"/>
            <a:ext cx="4300537" cy="153148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7"/>
          <p:cNvSpPr>
            <a:spLocks noGrp="1"/>
          </p:cNvSpPr>
          <p:nvPr>
            <p:ph type="pic" sz="quarter" idx="19"/>
          </p:nvPr>
        </p:nvSpPr>
        <p:spPr>
          <a:xfrm>
            <a:off x="874713" y="4786539"/>
            <a:ext cx="4300537" cy="153148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10" name="Grafik 12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08043"/>
      </p:ext>
    </p:extLst>
  </p:cSld>
  <p:clrMapOvr>
    <a:masterClrMapping/>
  </p:clrMapOvr>
  <p:hf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346028"/>
      </p:ext>
    </p:extLst>
  </p:cSld>
  <p:clrMapOvr>
    <a:masterClrMapping/>
  </p:clrMapOvr>
  <p:hf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387259"/>
            <a:ext cx="10580687" cy="1198491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80888" cy="613610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58107529"/>
      </p:ext>
    </p:extLst>
  </p:cSld>
  <p:clrMapOvr>
    <a:masterClrMapping/>
  </p:clrMapOvr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387259"/>
            <a:ext cx="10580687" cy="1198491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0888" cy="602488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940049172"/>
      </p:ext>
    </p:extLst>
  </p:cSld>
  <p:clrMapOvr>
    <a:masterClrMapping/>
  </p:clrMapOvr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27901"/>
            <a:ext cx="1468046" cy="548987"/>
          </a:xfrm>
          <a:prstGeom prst="rect">
            <a:avLst/>
          </a:prstGeom>
        </p:spPr>
      </p:pic>
      <p:pic>
        <p:nvPicPr>
          <p:cNvPr id="12" name="Grafik 11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00000">
                <a:schemeClr val="accent4"/>
              </a:gs>
              <a:gs pos="14000">
                <a:schemeClr val="accent5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schemeClr val="tx2"/>
              </a:solidFill>
            </a:endParaRPr>
          </a:p>
        </p:txBody>
      </p:sp>
      <p:sp>
        <p:nvSpPr>
          <p:cNvPr id="18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2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1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tx2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419044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2658260911"/>
      </p:ext>
    </p:extLst>
  </p:cSld>
  <p:clrMapOvr>
    <a:masterClrMapping/>
  </p:clrMapOvr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770460448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886764-AA4A-43FE-AB3E-85AF5266F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049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873306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12414369"/>
      </p:ext>
    </p:extLst>
  </p:cSld>
  <p:clrMapOvr>
    <a:masterClrMapping/>
  </p:clrMapOvr>
  <p:hf hd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4" name="Grafik 3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3" name="Grafik 2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419044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471261976"/>
      </p:ext>
    </p:extLst>
  </p:cSld>
  <p:clrMapOvr>
    <a:masterClrMapping/>
  </p:clrMapOvr>
  <p:hf hd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_blau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419044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9" name="Grafik 18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95668"/>
      </p:ext>
    </p:extLst>
  </p:cSld>
  <p:clrMapOvr>
    <a:masterClrMapping/>
  </p:clrMapOvr>
  <p:hf hd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_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419044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5" name="Grafik 14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21077"/>
            <a:ext cx="1468046" cy="548987"/>
          </a:xfrm>
          <a:prstGeom prst="rect">
            <a:avLst/>
          </a:prstGeom>
        </p:spPr>
      </p:pic>
      <p:pic>
        <p:nvPicPr>
          <p:cNvPr id="17" name="Grafik 16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28657"/>
      </p:ext>
    </p:extLst>
  </p:cSld>
  <p:clrMapOvr>
    <a:masterClrMapping/>
  </p:clrMapOvr>
  <p:hf hd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05594" y="327901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sp>
        <p:nvSpPr>
          <p:cNvPr id="5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86458" y="346075"/>
            <a:ext cx="1764000" cy="5148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44243260"/>
      </p:ext>
    </p:extLst>
  </p:cSld>
  <p:clrMapOvr>
    <a:masterClrMapping/>
  </p:clrMapOvr>
  <p:hf hd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elfolie_TUD_weiß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42465" y="328249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de-DE" sz="300" b="0"/>
              <a:t>Bild durch Klicken auf Symbol hinzufügen</a:t>
            </a:r>
            <a:endParaRPr lang="de-DE"/>
          </a:p>
        </p:txBody>
      </p:sp>
      <p:sp>
        <p:nvSpPr>
          <p:cNvPr id="17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90304" y="349731"/>
            <a:ext cx="1764000" cy="514800"/>
          </a:xfrm>
          <a:blipFill dpi="0" rotWithShape="1">
            <a:blip r:embed="rId3"/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3037213499"/>
      </p:ext>
    </p:extLst>
  </p:cSld>
  <p:clrMapOvr>
    <a:masterClrMapping/>
  </p:clrMapOvr>
  <p:hf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noFill/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noFill/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noFill/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noFill/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noFill/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noFill/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8" name="Grafik 17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04415"/>
      </p:ext>
    </p:extLst>
  </p:cSld>
  <p:clrMapOvr>
    <a:masterClrMapping/>
  </p:clrMapOvr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204913"/>
            <a:ext cx="12192000" cy="56530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5" name="Grafik 14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  <p:pic>
        <p:nvPicPr>
          <p:cNvPr id="18" name="Grafik 17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13622"/>
      </p:ext>
    </p:extLst>
  </p:cSld>
  <p:clrMapOvr>
    <a:masterClrMapping/>
  </p:clrMapOvr>
  <p:hf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el und 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1"/>
          </p:nvPr>
        </p:nvSpPr>
        <p:spPr>
          <a:xfrm>
            <a:off x="3575257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2"/>
          </p:nvPr>
        </p:nvSpPr>
        <p:spPr>
          <a:xfrm>
            <a:off x="6270729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3"/>
          </p:nvPr>
        </p:nvSpPr>
        <p:spPr>
          <a:xfrm>
            <a:off x="8966200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80142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5"/>
          </p:nvPr>
        </p:nvSpPr>
        <p:spPr>
          <a:xfrm>
            <a:off x="3575614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271086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966557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281532479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49" y="1484313"/>
            <a:ext cx="6089649" cy="43449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29184613"/>
      </p:ext>
    </p:extLst>
  </p:cSld>
  <p:clrMapOvr>
    <a:masterClrMapping/>
  </p:clrMapOvr>
  <p:hf hd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ancesca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84167" y="6117168"/>
            <a:ext cx="2880784" cy="38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b="1" smtClean="0">
                <a:solidFill>
                  <a:srgbClr val="265E8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A1BE7D-6820-4450-ACB1-CA4C41F17A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27382" y="265643"/>
            <a:ext cx="9409045" cy="657556"/>
          </a:xfrm>
          <a:prstGeom prst="rect">
            <a:avLst/>
          </a:prstGeom>
        </p:spPr>
        <p:txBody>
          <a:bodyPr/>
          <a:lstStyle>
            <a:lvl1pPr algn="l">
              <a:defRPr lang="en-US" sz="3200" b="0" i="0" kern="1200" cap="all" baseline="0" dirty="0" smtClean="0">
                <a:solidFill>
                  <a:srgbClr val="265E87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1"/>
          </p:nvPr>
        </p:nvSpPr>
        <p:spPr>
          <a:xfrm>
            <a:off x="1007533" y="1221291"/>
            <a:ext cx="10272184" cy="4607983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None/>
              <a:defRPr lang="de-DE" sz="2667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1pPr>
            <a:lvl2pPr marL="609585" indent="0" algn="l" rtl="0" fontAlgn="base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None/>
              <a:defRPr lang="de-DE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2pPr>
            <a:lvl3pPr marL="1219170" indent="0" algn="l" rtl="0" fontAlgn="base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None/>
              <a:defRPr lang="de-DE" sz="2133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3pPr>
            <a:lvl4pPr marL="1828754" indent="0" algn="l" rtl="0" fontAlgn="base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None/>
              <a:defRPr lang="de-DE" sz="2133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4pPr>
            <a:lvl5pPr marL="2438339" indent="0" algn="l" rtl="0" fontAlgn="base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None/>
              <a:defRPr lang="en-US" sz="2133" kern="1200" baseline="0" dirty="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5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110825"/>
            <a:ext cx="2305051" cy="48683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rgbClr val="265E87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0180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D0D4-4819-4022-ABBB-692F3BFFB370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D235-AB99-428F-B8D7-3B55DB4E70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205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524429641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49" y="1484315"/>
            <a:ext cx="5187950" cy="434498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913593526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3399576" cy="434498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49" y="1484315"/>
            <a:ext cx="3384550" cy="434498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0" y="1484315"/>
            <a:ext cx="3416300" cy="434498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51585548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4.wmf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34" Type="http://schemas.openxmlformats.org/officeDocument/2006/relationships/image" Target="../media/image2.jpe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image" Target="../media/image4.wmf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image" Target="../media/image3.emf"/><Relationship Id="rId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Zwischenseite</a:t>
            </a:r>
          </a:p>
          <a:p>
            <a:pPr lvl="6"/>
            <a:r>
              <a:rPr lang="de-DE" dirty="0"/>
              <a:t>Für den nächsten Präsentationsabschnitt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575050" y="6319797"/>
            <a:ext cx="51879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>
                <a:solidFill>
                  <a:schemeClr val="bg2"/>
                </a:solidFill>
              </a:rPr>
              <a:t>Titel der Präsentation</a:t>
            </a:r>
          </a:p>
          <a:p>
            <a:pPr algn="l"/>
            <a:r>
              <a:rPr lang="de-DE" sz="80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Struktureinheit der TU Dresden / </a:t>
            </a:r>
            <a:r>
              <a:rPr lang="de-DE" sz="80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Name Vorname des Vortragenden</a:t>
            </a:r>
            <a:endParaRPr lang="de-DE" sz="800" baseline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de-DE" sz="800" baseline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Ort oder Anlass des Vortrags // 05.03.2021</a:t>
            </a:r>
            <a:endParaRPr lang="de-DE" sz="80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 userDrawn="1"/>
        </p:nvSpPr>
        <p:spPr>
          <a:xfrm>
            <a:off x="8966200" y="6306444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sz="80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80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Folie</a:t>
            </a:r>
            <a:r>
              <a:rPr lang="de-DE" sz="800" baseline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800" baseline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800" baseline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3" y="6336706"/>
            <a:ext cx="1115691" cy="32444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" b="4629"/>
          <a:stretch/>
        </p:blipFill>
        <p:spPr>
          <a:xfrm>
            <a:off x="9663430" y="6279202"/>
            <a:ext cx="966153" cy="494638"/>
          </a:xfrm>
          <a:prstGeom prst="rect">
            <a:avLst/>
          </a:prstGeom>
        </p:spPr>
      </p:pic>
      <p:pic>
        <p:nvPicPr>
          <p:cNvPr id="5" name="Grafik 4"/>
          <p:cNvPicPr>
            <a:picLocks/>
          </p:cNvPicPr>
          <p:nvPr/>
        </p:nvPicPr>
        <p:blipFill>
          <a:blip r:embed="rId34"/>
          <a:stretch>
            <a:fillRect/>
          </a:stretch>
        </p:blipFill>
        <p:spPr>
          <a:xfrm>
            <a:off x="0" y="6027092"/>
            <a:ext cx="12192000" cy="108000"/>
          </a:xfrm>
          <a:prstGeom prst="rect">
            <a:avLst/>
          </a:prstGeom>
        </p:spPr>
      </p:pic>
      <p:sp>
        <p:nvSpPr>
          <p:cNvPr id="13" name="Textfeld 3"/>
          <p:cNvSpPr txBox="1"/>
          <p:nvPr userDrawn="1"/>
        </p:nvSpPr>
        <p:spPr>
          <a:xfrm>
            <a:off x="2477770" y="6319797"/>
            <a:ext cx="4485005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>
                <a:solidFill>
                  <a:schemeClr val="tx2"/>
                </a:solidFill>
              </a:rPr>
              <a:t>Francesca Moresco</a:t>
            </a:r>
          </a:p>
          <a:p>
            <a:pPr algn="l"/>
            <a:r>
              <a:rPr lang="de-DE" sz="8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747. WE-Heraeus-Seminar</a:t>
            </a:r>
            <a:endParaRPr lang="de-DE" sz="800" baseline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de-DE" sz="8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03/11/2022</a:t>
            </a:r>
            <a:endParaRPr lang="de-DE" sz="8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Grafik 12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730" y="6315776"/>
            <a:ext cx="972216" cy="360000"/>
          </a:xfrm>
          <a:prstGeom prst="rect">
            <a:avLst/>
          </a:prstGeom>
        </p:spPr>
      </p:pic>
      <p:sp>
        <p:nvSpPr>
          <p:cNvPr id="16" name="Textfeld 11"/>
          <p:cNvSpPr txBox="1"/>
          <p:nvPr userDrawn="1"/>
        </p:nvSpPr>
        <p:spPr>
          <a:xfrm>
            <a:off x="7157720" y="6306444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sz="8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8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r>
              <a:rPr lang="de-DE" sz="8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80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800" baseline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56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33" r:id="rId3"/>
    <p:sldLayoutId id="2147484034" r:id="rId4"/>
    <p:sldLayoutId id="214748406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43" r:id="rId14"/>
    <p:sldLayoutId id="2147484044" r:id="rId15"/>
    <p:sldLayoutId id="2147484045" r:id="rId16"/>
    <p:sldLayoutId id="2147484046" r:id="rId17"/>
    <p:sldLayoutId id="2147484047" r:id="rId18"/>
    <p:sldLayoutId id="2147484050" r:id="rId19"/>
    <p:sldLayoutId id="2147484051" r:id="rId20"/>
    <p:sldLayoutId id="2147484052" r:id="rId21"/>
    <p:sldLayoutId id="2147484053" r:id="rId22"/>
    <p:sldLayoutId id="2147484054" r:id="rId23"/>
    <p:sldLayoutId id="2147484055" r:id="rId24"/>
    <p:sldLayoutId id="2147484056" r:id="rId25"/>
    <p:sldLayoutId id="2147484057" r:id="rId26"/>
    <p:sldLayoutId id="2147484058" r:id="rId27"/>
    <p:sldLayoutId id="2147484059" r:id="rId28"/>
    <p:sldLayoutId id="2147484060" r:id="rId29"/>
    <p:sldLayoutId id="2147484061" r:id="rId30"/>
  </p:sldLayoutIdLst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42" indent="-323953" algn="l" defTabSz="914269" rtl="0" eaLnBrk="1" latinLnBrk="0" hangingPunct="1">
        <a:spcBef>
          <a:spcPts val="300"/>
        </a:spcBef>
        <a:buFont typeface="Open Sans" panose="020B0606030504020204" pitchFamily="34" charset="0"/>
        <a:buChar char="—"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95942" indent="-215969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75916" indent="-179362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502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5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0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256">
          <p15:clr>
            <a:srgbClr val="F26B43"/>
          </p15:clr>
        </p15:guide>
        <p15:guide id="31" pos="551">
          <p15:clr>
            <a:srgbClr val="F26B43"/>
          </p15:clr>
        </p15:guide>
        <p15:guide id="39" pos="6092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25">
          <p15:clr>
            <a:srgbClr val="F26B43"/>
          </p15:clr>
        </p15:guide>
        <p15:guide id="72" orient="horz" pos="4116">
          <p15:clr>
            <a:srgbClr val="F26B43"/>
          </p15:clr>
        </p15:guide>
        <p15:guide id="73" pos="506">
          <p15:clr>
            <a:srgbClr val="F26B43"/>
          </p15:clr>
        </p15:guide>
        <p15:guide id="74" orient="horz">
          <p15:clr>
            <a:srgbClr val="F26B43"/>
          </p15:clr>
        </p15:guide>
        <p15:guide id="76">
          <p15:clr>
            <a:srgbClr val="F26B43"/>
          </p15:clr>
        </p15:guide>
        <p15:guide id="77" pos="7673">
          <p15:clr>
            <a:srgbClr val="F26B43"/>
          </p15:clr>
        </p15:guide>
        <p15:guide id="78" orient="horz" pos="43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Zwischenseite</a:t>
            </a:r>
          </a:p>
          <a:p>
            <a:pPr lvl="6"/>
            <a:r>
              <a:rPr lang="de-DE" dirty="0"/>
              <a:t>Für den nächsten Präsentationsabschnitt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575050" y="6319797"/>
            <a:ext cx="51879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>
                <a:solidFill>
                  <a:schemeClr val="bg2"/>
                </a:solidFill>
              </a:rPr>
              <a:t>Titel der Präsentation</a:t>
            </a:r>
          </a:p>
          <a:p>
            <a:pPr algn="l"/>
            <a:r>
              <a:rPr lang="de-DE" sz="80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Struktureinheit der TU Dresden / </a:t>
            </a:r>
            <a:r>
              <a:rPr lang="de-DE" sz="80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Name Vorname des Vortragenden</a:t>
            </a:r>
            <a:endParaRPr lang="de-DE" sz="800" baseline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de-DE" sz="800" baseline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Ort oder Anlass des Vortrags // 05.03.2021</a:t>
            </a:r>
            <a:endParaRPr lang="de-DE" sz="80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 userDrawn="1"/>
        </p:nvSpPr>
        <p:spPr>
          <a:xfrm>
            <a:off x="8966200" y="6306444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sz="80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80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Folie</a:t>
            </a:r>
            <a:r>
              <a:rPr lang="de-DE" sz="800" baseline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800" baseline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800" baseline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3" y="6336706"/>
            <a:ext cx="1115691" cy="32444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" b="4629"/>
          <a:stretch/>
        </p:blipFill>
        <p:spPr>
          <a:xfrm>
            <a:off x="9663430" y="6279202"/>
            <a:ext cx="966153" cy="494638"/>
          </a:xfrm>
          <a:prstGeom prst="rect">
            <a:avLst/>
          </a:prstGeom>
        </p:spPr>
      </p:pic>
      <p:pic>
        <p:nvPicPr>
          <p:cNvPr id="5" name="Grafik 4"/>
          <p:cNvPicPr>
            <a:picLocks/>
          </p:cNvPicPr>
          <p:nvPr/>
        </p:nvPicPr>
        <p:blipFill>
          <a:blip r:embed="rId35"/>
          <a:stretch>
            <a:fillRect/>
          </a:stretch>
        </p:blipFill>
        <p:spPr>
          <a:xfrm>
            <a:off x="0" y="6027092"/>
            <a:ext cx="12192000" cy="108000"/>
          </a:xfrm>
          <a:prstGeom prst="rect">
            <a:avLst/>
          </a:prstGeom>
        </p:spPr>
      </p:pic>
      <p:sp>
        <p:nvSpPr>
          <p:cNvPr id="13" name="Textfeld 3"/>
          <p:cNvSpPr txBox="1"/>
          <p:nvPr userDrawn="1"/>
        </p:nvSpPr>
        <p:spPr>
          <a:xfrm>
            <a:off x="2477770" y="6319797"/>
            <a:ext cx="4485005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>
                <a:solidFill>
                  <a:schemeClr val="tx2"/>
                </a:solidFill>
              </a:rPr>
              <a:t>Francesca Moresco</a:t>
            </a:r>
          </a:p>
          <a:p>
            <a:pPr algn="l"/>
            <a:r>
              <a:rPr lang="de-DE" sz="8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On Surface Synthesis 22</a:t>
            </a:r>
            <a:endParaRPr lang="de-DE" sz="800" baseline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de-DE" sz="8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26/09/2022</a:t>
            </a:r>
            <a:endParaRPr lang="de-DE" sz="8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Grafik 12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730" y="6315776"/>
            <a:ext cx="972216" cy="360000"/>
          </a:xfrm>
          <a:prstGeom prst="rect">
            <a:avLst/>
          </a:prstGeom>
        </p:spPr>
      </p:pic>
      <p:sp>
        <p:nvSpPr>
          <p:cNvPr id="16" name="Textfeld 11"/>
          <p:cNvSpPr txBox="1"/>
          <p:nvPr userDrawn="1"/>
        </p:nvSpPr>
        <p:spPr>
          <a:xfrm>
            <a:off x="7157720" y="6306444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sz="8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8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r>
              <a:rPr lang="de-DE" sz="8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80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800" baseline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0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  <p:sldLayoutId id="2147484086" r:id="rId13"/>
    <p:sldLayoutId id="2147484087" r:id="rId14"/>
    <p:sldLayoutId id="2147484088" r:id="rId15"/>
    <p:sldLayoutId id="2147484089" r:id="rId16"/>
    <p:sldLayoutId id="2147484090" r:id="rId17"/>
    <p:sldLayoutId id="2147484091" r:id="rId18"/>
    <p:sldLayoutId id="2147484092" r:id="rId19"/>
    <p:sldLayoutId id="2147484093" r:id="rId20"/>
    <p:sldLayoutId id="2147484094" r:id="rId21"/>
    <p:sldLayoutId id="2147484095" r:id="rId22"/>
    <p:sldLayoutId id="2147484096" r:id="rId23"/>
    <p:sldLayoutId id="2147484097" r:id="rId24"/>
    <p:sldLayoutId id="2147484098" r:id="rId25"/>
    <p:sldLayoutId id="2147484099" r:id="rId26"/>
    <p:sldLayoutId id="2147484100" r:id="rId27"/>
    <p:sldLayoutId id="2147484101" r:id="rId28"/>
    <p:sldLayoutId id="2147484102" r:id="rId29"/>
    <p:sldLayoutId id="2147484103" r:id="rId30"/>
    <p:sldLayoutId id="2147484104" r:id="rId31"/>
  </p:sldLayoutIdLst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42" indent="-323953" algn="l" defTabSz="914269" rtl="0" eaLnBrk="1" latinLnBrk="0" hangingPunct="1">
        <a:spcBef>
          <a:spcPts val="300"/>
        </a:spcBef>
        <a:buFont typeface="Open Sans" panose="020B0606030504020204" pitchFamily="34" charset="0"/>
        <a:buChar char="—"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95942" indent="-215969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75916" indent="-179362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502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5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0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256">
          <p15:clr>
            <a:srgbClr val="F26B43"/>
          </p15:clr>
        </p15:guide>
        <p15:guide id="31" pos="551">
          <p15:clr>
            <a:srgbClr val="F26B43"/>
          </p15:clr>
        </p15:guide>
        <p15:guide id="39" pos="6092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25">
          <p15:clr>
            <a:srgbClr val="F26B43"/>
          </p15:clr>
        </p15:guide>
        <p15:guide id="72" orient="horz" pos="4116">
          <p15:clr>
            <a:srgbClr val="F26B43"/>
          </p15:clr>
        </p15:guide>
        <p15:guide id="73" pos="506">
          <p15:clr>
            <a:srgbClr val="F26B43"/>
          </p15:clr>
        </p15:guide>
        <p15:guide id="74" orient="horz">
          <p15:clr>
            <a:srgbClr val="F26B43"/>
          </p15:clr>
        </p15:guide>
        <p15:guide id="76">
          <p15:clr>
            <a:srgbClr val="F26B43"/>
          </p15:clr>
        </p15:guide>
        <p15:guide id="77" pos="7673">
          <p15:clr>
            <a:srgbClr val="F26B43"/>
          </p15:clr>
        </p15:guide>
        <p15:guide id="78" orient="horz" pos="4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8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882808" y="2852116"/>
            <a:ext cx="2045482" cy="246221"/>
          </a:xfrm>
        </p:spPr>
        <p:txBody>
          <a:bodyPr/>
          <a:lstStyle/>
          <a:p>
            <a:r>
              <a:rPr lang="de-DE"/>
              <a:t>Kwan Ho Au-Yeung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82809" y="3835706"/>
            <a:ext cx="3015300" cy="553998"/>
          </a:xfrm>
        </p:spPr>
        <p:txBody>
          <a:bodyPr/>
          <a:lstStyle/>
          <a:p>
            <a:r>
              <a:rPr lang="en-US" sz="3600" dirty="0"/>
              <a:t>TAC meeting</a:t>
            </a:r>
            <a:endParaRPr lang="de-DE" sz="36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882808" y="3138045"/>
            <a:ext cx="6059210" cy="246221"/>
          </a:xfrm>
        </p:spPr>
        <p:txBody>
          <a:bodyPr/>
          <a:lstStyle/>
          <a:p>
            <a:r>
              <a:rPr lang="de-DE"/>
              <a:t>Single </a:t>
            </a:r>
            <a:r>
              <a:rPr lang="de-DE" err="1"/>
              <a:t>Molecule</a:t>
            </a:r>
            <a:r>
              <a:rPr lang="de-DE"/>
              <a:t> Machines Group, </a:t>
            </a:r>
            <a:r>
              <a:rPr lang="de-DE" err="1"/>
              <a:t>cfaed</a:t>
            </a:r>
            <a:r>
              <a:rPr lang="de-DE"/>
              <a:t>, TU Dresden, Germany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74713" y="5312641"/>
            <a:ext cx="1154213" cy="246221"/>
          </a:xfrm>
        </p:spPr>
        <p:txBody>
          <a:bodyPr/>
          <a:lstStyle/>
          <a:p>
            <a:r>
              <a:rPr lang="de-DE" sz="1600" dirty="0"/>
              <a:t>17.11.2022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996" y="273586"/>
            <a:ext cx="1414043" cy="98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B31828-3E44-45ED-8AA3-6E3C8908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Exploring new on-surface synthesis pathway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AC51AD-6D5D-4B1E-B554-4F96731BD555}"/>
              </a:ext>
            </a:extLst>
          </p:cNvPr>
          <p:cNvSpPr/>
          <p:nvPr/>
        </p:nvSpPr>
        <p:spPr>
          <a:xfrm>
            <a:off x="2308194" y="6232124"/>
            <a:ext cx="1580225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B5702-B106-4EAA-90E0-1A56E98BA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16" y="2920195"/>
            <a:ext cx="5412225" cy="142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C44003-6A33-44BA-90FF-F9E35460AA6B}"/>
              </a:ext>
            </a:extLst>
          </p:cNvPr>
          <p:cNvSpPr txBox="1"/>
          <p:nvPr/>
        </p:nvSpPr>
        <p:spPr>
          <a:xfrm>
            <a:off x="2448731" y="4314964"/>
            <a:ext cx="233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sz="1200" b="1" kern="900" dirty="0">
                <a:cs typeface="Arial" panose="020B0604020202020204" pitchFamily="34" charset="0"/>
              </a:rPr>
              <a:t>Precursor</a:t>
            </a:r>
            <a:br>
              <a:rPr lang="en-US" sz="1200" b="1" kern="900" dirty="0">
                <a:cs typeface="Arial" panose="020B0604020202020204" pitchFamily="34" charset="0"/>
              </a:rPr>
            </a:br>
            <a:r>
              <a:rPr lang="en-US" sz="1200" kern="900" dirty="0">
                <a:cs typeface="Arial" panose="020B0604020202020204" pitchFamily="34" charset="0"/>
              </a:rPr>
              <a:t>4-formyl(4,4’’-terphenyl)-4’’-methylenenitrile </a:t>
            </a:r>
            <a:endParaRPr lang="en-US" sz="1200" kern="900" dirty="0">
              <a:solidFill>
                <a:srgbClr val="FF283A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336E69-1198-4849-B8E2-19D65F10C863}"/>
              </a:ext>
            </a:extLst>
          </p:cNvPr>
          <p:cNvSpPr txBox="1"/>
          <p:nvPr/>
        </p:nvSpPr>
        <p:spPr>
          <a:xfrm>
            <a:off x="5311670" y="4499630"/>
            <a:ext cx="1230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sz="1200" b="1" kern="900" dirty="0">
                <a:cs typeface="Arial" panose="020B0604020202020204" pitchFamily="34" charset="0"/>
              </a:rPr>
              <a:t>Intermediate</a:t>
            </a:r>
            <a:endParaRPr lang="en-US" sz="1200" b="1" kern="900" dirty="0">
              <a:solidFill>
                <a:srgbClr val="FF283A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0064CC-6649-4ABD-BF2F-20EAE24F668F}"/>
              </a:ext>
            </a:extLst>
          </p:cNvPr>
          <p:cNvSpPr txBox="1"/>
          <p:nvPr/>
        </p:nvSpPr>
        <p:spPr>
          <a:xfrm>
            <a:off x="6821833" y="4314964"/>
            <a:ext cx="2506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sz="1200" b="1" kern="900" dirty="0">
                <a:cs typeface="Arial" panose="020B0604020202020204" pitchFamily="34" charset="0"/>
              </a:rPr>
              <a:t>Final</a:t>
            </a:r>
            <a:br>
              <a:rPr lang="en-US" sz="1200" b="1" kern="900" dirty="0">
                <a:cs typeface="Arial" panose="020B0604020202020204" pitchFamily="34" charset="0"/>
              </a:rPr>
            </a:br>
            <a:r>
              <a:rPr lang="en-US" sz="1200" kern="900" dirty="0">
                <a:cs typeface="Arial" panose="020B0604020202020204" pitchFamily="34" charset="0"/>
              </a:rPr>
              <a:t>Conjugated </a:t>
            </a:r>
            <a:br>
              <a:rPr lang="en-US" sz="1200" kern="900" dirty="0">
                <a:cs typeface="Arial" panose="020B0604020202020204" pitchFamily="34" charset="0"/>
              </a:rPr>
            </a:br>
            <a:r>
              <a:rPr lang="en-US" sz="1200" kern="900" dirty="0">
                <a:cs typeface="Arial" panose="020B0604020202020204" pitchFamily="34" charset="0"/>
              </a:rPr>
              <a:t>oligo-</a:t>
            </a:r>
            <a:r>
              <a:rPr lang="en-US" sz="1200" kern="900" dirty="0" err="1">
                <a:cs typeface="Arial" panose="020B0604020202020204" pitchFamily="34" charset="0"/>
              </a:rPr>
              <a:t>phenylenevinylenes</a:t>
            </a:r>
            <a:r>
              <a:rPr lang="en-US" sz="1200" kern="900" dirty="0">
                <a:cs typeface="Arial" panose="020B0604020202020204" pitchFamily="34" charset="0"/>
              </a:rPr>
              <a:t> (PV)</a:t>
            </a:r>
            <a:endParaRPr lang="en-US" sz="1200" kern="900" dirty="0">
              <a:solidFill>
                <a:srgbClr val="FF283A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70E84-87B2-47B0-AD17-38B08AB2FEFE}"/>
              </a:ext>
            </a:extLst>
          </p:cNvPr>
          <p:cNvSpPr txBox="1"/>
          <p:nvPr/>
        </p:nvSpPr>
        <p:spPr>
          <a:xfrm>
            <a:off x="2712011" y="4961295"/>
            <a:ext cx="6498012" cy="898708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sz="2000" b="1" dirty="0"/>
              <a:t>Goal:</a:t>
            </a:r>
            <a:endParaRPr lang="en-US" sz="2000" dirty="0"/>
          </a:p>
          <a:p>
            <a:pPr indent="0" algn="ctr">
              <a:buNone/>
            </a:pPr>
            <a:r>
              <a:rPr lang="en-US" dirty="0"/>
              <a:t>On-surface reactions between </a:t>
            </a:r>
            <a:r>
              <a:rPr lang="en-US" dirty="0">
                <a:solidFill>
                  <a:srgbClr val="FF0000"/>
                </a:solidFill>
              </a:rPr>
              <a:t>aldehydes</a:t>
            </a:r>
            <a:r>
              <a:rPr lang="en-US" dirty="0"/>
              <a:t> and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methylene</a:t>
            </a:r>
            <a:r>
              <a:rPr lang="en-US" dirty="0">
                <a:solidFill>
                  <a:schemeClr val="tx2"/>
                </a:solidFill>
              </a:rPr>
              <a:t> nitriles</a:t>
            </a:r>
          </a:p>
          <a:p>
            <a:pPr indent="0" algn="ctr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>
                <a:solidFill>
                  <a:schemeClr val="tx2"/>
                </a:solidFill>
              </a:rPr>
              <a:t>CN</a:t>
            </a:r>
            <a:r>
              <a:rPr lang="en-US" dirty="0"/>
              <a:t>-substituted structures coupling with </a:t>
            </a:r>
            <a:r>
              <a:rPr lang="en-US" dirty="0">
                <a:solidFill>
                  <a:srgbClr val="00B050"/>
                </a:solidFill>
              </a:rPr>
              <a:t>C=C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bond 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B8D4A907-ABD0-4568-BD55-E761712D5111}"/>
              </a:ext>
            </a:extLst>
          </p:cNvPr>
          <p:cNvSpPr/>
          <p:nvPr/>
        </p:nvSpPr>
        <p:spPr>
          <a:xfrm rot="10800000">
            <a:off x="8301333" y="879795"/>
            <a:ext cx="422495" cy="640149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8CF500-225C-4A18-AA31-49224D08C05F}"/>
              </a:ext>
            </a:extLst>
          </p:cNvPr>
          <p:cNvSpPr txBox="1"/>
          <p:nvPr/>
        </p:nvSpPr>
        <p:spPr>
          <a:xfrm>
            <a:off x="8195708" y="837024"/>
            <a:ext cx="633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sz="1100" dirty="0"/>
              <a:t>STM </a:t>
            </a:r>
            <a:br>
              <a:rPr lang="en-US" sz="1100" dirty="0"/>
            </a:br>
            <a:r>
              <a:rPr lang="en-US" sz="1100" dirty="0"/>
              <a:t>tip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32FD64-3C6D-41FC-8E43-BB2A241C2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194" y="1117185"/>
            <a:ext cx="7943776" cy="17740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FBFCE5-6020-46EC-9ECC-9F3551CA80D9}"/>
              </a:ext>
            </a:extLst>
          </p:cNvPr>
          <p:cNvSpPr txBox="1"/>
          <p:nvPr/>
        </p:nvSpPr>
        <p:spPr>
          <a:xfrm>
            <a:off x="147954" y="942772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STM imaging at 5K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8066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B31828-3E44-45ED-8AA3-6E3C8908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Stepwise</a:t>
            </a:r>
            <a:r>
              <a:rPr lang="de-DE" dirty="0"/>
              <a:t> post-</a:t>
            </a:r>
            <a:r>
              <a:rPr lang="de-DE" dirty="0" err="1"/>
              <a:t>annealing</a:t>
            </a:r>
            <a:r>
              <a:rPr lang="de-DE" dirty="0"/>
              <a:t> on Au(111)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AC51AD-6D5D-4B1E-B554-4F96731BD555}"/>
              </a:ext>
            </a:extLst>
          </p:cNvPr>
          <p:cNvSpPr/>
          <p:nvPr/>
        </p:nvSpPr>
        <p:spPr>
          <a:xfrm>
            <a:off x="2308194" y="6232124"/>
            <a:ext cx="1580225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070BF5F-3EFF-4491-8D51-B9CF1107B1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2106626"/>
              </p:ext>
            </p:extLst>
          </p:nvPr>
        </p:nvGraphicFramePr>
        <p:xfrm>
          <a:off x="1732118" y="1133960"/>
          <a:ext cx="8961028" cy="557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C0810DB-9897-4841-B69E-1C8F8FE1EAC6}"/>
              </a:ext>
            </a:extLst>
          </p:cNvPr>
          <p:cNvSpPr txBox="1"/>
          <p:nvPr/>
        </p:nvSpPr>
        <p:spPr>
          <a:xfrm>
            <a:off x="-74678" y="5624228"/>
            <a:ext cx="3843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sz="1200" dirty="0"/>
              <a:t>(23 nm x 23 nm); </a:t>
            </a:r>
            <a:r>
              <a:rPr lang="en-US" sz="1200" i="1" dirty="0"/>
              <a:t>V </a:t>
            </a:r>
            <a:r>
              <a:rPr lang="en-US" sz="1200" dirty="0"/>
              <a:t>= 300-500 mV and </a:t>
            </a:r>
            <a:r>
              <a:rPr lang="en-US" sz="1200" i="1" dirty="0"/>
              <a:t>I</a:t>
            </a:r>
            <a:r>
              <a:rPr lang="en-US" sz="1200" dirty="0"/>
              <a:t> = 3-10 </a:t>
            </a:r>
            <a:r>
              <a:rPr lang="en-US" sz="1200" dirty="0" err="1"/>
              <a:t>pA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540DD2-78C5-4B65-BD13-D075071FF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51" y="1806332"/>
            <a:ext cx="1920240" cy="1920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BBDF7F-37C7-43FA-A0CB-BB298872C9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44" y="1806332"/>
            <a:ext cx="1920240" cy="1920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1948F6-1F1D-4A3C-AE71-10BC912528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61930" y="1806332"/>
            <a:ext cx="1920240" cy="1920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AE6168-5091-4F9E-92E7-282F4FC4D2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637" y="1806332"/>
            <a:ext cx="1920240" cy="192024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13B256-A55A-4B29-9F2C-DB2AEC61E9B1}"/>
              </a:ext>
            </a:extLst>
          </p:cNvPr>
          <p:cNvCxnSpPr/>
          <p:nvPr/>
        </p:nvCxnSpPr>
        <p:spPr>
          <a:xfrm>
            <a:off x="1847236" y="3865870"/>
            <a:ext cx="8544653" cy="8238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372827B-783F-42A6-BBDF-FC7DD26953BC}"/>
              </a:ext>
            </a:extLst>
          </p:cNvPr>
          <p:cNvSpPr txBox="1"/>
          <p:nvPr/>
        </p:nvSpPr>
        <p:spPr>
          <a:xfrm>
            <a:off x="1893353" y="3870073"/>
            <a:ext cx="201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defTabSz="914400">
              <a:spcBef>
                <a:spcPts val="0"/>
              </a:spcBef>
              <a:buFontTx/>
              <a:buNone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Monolayer </a:t>
            </a:r>
            <a:br>
              <a:rPr lang="en-US" sz="14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islands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B0773B-24F3-4344-BB6F-6538C1FA305A}"/>
              </a:ext>
            </a:extLst>
          </p:cNvPr>
          <p:cNvSpPr txBox="1"/>
          <p:nvPr/>
        </p:nvSpPr>
        <p:spPr>
          <a:xfrm>
            <a:off x="4040398" y="3870073"/>
            <a:ext cx="201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defTabSz="914400">
              <a:spcBef>
                <a:spcPts val="0"/>
              </a:spcBef>
              <a:buFontTx/>
              <a:buNone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Diffusion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and desorption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99E14F-D6DF-4D09-BEDE-3FDAFEAE77B1}"/>
              </a:ext>
            </a:extLst>
          </p:cNvPr>
          <p:cNvSpPr txBox="1"/>
          <p:nvPr/>
        </p:nvSpPr>
        <p:spPr>
          <a:xfrm>
            <a:off x="6187443" y="3870073"/>
            <a:ext cx="201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defTabSz="914400">
              <a:spcBef>
                <a:spcPts val="0"/>
              </a:spcBef>
              <a:buFontTx/>
              <a:buNone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Reaction and </a:t>
            </a:r>
            <a:br>
              <a:rPr lang="en-US" sz="14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desorption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D11157-E13C-4CC8-B9EF-FD90F82AD1E5}"/>
              </a:ext>
            </a:extLst>
          </p:cNvPr>
          <p:cNvSpPr txBox="1"/>
          <p:nvPr/>
        </p:nvSpPr>
        <p:spPr>
          <a:xfrm>
            <a:off x="8326575" y="3870073"/>
            <a:ext cx="201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defTabSz="914400">
              <a:spcBef>
                <a:spcPts val="0"/>
              </a:spcBef>
              <a:buFontTx/>
              <a:buNone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Further</a:t>
            </a:r>
            <a:br>
              <a:rPr lang="en-US" sz="14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desorption</a:t>
            </a:r>
          </a:p>
        </p:txBody>
      </p:sp>
    </p:spTree>
    <p:extLst>
      <p:ext uri="{BB962C8B-B14F-4D97-AF65-F5344CB8AC3E}">
        <p14:creationId xmlns:p14="http://schemas.microsoft.com/office/powerpoint/2010/main" val="1511265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B31828-3E44-45ED-8AA3-6E3C8908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Knoevenagel</a:t>
            </a:r>
            <a:r>
              <a:rPr lang="de-DE" dirty="0"/>
              <a:t> </a:t>
            </a:r>
            <a:r>
              <a:rPr lang="de-DE" dirty="0" err="1"/>
              <a:t>condensation</a:t>
            </a:r>
            <a:r>
              <a:rPr lang="de-DE" dirty="0"/>
              <a:t> </a:t>
            </a:r>
            <a:r>
              <a:rPr lang="de-DE" dirty="0" err="1"/>
              <a:t>activated</a:t>
            </a:r>
            <a:r>
              <a:rPr lang="de-DE" dirty="0"/>
              <a:t> on Au(111)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AC51AD-6D5D-4B1E-B554-4F96731BD555}"/>
              </a:ext>
            </a:extLst>
          </p:cNvPr>
          <p:cNvSpPr/>
          <p:nvPr/>
        </p:nvSpPr>
        <p:spPr>
          <a:xfrm>
            <a:off x="2308194" y="6232124"/>
            <a:ext cx="1580225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284BB1-C16D-46AD-B8EE-9F17DAF50F83}"/>
              </a:ext>
            </a:extLst>
          </p:cNvPr>
          <p:cNvGrpSpPr>
            <a:grpSpLocks noChangeAspect="1"/>
          </p:cNvGrpSpPr>
          <p:nvPr/>
        </p:nvGrpSpPr>
        <p:grpSpPr>
          <a:xfrm>
            <a:off x="4968084" y="1311848"/>
            <a:ext cx="3465703" cy="2530749"/>
            <a:chOff x="3075954" y="1060552"/>
            <a:chExt cx="5525226" cy="40346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9402ACF-5502-4077-96A5-978462EF1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5954" y="2404632"/>
              <a:ext cx="5502783" cy="13075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9AAEC3-0395-439B-BD23-CE98D75E5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5954" y="1060552"/>
              <a:ext cx="5502783" cy="130759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9E4EF2-A935-4808-B73F-C0583C316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492" y="3787629"/>
              <a:ext cx="5504688" cy="130759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87AAAC7-4754-4C4F-AA46-76122B633CCC}"/>
              </a:ext>
            </a:extLst>
          </p:cNvPr>
          <p:cNvSpPr txBox="1"/>
          <p:nvPr/>
        </p:nvSpPr>
        <p:spPr>
          <a:xfrm>
            <a:off x="8566952" y="3612896"/>
            <a:ext cx="2331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en-US" sz="1200" dirty="0"/>
              <a:t>(4.6 nm x 1.1 nm); </a:t>
            </a:r>
            <a:r>
              <a:rPr lang="en-US" sz="1200" i="1" dirty="0"/>
              <a:t>V </a:t>
            </a:r>
            <a:r>
              <a:rPr lang="en-US" sz="1200" dirty="0"/>
              <a:t>= 10 mV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090DDA-7B8A-472E-A0A6-44EBE4D553D3}"/>
              </a:ext>
            </a:extLst>
          </p:cNvPr>
          <p:cNvSpPr txBox="1"/>
          <p:nvPr/>
        </p:nvSpPr>
        <p:spPr>
          <a:xfrm>
            <a:off x="3183364" y="1410598"/>
            <a:ext cx="1652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Constant height CO-tip</a:t>
            </a:r>
            <a:endParaRPr lang="en-GB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B8E33F-C55A-4BC9-BE0D-0A77A7A103A7}"/>
              </a:ext>
            </a:extLst>
          </p:cNvPr>
          <p:cNvSpPr txBox="1"/>
          <p:nvPr/>
        </p:nvSpPr>
        <p:spPr>
          <a:xfrm>
            <a:off x="3197352" y="3059863"/>
            <a:ext cx="1770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Calculated adsorption geometry</a:t>
            </a:r>
            <a:endParaRPr lang="en-GB" sz="1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4784FF-BDDB-4AEF-A6DC-7276D037F7DC}"/>
              </a:ext>
            </a:extLst>
          </p:cNvPr>
          <p:cNvSpPr txBox="1"/>
          <p:nvPr/>
        </p:nvSpPr>
        <p:spPr>
          <a:xfrm>
            <a:off x="3183364" y="2303407"/>
            <a:ext cx="1897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Calculated trimer structure</a:t>
            </a:r>
            <a:endParaRPr lang="en-GB" sz="14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42B9DF-A765-4DA3-87E7-C243318D8A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60"/>
          <a:stretch/>
        </p:blipFill>
        <p:spPr>
          <a:xfrm>
            <a:off x="1746423" y="3889895"/>
            <a:ext cx="8150526" cy="19009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51CCC5-900C-4064-99EA-484F552E32B3}"/>
              </a:ext>
            </a:extLst>
          </p:cNvPr>
          <p:cNvSpPr txBox="1"/>
          <p:nvPr/>
        </p:nvSpPr>
        <p:spPr>
          <a:xfrm>
            <a:off x="38983" y="5706712"/>
            <a:ext cx="392045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Calculations from Dmitry A. </a:t>
            </a:r>
            <a:r>
              <a:rPr lang="en-US" dirty="0" err="1"/>
              <a:t>Ryndyk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168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Single-molecule machines</a:t>
            </a:r>
            <a:br>
              <a:rPr lang="en-US"/>
            </a:br>
            <a:r>
              <a:rPr lang="en-US" b="0"/>
              <a:t>Movement induced by inelastic electron tunneling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6019070" cy="4344987"/>
          </a:xfrm>
        </p:spPr>
        <p:txBody>
          <a:bodyPr/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en-US"/>
              <a:t>Motion activated by voltage pulses with the STM tip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/>
              <a:t>Energy is introduced by inelastic tunneling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/>
              <a:t>Most of the tunneling current is however elastic 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/>
              <a:t>Electric field always present between STM tip and surface </a:t>
            </a:r>
          </a:p>
          <a:p>
            <a:endParaRPr lang="de-DE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5E4ECFF-0B54-4181-BCC8-F17B61EF3A64}"/>
              </a:ext>
            </a:extLst>
          </p:cNvPr>
          <p:cNvCxnSpPr/>
          <p:nvPr/>
        </p:nvCxnSpPr>
        <p:spPr>
          <a:xfrm>
            <a:off x="2077372" y="4651895"/>
            <a:ext cx="336463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D438993-DD50-476D-ABF5-30AB8E7ED207}"/>
              </a:ext>
            </a:extLst>
          </p:cNvPr>
          <p:cNvCxnSpPr>
            <a:cxnSpLocks/>
          </p:cNvCxnSpPr>
          <p:nvPr/>
        </p:nvCxnSpPr>
        <p:spPr>
          <a:xfrm flipV="1">
            <a:off x="2077372" y="3417899"/>
            <a:ext cx="0" cy="1233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C4C2493-2968-4A74-A21A-052AF32D3AD8}"/>
              </a:ext>
            </a:extLst>
          </p:cNvPr>
          <p:cNvSpPr txBox="1"/>
          <p:nvPr/>
        </p:nvSpPr>
        <p:spPr>
          <a:xfrm>
            <a:off x="1586788" y="3482557"/>
            <a:ext cx="490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V, 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01FE10-5331-45DF-BB11-184F84C52D28}"/>
              </a:ext>
            </a:extLst>
          </p:cNvPr>
          <p:cNvSpPr txBox="1"/>
          <p:nvPr/>
        </p:nvSpPr>
        <p:spPr>
          <a:xfrm>
            <a:off x="4964102" y="4688883"/>
            <a:ext cx="266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t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83108B03-6902-4773-96D0-16245E771B4B}"/>
              </a:ext>
            </a:extLst>
          </p:cNvPr>
          <p:cNvCxnSpPr>
            <a:cxnSpLocks/>
          </p:cNvCxnSpPr>
          <p:nvPr/>
        </p:nvCxnSpPr>
        <p:spPr>
          <a:xfrm flipV="1">
            <a:off x="2077372" y="3897293"/>
            <a:ext cx="2094699" cy="754606"/>
          </a:xfrm>
          <a:prstGeom prst="bentConnector3">
            <a:avLst>
              <a:gd name="adj1" fmla="val 33895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074987D8-EDA7-428E-801D-B1162344957D}"/>
              </a:ext>
            </a:extLst>
          </p:cNvPr>
          <p:cNvCxnSpPr>
            <a:cxnSpLocks/>
          </p:cNvCxnSpPr>
          <p:nvPr/>
        </p:nvCxnSpPr>
        <p:spPr>
          <a:xfrm flipH="1" flipV="1">
            <a:off x="3215199" y="3898775"/>
            <a:ext cx="2094699" cy="754606"/>
          </a:xfrm>
          <a:prstGeom prst="bentConnector3">
            <a:avLst>
              <a:gd name="adj1" fmla="val 33895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8934E30-B25B-42D4-9CA1-FB04066F31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127"/>
          <a:stretch/>
        </p:blipFill>
        <p:spPr>
          <a:xfrm>
            <a:off x="6685440" y="2283713"/>
            <a:ext cx="4012317" cy="26433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CB45E4-081D-482B-BF2F-09C1411DD9C4}"/>
              </a:ext>
            </a:extLst>
          </p:cNvPr>
          <p:cNvSpPr txBox="1"/>
          <p:nvPr/>
        </p:nvSpPr>
        <p:spPr>
          <a:xfrm>
            <a:off x="6561584" y="4919715"/>
            <a:ext cx="48938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n-US" sz="1200">
                <a:solidFill>
                  <a:schemeClr val="tx2"/>
                </a:solidFill>
                <a:ea typeface="ＭＳ Ｐゴシック" charset="0"/>
                <a:cs typeface="Univers 45 Light"/>
              </a:rPr>
              <a:t>A.M. Moore and P.S. Weiss, </a:t>
            </a:r>
            <a:r>
              <a:rPr lang="en-US" sz="1200" err="1">
                <a:solidFill>
                  <a:schemeClr val="tx2"/>
                </a:solidFill>
                <a:ea typeface="ＭＳ Ｐゴシック" charset="0"/>
                <a:cs typeface="Univers 45 Light"/>
              </a:rPr>
              <a:t>Annu</a:t>
            </a:r>
            <a:r>
              <a:rPr lang="en-US" sz="1200">
                <a:solidFill>
                  <a:schemeClr val="tx2"/>
                </a:solidFill>
                <a:ea typeface="ＭＳ Ｐゴシック" charset="0"/>
                <a:cs typeface="Univers 45 Light"/>
              </a:rPr>
              <a:t>. Rev. Anal. Chem. 1, 857 (2008)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95396A-9CBF-44C2-B774-19CD6168EEEC}"/>
              </a:ext>
            </a:extLst>
          </p:cNvPr>
          <p:cNvSpPr txBox="1"/>
          <p:nvPr/>
        </p:nvSpPr>
        <p:spPr>
          <a:xfrm>
            <a:off x="9350642" y="2667898"/>
            <a:ext cx="687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V, I, 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21551B-0E54-49CF-9250-0F0E669F53A9}"/>
              </a:ext>
            </a:extLst>
          </p:cNvPr>
          <p:cNvSpPr/>
          <p:nvPr/>
        </p:nvSpPr>
        <p:spPr>
          <a:xfrm>
            <a:off x="2308194" y="6232124"/>
            <a:ext cx="1580225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Single-molecule rotor (Previous results)</a:t>
            </a:r>
            <a:br>
              <a:rPr lang="en-US" dirty="0"/>
            </a:br>
            <a:r>
              <a:rPr lang="en-US" b="0" dirty="0"/>
              <a:t>Chemically anchored DMBI-P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Anchoring reaction</a:t>
            </a:r>
          </a:p>
          <a:p>
            <a:endParaRPr lang="de-DE" dirty="0"/>
          </a:p>
        </p:txBody>
      </p:sp>
      <p:pic>
        <p:nvPicPr>
          <p:cNvPr id="34" name="Picture 16"/>
          <p:cNvPicPr>
            <a:picLocks noChangeAspect="1"/>
          </p:cNvPicPr>
          <p:nvPr/>
        </p:nvPicPr>
        <p:blipFill rotWithShape="1">
          <a:blip r:embed="rId3"/>
          <a:srcRect l="17947" t="4469" r="2132" b="13626"/>
          <a:stretch/>
        </p:blipFill>
        <p:spPr>
          <a:xfrm>
            <a:off x="886905" y="1842797"/>
            <a:ext cx="1859519" cy="1260000"/>
          </a:xfrm>
          <a:prstGeom prst="rect">
            <a:avLst/>
          </a:prstGeom>
        </p:spPr>
      </p:pic>
      <p:sp>
        <p:nvSpPr>
          <p:cNvPr id="35" name="TextBox 19"/>
          <p:cNvSpPr txBox="1"/>
          <p:nvPr/>
        </p:nvSpPr>
        <p:spPr>
          <a:xfrm>
            <a:off x="2763438" y="2194484"/>
            <a:ext cx="160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de-DE" sz="1600" err="1">
                <a:solidFill>
                  <a:prstClr val="black"/>
                </a:solidFill>
                <a:cs typeface="Times New Roman" panose="02020603050405020304" pitchFamily="18" charset="0"/>
              </a:rPr>
              <a:t>heating</a:t>
            </a:r>
            <a:r>
              <a:rPr lang="de-DE" sz="1600">
                <a:solidFill>
                  <a:prstClr val="black"/>
                </a:solidFill>
                <a:cs typeface="Times New Roman" panose="02020603050405020304" pitchFamily="18" charset="0"/>
              </a:rPr>
              <a:t> in UHV</a:t>
            </a:r>
          </a:p>
        </p:txBody>
      </p:sp>
      <p:sp>
        <p:nvSpPr>
          <p:cNvPr id="36" name="Rectangle 5"/>
          <p:cNvSpPr/>
          <p:nvPr/>
        </p:nvSpPr>
        <p:spPr>
          <a:xfrm>
            <a:off x="894672" y="3172301"/>
            <a:ext cx="15504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600">
                <a:solidFill>
                  <a:srgbClr val="00000A"/>
                </a:solidFill>
                <a:ea typeface="Times New Roman" panose="02020603050405020304" pitchFamily="18" charset="0"/>
              </a:rPr>
              <a:t>o-</a:t>
            </a:r>
            <a:r>
              <a:rPr lang="en-US" sz="1600" err="1">
                <a:solidFill>
                  <a:srgbClr val="00000A"/>
                </a:solidFill>
                <a:ea typeface="Times New Roman" panose="02020603050405020304" pitchFamily="18" charset="0"/>
              </a:rPr>
              <a:t>MeO</a:t>
            </a:r>
            <a:r>
              <a:rPr lang="en-US" sz="1600">
                <a:solidFill>
                  <a:srgbClr val="00000A"/>
                </a:solidFill>
                <a:ea typeface="Times New Roman" panose="02020603050405020304" pitchFamily="18" charset="0"/>
              </a:rPr>
              <a:t>‑DMBI‑I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37" name="Rectangle 13"/>
          <p:cNvSpPr/>
          <p:nvPr/>
        </p:nvSpPr>
        <p:spPr>
          <a:xfrm>
            <a:off x="8353270" y="3172301"/>
            <a:ext cx="16040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600">
                <a:solidFill>
                  <a:srgbClr val="00000A"/>
                </a:solidFill>
                <a:ea typeface="Times New Roman" panose="02020603050405020304" pitchFamily="18" charset="0"/>
              </a:rPr>
              <a:t>molecule-rotor</a:t>
            </a:r>
            <a:endParaRPr lang="de-DE" sz="1600">
              <a:solidFill>
                <a:prstClr val="black"/>
              </a:solidFill>
            </a:endParaRPr>
          </a:p>
        </p:txBody>
      </p:sp>
      <p:pic>
        <p:nvPicPr>
          <p:cNvPr id="38" name="Picture 21"/>
          <p:cNvPicPr>
            <a:picLocks noChangeAspect="1"/>
          </p:cNvPicPr>
          <p:nvPr/>
        </p:nvPicPr>
        <p:blipFill rotWithShape="1">
          <a:blip r:embed="rId4"/>
          <a:srcRect l="20721" t="4417" r="711" b="12298"/>
          <a:stretch/>
        </p:blipFill>
        <p:spPr>
          <a:xfrm>
            <a:off x="4540663" y="1855265"/>
            <a:ext cx="1524370" cy="1260000"/>
          </a:xfrm>
          <a:prstGeom prst="rect">
            <a:avLst/>
          </a:prstGeom>
        </p:spPr>
      </p:pic>
      <p:sp>
        <p:nvSpPr>
          <p:cNvPr id="39" name="Rectangle 12"/>
          <p:cNvSpPr/>
          <p:nvPr/>
        </p:nvSpPr>
        <p:spPr>
          <a:xfrm>
            <a:off x="4874533" y="3172301"/>
            <a:ext cx="8996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600">
                <a:solidFill>
                  <a:srgbClr val="00000A"/>
                </a:solidFill>
                <a:ea typeface="Times New Roman" panose="02020603050405020304" pitchFamily="18" charset="0"/>
              </a:rPr>
              <a:t>DMBI‑P</a:t>
            </a:r>
            <a:endParaRPr lang="de-DE" sz="1600">
              <a:solidFill>
                <a:prstClr val="black"/>
              </a:solidFill>
            </a:endParaRPr>
          </a:p>
        </p:txBody>
      </p:sp>
      <p:cxnSp>
        <p:nvCxnSpPr>
          <p:cNvPr id="40" name="Gerade Verbindung mit Pfeil 39"/>
          <p:cNvCxnSpPr/>
          <p:nvPr/>
        </p:nvCxnSpPr>
        <p:spPr>
          <a:xfrm>
            <a:off x="2753121" y="2607549"/>
            <a:ext cx="1668524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1" name="Gerade Verbindung mit Pfeil 40"/>
          <p:cNvCxnSpPr/>
          <p:nvPr/>
        </p:nvCxnSpPr>
        <p:spPr>
          <a:xfrm>
            <a:off x="6176493" y="2600922"/>
            <a:ext cx="1668524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2" name="TextBox 19"/>
          <p:cNvSpPr txBox="1"/>
          <p:nvPr/>
        </p:nvSpPr>
        <p:spPr>
          <a:xfrm>
            <a:off x="6148972" y="2194484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de-DE" sz="16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chemisorption</a:t>
            </a:r>
            <a:endParaRPr lang="de-DE" sz="16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3259033" y="2671557"/>
            <a:ext cx="609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de-DE" sz="1600">
                <a:solidFill>
                  <a:prstClr val="black"/>
                </a:solidFill>
                <a:cs typeface="Times New Roman" panose="02020603050405020304" pitchFamily="18" charset="0"/>
              </a:rPr>
              <a:t>-</a:t>
            </a:r>
            <a:r>
              <a:rPr lang="de-DE" sz="1600" err="1">
                <a:solidFill>
                  <a:prstClr val="black"/>
                </a:solidFill>
                <a:cs typeface="Times New Roman" panose="02020603050405020304" pitchFamily="18" charset="0"/>
              </a:rPr>
              <a:t>MeI</a:t>
            </a:r>
            <a:endParaRPr lang="de-DE" sz="16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6393735" y="2671557"/>
            <a:ext cx="12170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de-DE" sz="1600">
                <a:solidFill>
                  <a:prstClr val="black"/>
                </a:solidFill>
                <a:cs typeface="Times New Roman" panose="02020603050405020304" pitchFamily="18" charset="0"/>
              </a:rPr>
              <a:t>on Au(111)</a:t>
            </a:r>
          </a:p>
        </p:txBody>
      </p:sp>
      <p:pic>
        <p:nvPicPr>
          <p:cNvPr id="59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r="18146" b="36567"/>
          <a:stretch/>
        </p:blipFill>
        <p:spPr>
          <a:xfrm>
            <a:off x="8120061" y="1257428"/>
            <a:ext cx="2146384" cy="1632000"/>
          </a:xfrm>
          <a:prstGeom prst="rect">
            <a:avLst/>
          </a:prstGeom>
        </p:spPr>
      </p:pic>
      <p:pic>
        <p:nvPicPr>
          <p:cNvPr id="60" name="Picture 3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22989" t="28616" r="49198" b="42447"/>
          <a:stretch>
            <a:fillRect/>
          </a:stretch>
        </p:blipFill>
        <p:spPr>
          <a:xfrm>
            <a:off x="878793" y="3753564"/>
            <a:ext cx="1774412" cy="1632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95" y="3753745"/>
            <a:ext cx="1632000" cy="1632000"/>
          </a:xfrm>
          <a:prstGeom prst="rect">
            <a:avLst/>
          </a:prstGeom>
        </p:spPr>
      </p:pic>
      <p:sp>
        <p:nvSpPr>
          <p:cNvPr id="62" name="Rechteck 61"/>
          <p:cNvSpPr/>
          <p:nvPr/>
        </p:nvSpPr>
        <p:spPr>
          <a:xfrm>
            <a:off x="0" y="5754912"/>
            <a:ext cx="12192000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fr-FR" sz="1200" dirty="0" err="1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Eisenhut</a:t>
            </a:r>
            <a:r>
              <a:rPr lang="fr-FR" sz="1200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et al. </a:t>
            </a:r>
            <a:r>
              <a:rPr lang="fr-FR" sz="1200" dirty="0" err="1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Nanoscale</a:t>
            </a:r>
            <a:r>
              <a:rPr lang="fr-FR" sz="1200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13, 16077  (2021)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4E5C10-50A3-46A6-A1FF-B7CE962EA39E}"/>
              </a:ext>
            </a:extLst>
          </p:cNvPr>
          <p:cNvSpPr txBox="1"/>
          <p:nvPr/>
        </p:nvSpPr>
        <p:spPr>
          <a:xfrm>
            <a:off x="4493009" y="3774236"/>
            <a:ext cx="719824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DMBI-P: 2-(1,3-dimethyl-1H-benzo[d]imidazol-3-ium-2-yl)-phenolate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98E76D-70BF-401C-9B74-14B39192B150}"/>
              </a:ext>
            </a:extLst>
          </p:cNvPr>
          <p:cNvSpPr/>
          <p:nvPr/>
        </p:nvSpPr>
        <p:spPr>
          <a:xfrm>
            <a:off x="2308194" y="6232124"/>
            <a:ext cx="1580225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81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Single-molecule rotor</a:t>
            </a:r>
            <a:br>
              <a:rPr lang="en-US" dirty="0"/>
            </a:br>
            <a:r>
              <a:rPr lang="en-US" b="0" dirty="0"/>
              <a:t>Adding a ring – Extended DMBI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/>
              <a:t>Single molecules (low coverage)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/>
              <a:t>Same behavior as DMBI-P by voltage pulses (typically V = 500 mV, I = 500 </a:t>
            </a:r>
            <a:r>
              <a:rPr lang="en-US" dirty="0" err="1"/>
              <a:t>pA</a:t>
            </a:r>
            <a:r>
              <a:rPr lang="en-US" dirty="0"/>
              <a:t>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/>
              <a:t>Unidirectional rotation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GB" sz="18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lang="en-GB" sz="18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left-DMBI-P, always rotates CCW by positive voltage pulses</a:t>
            </a:r>
            <a:endParaRPr lang="en-US" dirty="0"/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600" y="3301848"/>
            <a:ext cx="1584000" cy="1584000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880" y="3301848"/>
            <a:ext cx="1584000" cy="1584000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740" y="3301848"/>
            <a:ext cx="1584000" cy="1584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15A0D1-6E42-4440-AFF0-150CA0C8DE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57863" y="1228659"/>
            <a:ext cx="3246646" cy="18262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68BC60-44B1-48B8-B9B6-F182D86F8BB3}"/>
              </a:ext>
            </a:extLst>
          </p:cNvPr>
          <p:cNvSpPr/>
          <p:nvPr/>
        </p:nvSpPr>
        <p:spPr>
          <a:xfrm>
            <a:off x="2308194" y="6232124"/>
            <a:ext cx="1580225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0363E62-2C1B-44DA-875D-9FE3CDCEB4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83" y="2984684"/>
            <a:ext cx="3901440" cy="2286000"/>
          </a:xfrm>
          <a:prstGeom prst="rect">
            <a:avLst/>
          </a:prstGeom>
        </p:spPr>
      </p:pic>
      <p:sp>
        <p:nvSpPr>
          <p:cNvPr id="12" name="Flowchart: Summing Junction 13">
            <a:extLst>
              <a:ext uri="{FF2B5EF4-FFF2-40B4-BE49-F238E27FC236}">
                <a16:creationId xmlns:a16="http://schemas.microsoft.com/office/drawing/2014/main" id="{39AE8ACF-A639-4D16-A11F-ACEA84D9B82C}"/>
              </a:ext>
            </a:extLst>
          </p:cNvPr>
          <p:cNvSpPr>
            <a:spLocks noChangeAspect="1"/>
          </p:cNvSpPr>
          <p:nvPr/>
        </p:nvSpPr>
        <p:spPr>
          <a:xfrm>
            <a:off x="8684742" y="4296356"/>
            <a:ext cx="133796" cy="133796"/>
          </a:xfrm>
          <a:prstGeom prst="flowChartSummingJunction">
            <a:avLst/>
          </a:prstGeom>
          <a:solidFill>
            <a:schemeClr val="bg1"/>
          </a:solidFill>
          <a:ln w="9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68C20A8C-F6C9-4289-87ED-D4479B3191BF}"/>
              </a:ext>
            </a:extLst>
          </p:cNvPr>
          <p:cNvSpPr txBox="1"/>
          <p:nvPr/>
        </p:nvSpPr>
        <p:spPr>
          <a:xfrm>
            <a:off x="8848893" y="4214910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TextBox 25">
            <a:extLst>
              <a:ext uri="{FF2B5EF4-FFF2-40B4-BE49-F238E27FC236}">
                <a16:creationId xmlns:a16="http://schemas.microsoft.com/office/drawing/2014/main" id="{02A63607-A15D-4421-BF2E-C1C78174B797}"/>
              </a:ext>
            </a:extLst>
          </p:cNvPr>
          <p:cNvSpPr txBox="1"/>
          <p:nvPr/>
        </p:nvSpPr>
        <p:spPr>
          <a:xfrm>
            <a:off x="8734709" y="3973795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5" name="TextBox 26">
            <a:extLst>
              <a:ext uri="{FF2B5EF4-FFF2-40B4-BE49-F238E27FC236}">
                <a16:creationId xmlns:a16="http://schemas.microsoft.com/office/drawing/2014/main" id="{7CE60171-EA2E-43F3-A3F6-BDFA02F66D6B}"/>
              </a:ext>
            </a:extLst>
          </p:cNvPr>
          <p:cNvSpPr txBox="1"/>
          <p:nvPr/>
        </p:nvSpPr>
        <p:spPr>
          <a:xfrm>
            <a:off x="8478047" y="3973795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" name="TextBox 27">
            <a:extLst>
              <a:ext uri="{FF2B5EF4-FFF2-40B4-BE49-F238E27FC236}">
                <a16:creationId xmlns:a16="http://schemas.microsoft.com/office/drawing/2014/main" id="{F1374641-45D5-4997-8B66-9CD36A90FF94}"/>
              </a:ext>
            </a:extLst>
          </p:cNvPr>
          <p:cNvSpPr txBox="1"/>
          <p:nvPr/>
        </p:nvSpPr>
        <p:spPr>
          <a:xfrm>
            <a:off x="8406039" y="4128660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4B025DDD-FE6D-4C70-B843-803B50A727CC}"/>
              </a:ext>
            </a:extLst>
          </p:cNvPr>
          <p:cNvSpPr txBox="1"/>
          <p:nvPr/>
        </p:nvSpPr>
        <p:spPr>
          <a:xfrm>
            <a:off x="8478047" y="4381853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TextBox 29">
            <a:extLst>
              <a:ext uri="{FF2B5EF4-FFF2-40B4-BE49-F238E27FC236}">
                <a16:creationId xmlns:a16="http://schemas.microsoft.com/office/drawing/2014/main" id="{0802DC9B-17B5-4854-9CC7-5A9D5EA4BE5E}"/>
              </a:ext>
            </a:extLst>
          </p:cNvPr>
          <p:cNvSpPr txBox="1"/>
          <p:nvPr/>
        </p:nvSpPr>
        <p:spPr>
          <a:xfrm>
            <a:off x="8749639" y="4381853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9" name="Rechteck 4">
            <a:extLst>
              <a:ext uri="{FF2B5EF4-FFF2-40B4-BE49-F238E27FC236}">
                <a16:creationId xmlns:a16="http://schemas.microsoft.com/office/drawing/2014/main" id="{177F2D23-394E-4B7C-AE35-C10ACDFCE070}"/>
              </a:ext>
            </a:extLst>
          </p:cNvPr>
          <p:cNvSpPr/>
          <p:nvPr/>
        </p:nvSpPr>
        <p:spPr>
          <a:xfrm>
            <a:off x="7016912" y="5022909"/>
            <a:ext cx="16555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>
                <a:solidFill>
                  <a:schemeClr val="bg1"/>
                </a:solidFill>
                <a:ea typeface="PMingLiU"/>
                <a:cs typeface="Times New Roman" panose="02020603050405020304" pitchFamily="18" charset="0"/>
              </a:rPr>
              <a:t>I = 250 </a:t>
            </a:r>
            <a:r>
              <a:rPr lang="en-GB" sz="1000" err="1">
                <a:solidFill>
                  <a:schemeClr val="bg1"/>
                </a:solidFill>
                <a:ea typeface="PMingLiU"/>
                <a:cs typeface="Times New Roman" panose="02020603050405020304" pitchFamily="18" charset="0"/>
              </a:rPr>
              <a:t>pA</a:t>
            </a:r>
            <a:r>
              <a:rPr lang="en-GB" sz="1000">
                <a:solidFill>
                  <a:schemeClr val="bg1"/>
                </a:solidFill>
                <a:ea typeface="PMingLiU"/>
                <a:cs typeface="Times New Roman" panose="02020603050405020304" pitchFamily="18" charset="0"/>
              </a:rPr>
              <a:t> and V = 0.5 V</a:t>
            </a:r>
            <a:endParaRPr lang="de-DE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49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rotor to nanocar</a:t>
            </a:r>
            <a:br>
              <a:rPr lang="en-US"/>
            </a:br>
            <a:r>
              <a:rPr lang="en-US" b="0"/>
              <a:t>Both rotors and nanocars after dimer separation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9888539" cy="4344987"/>
          </a:xfrm>
        </p:spPr>
        <p:txBody>
          <a:bodyPr/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en-US"/>
              <a:t>Separated dimers form a rotor and a nanocar (60%) or two nanocars (40%) 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/>
              <a:t>Typical voltage pulses of  V = 0.5 V and I = 500 </a:t>
            </a:r>
            <a:r>
              <a:rPr lang="en-US" err="1"/>
              <a:t>pA</a:t>
            </a:r>
            <a:r>
              <a:rPr lang="en-US"/>
              <a:t> move both  </a:t>
            </a:r>
          </a:p>
        </p:txBody>
      </p:sp>
      <p:pic>
        <p:nvPicPr>
          <p:cNvPr id="12" name="Picture 31">
            <a:extLst>
              <a:ext uri="{FF2B5EF4-FFF2-40B4-BE49-F238E27FC236}">
                <a16:creationId xmlns:a16="http://schemas.microsoft.com/office/drawing/2014/main" id="{D9700F3D-97E8-4B82-95E8-CCABA5EEAE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66" y="2936829"/>
            <a:ext cx="1882371" cy="1882371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6033AB0C-33BB-4F44-9572-CC1E7F3D5405}"/>
              </a:ext>
            </a:extLst>
          </p:cNvPr>
          <p:cNvSpPr txBox="1"/>
          <p:nvPr/>
        </p:nvSpPr>
        <p:spPr>
          <a:xfrm>
            <a:off x="1126550" y="4828647"/>
            <a:ext cx="10627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4 nm x 4 nm</a:t>
            </a:r>
            <a:endParaRPr lang="en-US" sz="1000"/>
          </a:p>
        </p:txBody>
      </p:sp>
      <p:grpSp>
        <p:nvGrpSpPr>
          <p:cNvPr id="97" name="Group 18">
            <a:extLst>
              <a:ext uri="{FF2B5EF4-FFF2-40B4-BE49-F238E27FC236}">
                <a16:creationId xmlns:a16="http://schemas.microsoft.com/office/drawing/2014/main" id="{BE25AF10-CC4D-481A-B179-728A2060D65E}"/>
              </a:ext>
            </a:extLst>
          </p:cNvPr>
          <p:cNvGrpSpPr>
            <a:grpSpLocks noChangeAspect="1"/>
          </p:cNvGrpSpPr>
          <p:nvPr/>
        </p:nvGrpSpPr>
        <p:grpSpPr>
          <a:xfrm>
            <a:off x="4204904" y="2505547"/>
            <a:ext cx="1764000" cy="1122917"/>
            <a:chOff x="8927041" y="2126635"/>
            <a:chExt cx="1363371" cy="867883"/>
          </a:xfrm>
        </p:grpSpPr>
        <p:sp>
          <p:nvSpPr>
            <p:cNvPr id="98" name="Rectangle 77">
              <a:extLst>
                <a:ext uri="{FF2B5EF4-FFF2-40B4-BE49-F238E27FC236}">
                  <a16:creationId xmlns:a16="http://schemas.microsoft.com/office/drawing/2014/main" id="{33D0B814-3046-4E48-BEAB-BA8482A31ABE}"/>
                </a:ext>
              </a:extLst>
            </p:cNvPr>
            <p:cNvSpPr/>
            <p:nvPr/>
          </p:nvSpPr>
          <p:spPr>
            <a:xfrm>
              <a:off x="8927041" y="2877455"/>
              <a:ext cx="1361570" cy="117063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Arial" charset="0"/>
              </a:endParaRPr>
            </a:p>
          </p:txBody>
        </p:sp>
        <p:grpSp>
          <p:nvGrpSpPr>
            <p:cNvPr id="99" name="Group 78">
              <a:extLst>
                <a:ext uri="{FF2B5EF4-FFF2-40B4-BE49-F238E27FC236}">
                  <a16:creationId xmlns:a16="http://schemas.microsoft.com/office/drawing/2014/main" id="{7C40E119-0710-430F-8D07-9671167FA85F}"/>
                </a:ext>
              </a:extLst>
            </p:cNvPr>
            <p:cNvGrpSpPr/>
            <p:nvPr/>
          </p:nvGrpSpPr>
          <p:grpSpPr>
            <a:xfrm flipH="1">
              <a:off x="9121826" y="2668669"/>
              <a:ext cx="295647" cy="210974"/>
              <a:chOff x="2568094" y="944049"/>
              <a:chExt cx="361384" cy="259549"/>
            </a:xfrm>
          </p:grpSpPr>
          <p:sp>
            <p:nvSpPr>
              <p:cNvPr id="109" name="Oval 88">
                <a:extLst>
                  <a:ext uri="{FF2B5EF4-FFF2-40B4-BE49-F238E27FC236}">
                    <a16:creationId xmlns:a16="http://schemas.microsoft.com/office/drawing/2014/main" id="{709EA8FD-72F9-425F-8BC6-8FC1804AC874}"/>
                  </a:ext>
                </a:extLst>
              </p:cNvPr>
              <p:cNvSpPr/>
              <p:nvPr/>
            </p:nvSpPr>
            <p:spPr>
              <a:xfrm rot="20723984">
                <a:off x="2568094" y="944049"/>
                <a:ext cx="361384" cy="144016"/>
              </a:xfrm>
              <a:prstGeom prst="ellipse">
                <a:avLst/>
              </a:prstGeom>
              <a:solidFill>
                <a:sysClr val="window" lastClr="FFFFFF">
                  <a:lumMod val="7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1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110" name="Straight Connector 89">
                <a:extLst>
                  <a:ext uri="{FF2B5EF4-FFF2-40B4-BE49-F238E27FC236}">
                    <a16:creationId xmlns:a16="http://schemas.microsoft.com/office/drawing/2014/main" id="{15EC32E9-6784-4EA9-B7CD-2D6C3BA4BA86}"/>
                  </a:ext>
                </a:extLst>
              </p:cNvPr>
              <p:cNvCxnSpPr>
                <a:stCxn id="109" idx="3"/>
              </p:cNvCxnSpPr>
              <p:nvPr/>
            </p:nvCxnSpPr>
            <p:spPr>
              <a:xfrm flipH="1">
                <a:off x="2627784" y="1097746"/>
                <a:ext cx="10112" cy="105852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100" name="Group 79">
              <a:extLst>
                <a:ext uri="{FF2B5EF4-FFF2-40B4-BE49-F238E27FC236}">
                  <a16:creationId xmlns:a16="http://schemas.microsoft.com/office/drawing/2014/main" id="{9CD67A04-C26D-4DE4-9BDB-F7EB2D7C3DDB}"/>
                </a:ext>
              </a:extLst>
            </p:cNvPr>
            <p:cNvGrpSpPr/>
            <p:nvPr/>
          </p:nvGrpSpPr>
          <p:grpSpPr>
            <a:xfrm>
              <a:off x="9773175" y="2668668"/>
              <a:ext cx="354559" cy="117063"/>
              <a:chOff x="767610" y="4420343"/>
              <a:chExt cx="433394" cy="144016"/>
            </a:xfrm>
          </p:grpSpPr>
          <p:sp>
            <p:nvSpPr>
              <p:cNvPr id="107" name="Oval 86">
                <a:extLst>
                  <a:ext uri="{FF2B5EF4-FFF2-40B4-BE49-F238E27FC236}">
                    <a16:creationId xmlns:a16="http://schemas.microsoft.com/office/drawing/2014/main" id="{7A78B38C-9BD4-4EA1-8B99-40F794F23483}"/>
                  </a:ext>
                </a:extLst>
              </p:cNvPr>
              <p:cNvSpPr/>
              <p:nvPr/>
            </p:nvSpPr>
            <p:spPr>
              <a:xfrm rot="20723984">
                <a:off x="839619" y="4420343"/>
                <a:ext cx="361385" cy="144016"/>
              </a:xfrm>
              <a:prstGeom prst="ellipse">
                <a:avLst/>
              </a:prstGeom>
              <a:solidFill>
                <a:sysClr val="window" lastClr="FFFFFF">
                  <a:lumMod val="7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1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cxnSp>
            <p:nvCxnSpPr>
              <p:cNvPr id="108" name="Straight Connector 87">
                <a:extLst>
                  <a:ext uri="{FF2B5EF4-FFF2-40B4-BE49-F238E27FC236}">
                    <a16:creationId xmlns:a16="http://schemas.microsoft.com/office/drawing/2014/main" id="{9E66010D-050E-45C3-8407-304E426FA579}"/>
                  </a:ext>
                </a:extLst>
              </p:cNvPr>
              <p:cNvCxnSpPr/>
              <p:nvPr/>
            </p:nvCxnSpPr>
            <p:spPr>
              <a:xfrm flipH="1">
                <a:off x="767610" y="4526755"/>
                <a:ext cx="155449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101" name="Group 80">
              <a:extLst>
                <a:ext uri="{FF2B5EF4-FFF2-40B4-BE49-F238E27FC236}">
                  <a16:creationId xmlns:a16="http://schemas.microsoft.com/office/drawing/2014/main" id="{13B26373-F2CB-431D-851C-2A722FB2AFED}"/>
                </a:ext>
              </a:extLst>
            </p:cNvPr>
            <p:cNvGrpSpPr/>
            <p:nvPr/>
          </p:nvGrpSpPr>
          <p:grpSpPr>
            <a:xfrm>
              <a:off x="9616992" y="2248550"/>
              <a:ext cx="673420" cy="197199"/>
              <a:chOff x="4007088" y="1216536"/>
              <a:chExt cx="823154" cy="242602"/>
            </a:xfrm>
          </p:grpSpPr>
          <p:sp>
            <p:nvSpPr>
              <p:cNvPr id="105" name="Right Arrow 84">
                <a:extLst>
                  <a:ext uri="{FF2B5EF4-FFF2-40B4-BE49-F238E27FC236}">
                    <a16:creationId xmlns:a16="http://schemas.microsoft.com/office/drawing/2014/main" id="{DBAE3E0D-3B10-46D6-B6DC-0836A49ADC7F}"/>
                  </a:ext>
                </a:extLst>
              </p:cNvPr>
              <p:cNvSpPr/>
              <p:nvPr/>
            </p:nvSpPr>
            <p:spPr>
              <a:xfrm>
                <a:off x="4445969" y="1216540"/>
                <a:ext cx="384273" cy="242598"/>
              </a:xfrm>
              <a:prstGeom prst="rightArrow">
                <a:avLst/>
              </a:prstGeom>
              <a:solidFill>
                <a:schemeClr val="accent5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1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" name="Right Arrow 85">
                <a:extLst>
                  <a:ext uri="{FF2B5EF4-FFF2-40B4-BE49-F238E27FC236}">
                    <a16:creationId xmlns:a16="http://schemas.microsoft.com/office/drawing/2014/main" id="{86E2A239-BA5F-4058-8D20-A44E1EDA3453}"/>
                  </a:ext>
                </a:extLst>
              </p:cNvPr>
              <p:cNvSpPr/>
              <p:nvPr/>
            </p:nvSpPr>
            <p:spPr>
              <a:xfrm rot="10800000">
                <a:off x="4007088" y="1216536"/>
                <a:ext cx="384273" cy="242598"/>
              </a:xfrm>
              <a:prstGeom prst="rightArrow">
                <a:avLst/>
              </a:prstGeom>
              <a:solidFill>
                <a:schemeClr val="accent5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1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02" name="Group 81">
              <a:extLst>
                <a:ext uri="{FF2B5EF4-FFF2-40B4-BE49-F238E27FC236}">
                  <a16:creationId xmlns:a16="http://schemas.microsoft.com/office/drawing/2014/main" id="{BC5FDAC5-800C-4DBC-A5D2-794F9148E051}"/>
                </a:ext>
              </a:extLst>
            </p:cNvPr>
            <p:cNvGrpSpPr/>
            <p:nvPr/>
          </p:nvGrpSpPr>
          <p:grpSpPr>
            <a:xfrm>
              <a:off x="9082269" y="2126635"/>
              <a:ext cx="418503" cy="464953"/>
              <a:chOff x="81727" y="4245125"/>
              <a:chExt cx="978469" cy="1081761"/>
            </a:xfrm>
          </p:grpSpPr>
          <p:sp>
            <p:nvSpPr>
              <p:cNvPr id="103" name="Circular Arrow 82">
                <a:extLst>
                  <a:ext uri="{FF2B5EF4-FFF2-40B4-BE49-F238E27FC236}">
                    <a16:creationId xmlns:a16="http://schemas.microsoft.com/office/drawing/2014/main" id="{866637D6-BE8D-4BC0-A547-85F53019E4E0}"/>
                  </a:ext>
                </a:extLst>
              </p:cNvPr>
              <p:cNvSpPr/>
              <p:nvPr/>
            </p:nvSpPr>
            <p:spPr>
              <a:xfrm rot="198128">
                <a:off x="81727" y="4245125"/>
                <a:ext cx="978408" cy="978408"/>
              </a:xfrm>
              <a:prstGeom prst="circularArrow">
                <a:avLst>
                  <a:gd name="adj1" fmla="val 9978"/>
                  <a:gd name="adj2" fmla="val 1142319"/>
                  <a:gd name="adj3" fmla="val 20391686"/>
                  <a:gd name="adj4" fmla="val 10750577"/>
                  <a:gd name="adj5" fmla="val 12577"/>
                </a:avLst>
              </a:prstGeom>
              <a:solidFill>
                <a:schemeClr val="tx2">
                  <a:lumMod val="50000"/>
                  <a:lumOff val="50000"/>
                </a:scheme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Circular Arrow 83">
                <a:extLst>
                  <a:ext uri="{FF2B5EF4-FFF2-40B4-BE49-F238E27FC236}">
                    <a16:creationId xmlns:a16="http://schemas.microsoft.com/office/drawing/2014/main" id="{040A017E-8452-4B6C-9DB3-F1257937DD6F}"/>
                  </a:ext>
                </a:extLst>
              </p:cNvPr>
              <p:cNvSpPr/>
              <p:nvPr/>
            </p:nvSpPr>
            <p:spPr>
              <a:xfrm rot="198128" flipH="1" flipV="1">
                <a:off x="81788" y="4348478"/>
                <a:ext cx="978408" cy="978408"/>
              </a:xfrm>
              <a:prstGeom prst="circularArrow">
                <a:avLst>
                  <a:gd name="adj1" fmla="val 9978"/>
                  <a:gd name="adj2" fmla="val 1142319"/>
                  <a:gd name="adj3" fmla="val 20391686"/>
                  <a:gd name="adj4" fmla="val 10750577"/>
                  <a:gd name="adj5" fmla="val 12577"/>
                </a:avLst>
              </a:prstGeom>
              <a:solidFill>
                <a:schemeClr val="tx2">
                  <a:lumMod val="50000"/>
                  <a:lumOff val="50000"/>
                </a:scheme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286CC92-0A7B-4932-88FE-D60E44BE499C}"/>
              </a:ext>
            </a:extLst>
          </p:cNvPr>
          <p:cNvGrpSpPr>
            <a:grpSpLocks noChangeAspect="1"/>
          </p:cNvGrpSpPr>
          <p:nvPr/>
        </p:nvGrpSpPr>
        <p:grpSpPr>
          <a:xfrm>
            <a:off x="4186904" y="4543429"/>
            <a:ext cx="1800000" cy="961464"/>
            <a:chOff x="4694871" y="4112294"/>
            <a:chExt cx="1373117" cy="733446"/>
          </a:xfrm>
        </p:grpSpPr>
        <p:grpSp>
          <p:nvGrpSpPr>
            <p:cNvPr id="88" name="Group 76">
              <a:extLst>
                <a:ext uri="{FF2B5EF4-FFF2-40B4-BE49-F238E27FC236}">
                  <a16:creationId xmlns:a16="http://schemas.microsoft.com/office/drawing/2014/main" id="{03F43F15-7C65-4F7F-ADC1-6A1E9AE75952}"/>
                </a:ext>
              </a:extLst>
            </p:cNvPr>
            <p:cNvGrpSpPr/>
            <p:nvPr/>
          </p:nvGrpSpPr>
          <p:grpSpPr>
            <a:xfrm>
              <a:off x="4694871" y="4112294"/>
              <a:ext cx="1373117" cy="733446"/>
              <a:chOff x="7778374" y="4776906"/>
              <a:chExt cx="1689267" cy="902316"/>
            </a:xfrm>
          </p:grpSpPr>
          <p:sp>
            <p:nvSpPr>
              <p:cNvPr id="89" name="Rectangle 90">
                <a:extLst>
                  <a:ext uri="{FF2B5EF4-FFF2-40B4-BE49-F238E27FC236}">
                    <a16:creationId xmlns:a16="http://schemas.microsoft.com/office/drawing/2014/main" id="{1D7380D2-D12F-4354-9303-BA5E50B9BA50}"/>
                  </a:ext>
                </a:extLst>
              </p:cNvPr>
              <p:cNvSpPr/>
              <p:nvPr/>
            </p:nvSpPr>
            <p:spPr>
              <a:xfrm>
                <a:off x="7791022" y="5535206"/>
                <a:ext cx="1664312" cy="144016"/>
              </a:xfrm>
              <a:prstGeom prst="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8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Arial" charset="0"/>
                </a:endParaRPr>
              </a:p>
            </p:txBody>
          </p:sp>
          <p:grpSp>
            <p:nvGrpSpPr>
              <p:cNvPr id="90" name="Group 91">
                <a:extLst>
                  <a:ext uri="{FF2B5EF4-FFF2-40B4-BE49-F238E27FC236}">
                    <a16:creationId xmlns:a16="http://schemas.microsoft.com/office/drawing/2014/main" id="{431E6FD1-561C-4A2F-BC4A-7DD372E9BCDF}"/>
                  </a:ext>
                </a:extLst>
              </p:cNvPr>
              <p:cNvGrpSpPr/>
              <p:nvPr/>
            </p:nvGrpSpPr>
            <p:grpSpPr>
              <a:xfrm>
                <a:off x="8719476" y="5268094"/>
                <a:ext cx="433392" cy="144016"/>
                <a:chOff x="2425812" y="944049"/>
                <a:chExt cx="433392" cy="144016"/>
              </a:xfrm>
            </p:grpSpPr>
            <p:sp>
              <p:nvSpPr>
                <p:cNvPr id="95" name="Oval 96">
                  <a:extLst>
                    <a:ext uri="{FF2B5EF4-FFF2-40B4-BE49-F238E27FC236}">
                      <a16:creationId xmlns:a16="http://schemas.microsoft.com/office/drawing/2014/main" id="{E1EFFDDA-BA26-43B9-8FAF-5BA5E4CD23BE}"/>
                    </a:ext>
                  </a:extLst>
                </p:cNvPr>
                <p:cNvSpPr/>
                <p:nvPr/>
              </p:nvSpPr>
              <p:spPr>
                <a:xfrm rot="20723984">
                  <a:off x="2497821" y="944049"/>
                  <a:ext cx="361383" cy="144016"/>
                </a:xfrm>
                <a:prstGeom prst="ellipse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11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cxnSp>
              <p:nvCxnSpPr>
                <p:cNvPr id="96" name="Straight Connector 97">
                  <a:extLst>
                    <a:ext uri="{FF2B5EF4-FFF2-40B4-BE49-F238E27FC236}">
                      <a16:creationId xmlns:a16="http://schemas.microsoft.com/office/drawing/2014/main" id="{8461364C-7510-4F00-AD69-F6F1460BD68E}"/>
                    </a:ext>
                  </a:extLst>
                </p:cNvPr>
                <p:cNvCxnSpPr/>
                <p:nvPr/>
              </p:nvCxnSpPr>
              <p:spPr>
                <a:xfrm flipH="1">
                  <a:off x="2425812" y="1050461"/>
                  <a:ext cx="15544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</p:grpSp>
          <p:sp>
            <p:nvSpPr>
              <p:cNvPr id="91" name="Right Arrow 92">
                <a:extLst>
                  <a:ext uri="{FF2B5EF4-FFF2-40B4-BE49-F238E27FC236}">
                    <a16:creationId xmlns:a16="http://schemas.microsoft.com/office/drawing/2014/main" id="{9FAA17DC-D3C9-4E64-A7C4-09038E367099}"/>
                  </a:ext>
                </a:extLst>
              </p:cNvPr>
              <p:cNvSpPr/>
              <p:nvPr/>
            </p:nvSpPr>
            <p:spPr>
              <a:xfrm>
                <a:off x="8244921" y="4776914"/>
                <a:ext cx="384272" cy="242598"/>
              </a:xfrm>
              <a:prstGeom prst="rightArrow">
                <a:avLst/>
              </a:prstGeom>
              <a:solidFill>
                <a:schemeClr val="accent5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1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2" name="Right Arrow 93">
                <a:extLst>
                  <a:ext uri="{FF2B5EF4-FFF2-40B4-BE49-F238E27FC236}">
                    <a16:creationId xmlns:a16="http://schemas.microsoft.com/office/drawing/2014/main" id="{346D2BC5-6935-40F5-B753-D3753E533F2F}"/>
                  </a:ext>
                </a:extLst>
              </p:cNvPr>
              <p:cNvSpPr/>
              <p:nvPr/>
            </p:nvSpPr>
            <p:spPr>
              <a:xfrm rot="10800000">
                <a:off x="7778374" y="4776916"/>
                <a:ext cx="384272" cy="242598"/>
              </a:xfrm>
              <a:prstGeom prst="rightArrow">
                <a:avLst/>
              </a:prstGeom>
              <a:solidFill>
                <a:schemeClr val="accent5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1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" name="Right Arrow 94">
                <a:extLst>
                  <a:ext uri="{FF2B5EF4-FFF2-40B4-BE49-F238E27FC236}">
                    <a16:creationId xmlns:a16="http://schemas.microsoft.com/office/drawing/2014/main" id="{CF1B5917-ED12-4D31-8E1A-962A5788104D}"/>
                  </a:ext>
                </a:extLst>
              </p:cNvPr>
              <p:cNvSpPr/>
              <p:nvPr/>
            </p:nvSpPr>
            <p:spPr>
              <a:xfrm>
                <a:off x="9083368" y="4776914"/>
                <a:ext cx="384273" cy="242598"/>
              </a:xfrm>
              <a:prstGeom prst="rightArrow">
                <a:avLst/>
              </a:prstGeom>
              <a:solidFill>
                <a:schemeClr val="accent5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1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" name="Right Arrow 95">
                <a:extLst>
                  <a:ext uri="{FF2B5EF4-FFF2-40B4-BE49-F238E27FC236}">
                    <a16:creationId xmlns:a16="http://schemas.microsoft.com/office/drawing/2014/main" id="{18ADEFE9-A3CA-4DDE-8CB7-CE6548396CBC}"/>
                  </a:ext>
                </a:extLst>
              </p:cNvPr>
              <p:cNvSpPr/>
              <p:nvPr/>
            </p:nvSpPr>
            <p:spPr>
              <a:xfrm rot="10800000">
                <a:off x="8644485" y="4776906"/>
                <a:ext cx="384273" cy="242598"/>
              </a:xfrm>
              <a:prstGeom prst="rightArrow">
                <a:avLst/>
              </a:prstGeom>
              <a:solidFill>
                <a:schemeClr val="accent5"/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1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11" name="Group 102">
              <a:extLst>
                <a:ext uri="{FF2B5EF4-FFF2-40B4-BE49-F238E27FC236}">
                  <a16:creationId xmlns:a16="http://schemas.microsoft.com/office/drawing/2014/main" id="{295EB217-DFFD-4089-8C0B-9E65E503E04D}"/>
                </a:ext>
              </a:extLst>
            </p:cNvPr>
            <p:cNvGrpSpPr/>
            <p:nvPr/>
          </p:nvGrpSpPr>
          <p:grpSpPr>
            <a:xfrm flipH="1">
              <a:off x="4888962" y="4512779"/>
              <a:ext cx="352282" cy="117063"/>
              <a:chOff x="8669835" y="4583341"/>
              <a:chExt cx="352282" cy="117063"/>
            </a:xfrm>
          </p:grpSpPr>
          <p:sp>
            <p:nvSpPr>
              <p:cNvPr id="112" name="Oval 103">
                <a:extLst>
                  <a:ext uri="{FF2B5EF4-FFF2-40B4-BE49-F238E27FC236}">
                    <a16:creationId xmlns:a16="http://schemas.microsoft.com/office/drawing/2014/main" id="{568E387E-A6AF-4463-827B-CA4B120FEE7D}"/>
                  </a:ext>
                </a:extLst>
              </p:cNvPr>
              <p:cNvSpPr/>
              <p:nvPr/>
            </p:nvSpPr>
            <p:spPr>
              <a:xfrm rot="20723984">
                <a:off x="8728367" y="4583341"/>
                <a:ext cx="293750" cy="117063"/>
              </a:xfrm>
              <a:prstGeom prst="ellipse">
                <a:avLst/>
              </a:prstGeom>
              <a:solidFill>
                <a:sysClr val="window" lastClr="FFFFFF">
                  <a:lumMod val="7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1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kern="0">
                  <a:solidFill>
                    <a:srgbClr val="FF0000"/>
                  </a:solidFill>
                  <a:latin typeface="Calibri"/>
                </a:endParaRPr>
              </a:p>
            </p:txBody>
          </p:sp>
          <p:cxnSp>
            <p:nvCxnSpPr>
              <p:cNvPr id="113" name="Straight Connector 104">
                <a:extLst>
                  <a:ext uri="{FF2B5EF4-FFF2-40B4-BE49-F238E27FC236}">
                    <a16:creationId xmlns:a16="http://schemas.microsoft.com/office/drawing/2014/main" id="{7B4CE5CB-3D36-4652-B96F-835FA42D489C}"/>
                  </a:ext>
                </a:extLst>
              </p:cNvPr>
              <p:cNvCxnSpPr/>
              <p:nvPr/>
            </p:nvCxnSpPr>
            <p:spPr>
              <a:xfrm flipH="1">
                <a:off x="8669835" y="4669838"/>
                <a:ext cx="126356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</p:grpSp>
      <p:pic>
        <p:nvPicPr>
          <p:cNvPr id="6" name="Car rotor same image sequence">
            <a:hlinkClick r:id="" action="ppaction://media"/>
            <a:extLst>
              <a:ext uri="{FF2B5EF4-FFF2-40B4-BE49-F238E27FC236}">
                <a16:creationId xmlns:a16="http://schemas.microsoft.com/office/drawing/2014/main" id="{15C7E04C-50C5-4998-A6C4-57585A9985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084" r="22358"/>
          <a:stretch/>
        </p:blipFill>
        <p:spPr>
          <a:xfrm>
            <a:off x="7315201" y="2381676"/>
            <a:ext cx="3132664" cy="317165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972B7CE-6E55-409F-901E-ED27EB6108A6}"/>
              </a:ext>
            </a:extLst>
          </p:cNvPr>
          <p:cNvSpPr/>
          <p:nvPr/>
        </p:nvSpPr>
        <p:spPr>
          <a:xfrm>
            <a:off x="2308194" y="6232124"/>
            <a:ext cx="1580225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9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Nanocar</a:t>
            </a:r>
            <a:br>
              <a:rPr lang="en-US"/>
            </a:br>
            <a:r>
              <a:rPr lang="en-US" b="0"/>
              <a:t>Controlled translation by voltage pulses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874711" y="1484314"/>
            <a:ext cx="10580687" cy="1545213"/>
          </a:xfrm>
        </p:spPr>
        <p:txBody>
          <a:bodyPr/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/>
              <a:t>Tip at a lateral distance of 1–1.5 nm (red mark), pulse V ≥ 0.4 V, I ≥ 100 </a:t>
            </a:r>
            <a:r>
              <a:rPr lang="en-US" dirty="0" err="1"/>
              <a:t>pA</a:t>
            </a:r>
            <a:endParaRPr lang="en-US" dirty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/>
              <a:t>By </a:t>
            </a:r>
            <a:r>
              <a:rPr lang="en-US" b="1" dirty="0">
                <a:solidFill>
                  <a:srgbClr val="00B050"/>
                </a:solidFill>
              </a:rPr>
              <a:t>positive</a:t>
            </a:r>
            <a:r>
              <a:rPr lang="en-US" dirty="0"/>
              <a:t> voltage pulses, the molecule is attracted by the tip independently on its chirality (379 pulses)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/>
              <a:t>By </a:t>
            </a:r>
            <a:r>
              <a:rPr lang="en-US" b="1" dirty="0">
                <a:solidFill>
                  <a:srgbClr val="EE7F00"/>
                </a:solidFill>
              </a:rPr>
              <a:t>negative</a:t>
            </a:r>
            <a:r>
              <a:rPr lang="en-US" dirty="0"/>
              <a:t> voltage pulses, the molecule moves less and randomly away from the tip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44B325-5831-4A33-A216-0B48826D4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53" y="3064595"/>
            <a:ext cx="2880000" cy="28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31F55C-33A6-477F-9509-3157F0946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91" y="3064595"/>
            <a:ext cx="2880000" cy="28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39784-754C-4990-B0A5-9BBE9F1BA59A}"/>
              </a:ext>
            </a:extLst>
          </p:cNvPr>
          <p:cNvSpPr txBox="1"/>
          <p:nvPr/>
        </p:nvSpPr>
        <p:spPr>
          <a:xfrm>
            <a:off x="1182253" y="3064595"/>
            <a:ext cx="654346" cy="3416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de-DE" sz="1600"/>
              <a:t>V &gt; 0</a:t>
            </a:r>
            <a:endParaRPr lang="en-US" sz="1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27AA0A-D537-456A-BBE1-2761BC69D9F2}"/>
              </a:ext>
            </a:extLst>
          </p:cNvPr>
          <p:cNvSpPr txBox="1"/>
          <p:nvPr/>
        </p:nvSpPr>
        <p:spPr>
          <a:xfrm>
            <a:off x="4243826" y="3064595"/>
            <a:ext cx="646331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sz="1600"/>
              <a:t>V &lt; 0</a:t>
            </a:r>
            <a:endParaRPr lang="en-US" sz="16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273AF0-766F-4C38-A5A1-6CA66E4C8110}"/>
              </a:ext>
            </a:extLst>
          </p:cNvPr>
          <p:cNvSpPr/>
          <p:nvPr/>
        </p:nvSpPr>
        <p:spPr>
          <a:xfrm>
            <a:off x="2308194" y="6232124"/>
            <a:ext cx="1580225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64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3738622" y="768949"/>
            <a:ext cx="47147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en-US" sz="6000" cap="all" dirty="0">
                <a:solidFill>
                  <a:schemeClr val="tx2"/>
                </a:solidFill>
                <a:cs typeface="Univers 55" panose="02000503040000020003" pitchFamily="2" charset="0"/>
              </a:rPr>
              <a:t>Thank You!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841ACB-F492-4B81-B4A5-00D0CC64EF02}"/>
              </a:ext>
            </a:extLst>
          </p:cNvPr>
          <p:cNvSpPr/>
          <p:nvPr/>
        </p:nvSpPr>
        <p:spPr>
          <a:xfrm>
            <a:off x="2308194" y="6232124"/>
            <a:ext cx="1580225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1E70CB-0547-4785-A4BC-4D24EDB8270C}"/>
              </a:ext>
            </a:extLst>
          </p:cNvPr>
          <p:cNvSpPr txBox="1"/>
          <p:nvPr/>
        </p:nvSpPr>
        <p:spPr>
          <a:xfrm>
            <a:off x="501353" y="2458989"/>
            <a:ext cx="11189293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Publications:</a:t>
            </a:r>
          </a:p>
          <a:p>
            <a:pPr marL="342900" indent="-342900">
              <a:buAutoNum type="arabicPeriod"/>
            </a:pPr>
            <a:r>
              <a:rPr lang="de-DE" sz="1500" dirty="0"/>
              <a:t>K.H. Au Yeung, </a:t>
            </a:r>
            <a:r>
              <a:rPr lang="en-US" sz="1500" dirty="0"/>
              <a:t>T. Kühne, F. Eisenhut, M. </a:t>
            </a:r>
            <a:r>
              <a:rPr lang="en-US" sz="1500" dirty="0" err="1"/>
              <a:t>Kleinwächter</a:t>
            </a:r>
            <a:r>
              <a:rPr lang="en-US" sz="1500" dirty="0"/>
              <a:t>, Y. </a:t>
            </a:r>
            <a:r>
              <a:rPr lang="en-US" sz="1500" dirty="0" err="1"/>
              <a:t>Gisbert</a:t>
            </a:r>
            <a:r>
              <a:rPr lang="en-US" sz="1500" dirty="0"/>
              <a:t>, R. Robles, N. </a:t>
            </a:r>
            <a:r>
              <a:rPr lang="en-US" sz="1500" dirty="0" err="1"/>
              <a:t>Lorente</a:t>
            </a:r>
            <a:r>
              <a:rPr lang="en-US" sz="1500" dirty="0"/>
              <a:t>, G. </a:t>
            </a:r>
            <a:r>
              <a:rPr lang="en-US" sz="1500" dirty="0" err="1"/>
              <a:t>Cuniberti</a:t>
            </a:r>
            <a:r>
              <a:rPr lang="en-US" sz="1500" dirty="0"/>
              <a:t>, C. Joachim, G. </a:t>
            </a:r>
            <a:r>
              <a:rPr lang="en-US" sz="1500" dirty="0" err="1"/>
              <a:t>Rapenne</a:t>
            </a:r>
            <a:r>
              <a:rPr lang="en-US" sz="1500" dirty="0"/>
              <a:t>, C. Kammerer, and F. </a:t>
            </a:r>
            <a:r>
              <a:rPr lang="en-US" sz="1500" dirty="0" err="1"/>
              <a:t>Moresco</a:t>
            </a:r>
            <a:r>
              <a:rPr lang="de-DE" sz="1500" dirty="0"/>
              <a:t>. J. Phys. Chem. Lett. </a:t>
            </a:r>
            <a:r>
              <a:rPr lang="de-DE" sz="1500" b="1" dirty="0"/>
              <a:t>2020</a:t>
            </a:r>
            <a:r>
              <a:rPr lang="de-DE" sz="1500" dirty="0"/>
              <a:t> </a:t>
            </a:r>
            <a:r>
              <a:rPr lang="de-DE" sz="1500" i="1" dirty="0"/>
              <a:t>11</a:t>
            </a:r>
            <a:r>
              <a:rPr lang="de-DE" sz="1500" dirty="0"/>
              <a:t> (16), 6892-6899.</a:t>
            </a:r>
          </a:p>
          <a:p>
            <a:pPr marL="342900" indent="-342900">
              <a:buAutoNum type="arabicPeriod"/>
            </a:pPr>
            <a:r>
              <a:rPr lang="en-US" sz="1500" dirty="0"/>
              <a:t>K. H. Au-Yeung, T. Kühne, D. Becker, M. Richter, D. A. </a:t>
            </a:r>
            <a:r>
              <a:rPr lang="en-US" sz="1500" dirty="0" err="1"/>
              <a:t>Ryndyk</a:t>
            </a:r>
            <a:r>
              <a:rPr lang="en-US" sz="1500" dirty="0"/>
              <a:t>, G. </a:t>
            </a:r>
            <a:r>
              <a:rPr lang="en-US" sz="1500" dirty="0" err="1"/>
              <a:t>Cuniberti</a:t>
            </a:r>
            <a:r>
              <a:rPr lang="en-US" sz="1500" dirty="0"/>
              <a:t>, T. Heine, X. Feng, F. </a:t>
            </a:r>
            <a:r>
              <a:rPr lang="en-US" sz="1500" dirty="0" err="1"/>
              <a:t>Moresco</a:t>
            </a:r>
            <a:r>
              <a:rPr lang="en-US" sz="1500" dirty="0"/>
              <a:t>.</a:t>
            </a:r>
            <a:r>
              <a:rPr lang="en-US" sz="1500"/>
              <a:t> </a:t>
            </a:r>
            <a:r>
              <a:rPr lang="en-US" sz="1500" dirty="0"/>
              <a:t>Chem. Eur. J. </a:t>
            </a:r>
            <a:r>
              <a:rPr lang="en-US" sz="1500" b="1" dirty="0"/>
              <a:t>2021</a:t>
            </a:r>
            <a:r>
              <a:rPr lang="en-US" sz="1500" dirty="0"/>
              <a:t>, 27, 17336.</a:t>
            </a:r>
          </a:p>
          <a:p>
            <a:pPr marL="342900" indent="-342900">
              <a:buAutoNum type="arabicPeriod"/>
            </a:pPr>
            <a:r>
              <a:rPr lang="en-US" sz="1500" dirty="0"/>
              <a:t>In preparation.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8F919C-D1E1-4C9E-9536-0CABECF75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785" y="4449932"/>
            <a:ext cx="1414842" cy="14148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444E8D-71DE-4F8E-A21E-AC31BF0B7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34" y="4789648"/>
            <a:ext cx="995744" cy="81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013D361-224F-4509-A8C1-F731DA6C3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284" y="4746532"/>
            <a:ext cx="3409988" cy="896232"/>
          </a:xfrm>
          <a:prstGeom prst="rect">
            <a:avLst/>
          </a:prstGeom>
        </p:spPr>
      </p:pic>
      <p:pic>
        <p:nvPicPr>
          <p:cNvPr id="21" name="Grafik 9">
            <a:extLst>
              <a:ext uri="{FF2B5EF4-FFF2-40B4-BE49-F238E27FC236}">
                <a16:creationId xmlns:a16="http://schemas.microsoft.com/office/drawing/2014/main" id="{69E7DDF2-AFB3-492F-A722-2EA16B2AD9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77001">
            <a:off x="8250789" y="4629941"/>
            <a:ext cx="1875240" cy="10548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9959A3-9A1B-440F-BF83-ACEE81570C24}"/>
              </a:ext>
            </a:extLst>
          </p:cNvPr>
          <p:cNvSpPr txBox="1"/>
          <p:nvPr/>
        </p:nvSpPr>
        <p:spPr>
          <a:xfrm>
            <a:off x="2154875" y="4404900"/>
            <a:ext cx="55165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D3FA17-40C4-4208-9CD1-CA35C4DEF87A}"/>
              </a:ext>
            </a:extLst>
          </p:cNvPr>
          <p:cNvSpPr txBox="1"/>
          <p:nvPr/>
        </p:nvSpPr>
        <p:spPr>
          <a:xfrm>
            <a:off x="4157708" y="4449932"/>
            <a:ext cx="55165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F76BCF-56CD-4D75-A469-FDE56114B035}"/>
              </a:ext>
            </a:extLst>
          </p:cNvPr>
          <p:cNvSpPr txBox="1"/>
          <p:nvPr/>
        </p:nvSpPr>
        <p:spPr>
          <a:xfrm>
            <a:off x="8083019" y="4426028"/>
            <a:ext cx="55165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3)</a:t>
            </a:r>
          </a:p>
        </p:txBody>
      </p:sp>
    </p:spTree>
    <p:extLst>
      <p:ext uri="{BB962C8B-B14F-4D97-AF65-F5344CB8AC3E}">
        <p14:creationId xmlns:p14="http://schemas.microsoft.com/office/powerpoint/2010/main" val="3113561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B31828-3E44-45ED-8AA3-6E3C8908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AC51AD-6D5D-4B1E-B554-4F96731BD555}"/>
              </a:ext>
            </a:extLst>
          </p:cNvPr>
          <p:cNvSpPr/>
          <p:nvPr/>
        </p:nvSpPr>
        <p:spPr>
          <a:xfrm>
            <a:off x="2308194" y="6232124"/>
            <a:ext cx="1580225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387C2D-594A-40D2-92DC-B65A93BF6BF1}"/>
              </a:ext>
            </a:extLst>
          </p:cNvPr>
          <p:cNvSpPr txBox="1"/>
          <p:nvPr/>
        </p:nvSpPr>
        <p:spPr>
          <a:xfrm>
            <a:off x="1003177" y="1331650"/>
            <a:ext cx="1086626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1. Transmitting rotation between molecule-gears</a:t>
            </a:r>
          </a:p>
          <a:p>
            <a:endParaRPr lang="en-US" sz="2100" dirty="0"/>
          </a:p>
          <a:p>
            <a:r>
              <a:rPr lang="en-US" sz="2100" dirty="0"/>
              <a:t>2. Exploring new on-surface synthesis pathway – Knoevenagel condensation</a:t>
            </a:r>
          </a:p>
          <a:p>
            <a:endParaRPr lang="en-US" sz="2100" dirty="0"/>
          </a:p>
          <a:p>
            <a:r>
              <a:rPr lang="en-US" sz="2100" dirty="0"/>
              <a:t>3. Molecule-rotor and </a:t>
            </a:r>
            <a:r>
              <a:rPr lang="en-US" sz="2100" dirty="0" err="1"/>
              <a:t>nanocar</a:t>
            </a:r>
            <a:r>
              <a:rPr lang="en-US" sz="2100" dirty="0"/>
              <a:t> – E-DMBI-P</a:t>
            </a:r>
          </a:p>
        </p:txBody>
      </p:sp>
    </p:spTree>
    <p:extLst>
      <p:ext uri="{BB962C8B-B14F-4D97-AF65-F5344CB8AC3E}">
        <p14:creationId xmlns:p14="http://schemas.microsoft.com/office/powerpoint/2010/main" val="2886220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B31828-3E44-45ED-8AA3-6E3C8908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Motivation: </a:t>
            </a:r>
            <a:r>
              <a:rPr lang="de-DE" dirty="0" err="1"/>
              <a:t>Transmiting</a:t>
            </a:r>
            <a:r>
              <a:rPr lang="de-DE" dirty="0"/>
              <a:t> </a:t>
            </a:r>
            <a:r>
              <a:rPr lang="de-DE" dirty="0" err="1"/>
              <a:t>rotation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molecule-gears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AC51AD-6D5D-4B1E-B554-4F96731BD555}"/>
              </a:ext>
            </a:extLst>
          </p:cNvPr>
          <p:cNvSpPr/>
          <p:nvPr/>
        </p:nvSpPr>
        <p:spPr>
          <a:xfrm>
            <a:off x="2308194" y="6232124"/>
            <a:ext cx="1580225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2479A5E-71EC-4579-862D-C0DEDFCBE1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8242980"/>
              </p:ext>
            </p:extLst>
          </p:nvPr>
        </p:nvGraphicFramePr>
        <p:xfrm>
          <a:off x="1920003" y="1117969"/>
          <a:ext cx="7793487" cy="2161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c 4">
            <a:extLst>
              <a:ext uri="{FF2B5EF4-FFF2-40B4-BE49-F238E27FC236}">
                <a16:creationId xmlns:a16="http://schemas.microsoft.com/office/drawing/2014/main" id="{11C94B1E-F13F-45CF-9A33-BAA4C18DD40F}"/>
              </a:ext>
            </a:extLst>
          </p:cNvPr>
          <p:cNvSpPr/>
          <p:nvPr/>
        </p:nvSpPr>
        <p:spPr>
          <a:xfrm rot="18158396">
            <a:off x="5335738" y="3464866"/>
            <a:ext cx="1261872" cy="1320623"/>
          </a:xfrm>
          <a:prstGeom prst="arc">
            <a:avLst>
              <a:gd name="adj1" fmla="val 18534866"/>
              <a:gd name="adj2" fmla="val 1182681"/>
            </a:avLst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triangle"/>
            <a:tailEnd type="non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5-Point Star 20">
            <a:extLst>
              <a:ext uri="{FF2B5EF4-FFF2-40B4-BE49-F238E27FC236}">
                <a16:creationId xmlns:a16="http://schemas.microsoft.com/office/drawing/2014/main" id="{AF3AF7EA-404B-4218-B256-EF1C26EC5B72}"/>
              </a:ext>
            </a:extLst>
          </p:cNvPr>
          <p:cNvSpPr/>
          <p:nvPr/>
        </p:nvSpPr>
        <p:spPr>
          <a:xfrm rot="980107">
            <a:off x="4269072" y="4067604"/>
            <a:ext cx="914400" cy="914400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5B9BD5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5EE4709B-BE93-4D0A-A0C2-BB10EC71B266}"/>
              </a:ext>
            </a:extLst>
          </p:cNvPr>
          <p:cNvSpPr/>
          <p:nvPr/>
        </p:nvSpPr>
        <p:spPr>
          <a:xfrm rot="15610127">
            <a:off x="4156456" y="3556603"/>
            <a:ext cx="1170988" cy="1320623"/>
          </a:xfrm>
          <a:prstGeom prst="arc">
            <a:avLst>
              <a:gd name="adj1" fmla="val 18534866"/>
              <a:gd name="adj2" fmla="val 1007361"/>
            </a:avLst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8407EB6C-F5DC-4C64-918D-49871969E005}"/>
              </a:ext>
            </a:extLst>
          </p:cNvPr>
          <p:cNvSpPr/>
          <p:nvPr/>
        </p:nvSpPr>
        <p:spPr>
          <a:xfrm rot="20005877">
            <a:off x="6441878" y="3770620"/>
            <a:ext cx="1170988" cy="1320623"/>
          </a:xfrm>
          <a:prstGeom prst="arc">
            <a:avLst>
              <a:gd name="adj1" fmla="val 18534866"/>
              <a:gd name="adj2" fmla="val 1007361"/>
            </a:avLst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5-Point Star 23">
            <a:extLst>
              <a:ext uri="{FF2B5EF4-FFF2-40B4-BE49-F238E27FC236}">
                <a16:creationId xmlns:a16="http://schemas.microsoft.com/office/drawing/2014/main" id="{9E517C57-AB3D-4A01-8EB6-9BBB39FB0ACB}"/>
              </a:ext>
            </a:extLst>
          </p:cNvPr>
          <p:cNvSpPr/>
          <p:nvPr/>
        </p:nvSpPr>
        <p:spPr>
          <a:xfrm rot="20898205">
            <a:off x="5301726" y="3875495"/>
            <a:ext cx="914400" cy="914400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5B9BD5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5-Point Star 24">
            <a:extLst>
              <a:ext uri="{FF2B5EF4-FFF2-40B4-BE49-F238E27FC236}">
                <a16:creationId xmlns:a16="http://schemas.microsoft.com/office/drawing/2014/main" id="{939F58E1-22D2-450F-B3EB-8F6A3C92BBCE}"/>
              </a:ext>
            </a:extLst>
          </p:cNvPr>
          <p:cNvSpPr/>
          <p:nvPr/>
        </p:nvSpPr>
        <p:spPr>
          <a:xfrm rot="497575">
            <a:off x="6341964" y="4135096"/>
            <a:ext cx="914400" cy="914400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5B9BD5"/>
          </a:solidFill>
          <a:ln w="5715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hevron 29">
            <a:extLst>
              <a:ext uri="{FF2B5EF4-FFF2-40B4-BE49-F238E27FC236}">
                <a16:creationId xmlns:a16="http://schemas.microsoft.com/office/drawing/2014/main" id="{E1C44169-546D-410D-B542-FEBB3D5D85DE}"/>
              </a:ext>
            </a:extLst>
          </p:cNvPr>
          <p:cNvSpPr/>
          <p:nvPr/>
        </p:nvSpPr>
        <p:spPr>
          <a:xfrm rot="1261670">
            <a:off x="2782662" y="3336567"/>
            <a:ext cx="923027" cy="768055"/>
          </a:xfrm>
          <a:prstGeom prst="chevr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Chevron 31">
            <a:extLst>
              <a:ext uri="{FF2B5EF4-FFF2-40B4-BE49-F238E27FC236}">
                <a16:creationId xmlns:a16="http://schemas.microsoft.com/office/drawing/2014/main" id="{1B3CBAA4-BC87-4221-BF35-16B9538E3F02}"/>
              </a:ext>
            </a:extLst>
          </p:cNvPr>
          <p:cNvSpPr/>
          <p:nvPr/>
        </p:nvSpPr>
        <p:spPr>
          <a:xfrm rot="20340031">
            <a:off x="7993470" y="3336345"/>
            <a:ext cx="923027" cy="768055"/>
          </a:xfrm>
          <a:prstGeom prst="chevr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51567-2D70-45F3-9B6A-051DFDF01A0D}"/>
              </a:ext>
            </a:extLst>
          </p:cNvPr>
          <p:cNvSpPr txBox="1"/>
          <p:nvPr/>
        </p:nvSpPr>
        <p:spPr>
          <a:xfrm>
            <a:off x="2571839" y="4155472"/>
            <a:ext cx="1344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Information</a:t>
            </a:r>
            <a:endParaRPr lang="de-D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C65A40-BB3E-421B-B2BC-58E28C342E7B}"/>
              </a:ext>
            </a:extLst>
          </p:cNvPr>
          <p:cNvSpPr txBox="1"/>
          <p:nvPr/>
        </p:nvSpPr>
        <p:spPr>
          <a:xfrm>
            <a:off x="7691617" y="2886812"/>
            <a:ext cx="1344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Information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5886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B31828-3E44-45ED-8AA3-6E3C8908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Optimizing under </a:t>
            </a:r>
            <a:r>
              <a:rPr lang="en-US" u="sng" cap="none" dirty="0" err="1"/>
              <a:t>P</a:t>
            </a:r>
            <a:r>
              <a:rPr lang="en-US" cap="none" dirty="0" err="1"/>
              <a:t>enta</a:t>
            </a:r>
            <a:r>
              <a:rPr lang="en-US" u="sng" cap="none" dirty="0" err="1"/>
              <a:t>p</a:t>
            </a:r>
            <a:r>
              <a:rPr lang="en-US" cap="none" dirty="0" err="1"/>
              <a:t>henyl</a:t>
            </a:r>
            <a:r>
              <a:rPr lang="en-US" u="sng" cap="none" dirty="0" err="1"/>
              <a:t>c</a:t>
            </a:r>
            <a:r>
              <a:rPr lang="en-US" cap="none" dirty="0" err="1"/>
              <a:t>yclo</a:t>
            </a:r>
            <a:r>
              <a:rPr lang="en-US" u="sng" cap="none" dirty="0" err="1"/>
              <a:t>p</a:t>
            </a:r>
            <a:r>
              <a:rPr lang="en-US" cap="none" dirty="0" err="1"/>
              <a:t>entadiene</a:t>
            </a:r>
            <a:r>
              <a:rPr lang="en-US" cap="none" dirty="0"/>
              <a:t> (PPCP) framework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AC51AD-6D5D-4B1E-B554-4F96731BD555}"/>
              </a:ext>
            </a:extLst>
          </p:cNvPr>
          <p:cNvSpPr/>
          <p:nvPr/>
        </p:nvSpPr>
        <p:spPr>
          <a:xfrm>
            <a:off x="2308194" y="6232124"/>
            <a:ext cx="1580225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ine Callout 2 33">
            <a:extLst>
              <a:ext uri="{FF2B5EF4-FFF2-40B4-BE49-F238E27FC236}">
                <a16:creationId xmlns:a16="http://schemas.microsoft.com/office/drawing/2014/main" id="{261505F2-3DA6-4EDC-9A37-AFBF0FDA058A}"/>
              </a:ext>
            </a:extLst>
          </p:cNvPr>
          <p:cNvSpPr/>
          <p:nvPr/>
        </p:nvSpPr>
        <p:spPr>
          <a:xfrm>
            <a:off x="8370785" y="1941913"/>
            <a:ext cx="2484536" cy="12403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4882"/>
              <a:gd name="adj6" fmla="val -39112"/>
            </a:avLst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FB58ED-0FD0-48AF-AF87-B7E7B5C88581}"/>
              </a:ext>
            </a:extLst>
          </p:cNvPr>
          <p:cNvSpPr txBox="1"/>
          <p:nvPr/>
        </p:nvSpPr>
        <p:spPr>
          <a:xfrm>
            <a:off x="1007290" y="4656027"/>
            <a:ext cx="2859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On-surface anchoring strategy</a:t>
            </a:r>
          </a:p>
        </p:txBody>
      </p:sp>
      <p:sp>
        <p:nvSpPr>
          <p:cNvPr id="18" name="Line Callout 2 35">
            <a:extLst>
              <a:ext uri="{FF2B5EF4-FFF2-40B4-BE49-F238E27FC236}">
                <a16:creationId xmlns:a16="http://schemas.microsoft.com/office/drawing/2014/main" id="{682641AC-E223-4F09-B2E4-8B9CD4B2EDC2}"/>
              </a:ext>
            </a:extLst>
          </p:cNvPr>
          <p:cNvSpPr/>
          <p:nvPr/>
        </p:nvSpPr>
        <p:spPr>
          <a:xfrm flipH="1">
            <a:off x="724764" y="2212566"/>
            <a:ext cx="2432648" cy="103571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4711"/>
              <a:gd name="adj6" fmla="val -44236"/>
            </a:avLst>
          </a:prstGeom>
          <a:noFill/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32A947-32D4-4FDE-A1EF-1A479D16B213}"/>
              </a:ext>
            </a:extLst>
          </p:cNvPr>
          <p:cNvSpPr txBox="1"/>
          <p:nvPr/>
        </p:nvSpPr>
        <p:spPr>
          <a:xfrm>
            <a:off x="8370785" y="2256110"/>
            <a:ext cx="2492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Marker for visualization</a:t>
            </a:r>
          </a:p>
        </p:txBody>
      </p:sp>
      <p:sp>
        <p:nvSpPr>
          <p:cNvPr id="20" name="Line Callout 2 37">
            <a:extLst>
              <a:ext uri="{FF2B5EF4-FFF2-40B4-BE49-F238E27FC236}">
                <a16:creationId xmlns:a16="http://schemas.microsoft.com/office/drawing/2014/main" id="{B2F51D20-29EF-42B1-BD5D-1B337AAB53F1}"/>
              </a:ext>
            </a:extLst>
          </p:cNvPr>
          <p:cNvSpPr/>
          <p:nvPr/>
        </p:nvSpPr>
        <p:spPr>
          <a:xfrm>
            <a:off x="8830866" y="3991621"/>
            <a:ext cx="2804637" cy="140567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8231"/>
              <a:gd name="adj6" fmla="val -47281"/>
            </a:avLst>
          </a:prstGeom>
          <a:noFill/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C8E5C1-09BA-428D-89D9-90EDEC5FB116}"/>
              </a:ext>
            </a:extLst>
          </p:cNvPr>
          <p:cNvSpPr txBox="1"/>
          <p:nvPr/>
        </p:nvSpPr>
        <p:spPr>
          <a:xfrm>
            <a:off x="8863302" y="4370613"/>
            <a:ext cx="273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Optimization for </a:t>
            </a:r>
            <a:b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transmitting rotation</a:t>
            </a:r>
          </a:p>
        </p:txBody>
      </p:sp>
      <p:sp>
        <p:nvSpPr>
          <p:cNvPr id="22" name="Line Callout 2 39">
            <a:extLst>
              <a:ext uri="{FF2B5EF4-FFF2-40B4-BE49-F238E27FC236}">
                <a16:creationId xmlns:a16="http://schemas.microsoft.com/office/drawing/2014/main" id="{85FEB1DC-4D57-4959-85D6-A1A33AD699B0}"/>
              </a:ext>
            </a:extLst>
          </p:cNvPr>
          <p:cNvSpPr/>
          <p:nvPr/>
        </p:nvSpPr>
        <p:spPr>
          <a:xfrm flipH="1">
            <a:off x="1070586" y="4280182"/>
            <a:ext cx="2732338" cy="132343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2082"/>
              <a:gd name="adj6" fmla="val -53840"/>
            </a:avLst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BC7DB2-D644-4746-A1BD-CF02037AACA1}"/>
              </a:ext>
            </a:extLst>
          </p:cNvPr>
          <p:cNvSpPr txBox="1"/>
          <p:nvPr/>
        </p:nvSpPr>
        <p:spPr>
          <a:xfrm>
            <a:off x="729060" y="2438035"/>
            <a:ext cx="24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Tip-induced manipulation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C32E8C-0309-44D0-AA67-8308201A8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62" y="2368345"/>
            <a:ext cx="2883309" cy="2850948"/>
          </a:xfrm>
          <a:prstGeom prst="rect">
            <a:avLst/>
          </a:prstGeom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2DD6B696-B845-43E0-AD6E-5B743083113D}"/>
              </a:ext>
            </a:extLst>
          </p:cNvPr>
          <p:cNvSpPr/>
          <p:nvPr/>
        </p:nvSpPr>
        <p:spPr>
          <a:xfrm rot="10800000">
            <a:off x="3802924" y="936769"/>
            <a:ext cx="1172911" cy="1431576"/>
          </a:xfrm>
          <a:prstGeom prst="triangl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783007-4C72-4BE0-B17F-F2D223AE6CB3}"/>
              </a:ext>
            </a:extLst>
          </p:cNvPr>
          <p:cNvSpPr txBox="1"/>
          <p:nvPr/>
        </p:nvSpPr>
        <p:spPr>
          <a:xfrm>
            <a:off x="3903604" y="1015825"/>
            <a:ext cx="97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STM 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Tip</a:t>
            </a: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" name="Right Arrow 44">
            <a:extLst>
              <a:ext uri="{FF2B5EF4-FFF2-40B4-BE49-F238E27FC236}">
                <a16:creationId xmlns:a16="http://schemas.microsoft.com/office/drawing/2014/main" id="{54459A7B-CD95-4BBC-B6E7-1D30320999AF}"/>
              </a:ext>
            </a:extLst>
          </p:cNvPr>
          <p:cNvSpPr/>
          <p:nvPr/>
        </p:nvSpPr>
        <p:spPr>
          <a:xfrm>
            <a:off x="5099661" y="1434896"/>
            <a:ext cx="1143000" cy="466725"/>
          </a:xfrm>
          <a:prstGeom prst="rightArrow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919C728-FEAE-47DF-A670-F0ABAEB6724A}"/>
              </a:ext>
            </a:extLst>
          </p:cNvPr>
          <p:cNvSpPr>
            <a:spLocks noChangeAspect="1"/>
          </p:cNvSpPr>
          <p:nvPr/>
        </p:nvSpPr>
        <p:spPr>
          <a:xfrm>
            <a:off x="5365045" y="3594531"/>
            <a:ext cx="548640" cy="548640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C4EA8A0-4838-493D-BA65-1418A33B0D1B}"/>
              </a:ext>
            </a:extLst>
          </p:cNvPr>
          <p:cNvSpPr>
            <a:spLocks noChangeAspect="1"/>
          </p:cNvSpPr>
          <p:nvPr/>
        </p:nvSpPr>
        <p:spPr>
          <a:xfrm>
            <a:off x="6456435" y="3033681"/>
            <a:ext cx="1097280" cy="1097280"/>
          </a:xfrm>
          <a:prstGeom prst="ellipse">
            <a:avLst/>
          </a:prstGeom>
          <a:noFill/>
          <a:ln w="38100" cap="flat" cmpd="sng" algn="ctr">
            <a:solidFill>
              <a:srgbClr val="5B9BD5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E70C92-715E-46DD-ADD0-2FF20C67B9A5}"/>
              </a:ext>
            </a:extLst>
          </p:cNvPr>
          <p:cNvSpPr txBox="1"/>
          <p:nvPr/>
        </p:nvSpPr>
        <p:spPr>
          <a:xfrm>
            <a:off x="5045309" y="1098559"/>
            <a:ext cx="161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Manipulation</a:t>
            </a: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4180D809-4568-44E0-B234-DC3E662118D5}"/>
              </a:ext>
            </a:extLst>
          </p:cNvPr>
          <p:cNvSpPr/>
          <p:nvPr/>
        </p:nvSpPr>
        <p:spPr>
          <a:xfrm rot="2360618">
            <a:off x="6143708" y="3470649"/>
            <a:ext cx="1261872" cy="1320623"/>
          </a:xfrm>
          <a:prstGeom prst="arc">
            <a:avLst>
              <a:gd name="adj1" fmla="val 18534866"/>
              <a:gd name="adj2" fmla="val 1182681"/>
            </a:avLst>
          </a:prstGeom>
          <a:noFill/>
          <a:ln w="47625" cap="flat" cmpd="sng" algn="ctr">
            <a:solidFill>
              <a:srgbClr val="70AD47"/>
            </a:solidFill>
            <a:prstDash val="solid"/>
            <a:miter lim="800000"/>
            <a:headEnd type="triangle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25E54C1-2723-4553-BF29-50824AC3AFEF}"/>
              </a:ext>
            </a:extLst>
          </p:cNvPr>
          <p:cNvCxnSpPr/>
          <p:nvPr/>
        </p:nvCxnSpPr>
        <p:spPr>
          <a:xfrm>
            <a:off x="4491337" y="2443772"/>
            <a:ext cx="608324" cy="377343"/>
          </a:xfrm>
          <a:prstGeom prst="straightConnector1">
            <a:avLst/>
          </a:prstGeom>
          <a:noFill/>
          <a:ln w="50800" cap="flat" cmpd="sng" algn="ctr">
            <a:solidFill>
              <a:srgbClr val="FFC000"/>
            </a:solidFill>
            <a:prstDash val="solid"/>
            <a:miter lim="800000"/>
            <a:headEnd type="arrow"/>
            <a:tailEnd type="arrow"/>
          </a:ln>
          <a:effectLst/>
        </p:spPr>
      </p:cxnSp>
      <p:sp>
        <p:nvSpPr>
          <p:cNvPr id="33" name="Arc 32">
            <a:extLst>
              <a:ext uri="{FF2B5EF4-FFF2-40B4-BE49-F238E27FC236}">
                <a16:creationId xmlns:a16="http://schemas.microsoft.com/office/drawing/2014/main" id="{8EE459B0-2A7D-42A9-8074-1E52E820FF3A}"/>
              </a:ext>
            </a:extLst>
          </p:cNvPr>
          <p:cNvSpPr/>
          <p:nvPr/>
        </p:nvSpPr>
        <p:spPr>
          <a:xfrm rot="15156279">
            <a:off x="5950037" y="4246708"/>
            <a:ext cx="1330226" cy="1221306"/>
          </a:xfrm>
          <a:prstGeom prst="arc">
            <a:avLst>
              <a:gd name="adj1" fmla="val 19258759"/>
              <a:gd name="adj2" fmla="val 637978"/>
            </a:avLst>
          </a:prstGeom>
          <a:noFill/>
          <a:ln w="47625" cap="flat" cmpd="sng" algn="ctr">
            <a:solidFill>
              <a:srgbClr val="70AD47"/>
            </a:solidFill>
            <a:prstDash val="solid"/>
            <a:miter lim="800000"/>
            <a:headEnd type="triangle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45116A-A169-44F4-80CC-73D63B45EAD4}"/>
              </a:ext>
            </a:extLst>
          </p:cNvPr>
          <p:cNvSpPr txBox="1"/>
          <p:nvPr/>
        </p:nvSpPr>
        <p:spPr>
          <a:xfrm>
            <a:off x="23020" y="5674618"/>
            <a:ext cx="209513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Total: 5 designs</a:t>
            </a:r>
          </a:p>
        </p:txBody>
      </p:sp>
    </p:spTree>
    <p:extLst>
      <p:ext uri="{BB962C8B-B14F-4D97-AF65-F5344CB8AC3E}">
        <p14:creationId xmlns:p14="http://schemas.microsoft.com/office/powerpoint/2010/main" val="24038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8" grpId="0" animBg="1"/>
      <p:bldP spid="29" grpId="0" animBg="1"/>
      <p:bldP spid="31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B31828-3E44-45ED-8AA3-6E3C8908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PPCP-tert-butyl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AC51AD-6D5D-4B1E-B554-4F96731BD555}"/>
              </a:ext>
            </a:extLst>
          </p:cNvPr>
          <p:cNvSpPr/>
          <p:nvPr/>
        </p:nvSpPr>
        <p:spPr>
          <a:xfrm>
            <a:off x="2308194" y="6232124"/>
            <a:ext cx="1580225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27F0A51-56DD-4263-8DEE-1BD873EDE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952" y="2100642"/>
            <a:ext cx="3372255" cy="2743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4A33675-8ABA-4EA1-A4E5-1816111C4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97917" y="1747412"/>
            <a:ext cx="3657600" cy="3657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BDD6654-97CD-4A35-A33D-7A856D04B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0" y="2100642"/>
            <a:ext cx="2743200" cy="27432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60998E9-386D-4E20-ACF6-D4DD3B90B4D2}"/>
              </a:ext>
            </a:extLst>
          </p:cNvPr>
          <p:cNvSpPr/>
          <p:nvPr/>
        </p:nvSpPr>
        <p:spPr>
          <a:xfrm>
            <a:off x="1000030" y="5035680"/>
            <a:ext cx="9710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/>
              <a:t>Evaporation: T</a:t>
            </a:r>
            <a:r>
              <a:rPr lang="de-DE" baseline="-25000"/>
              <a:t> </a:t>
            </a:r>
            <a:r>
              <a:rPr lang="de-DE"/>
              <a:t>= 180 °C; t = 30 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C720EA-8515-4DE4-8C48-592F948CF165}"/>
              </a:ext>
            </a:extLst>
          </p:cNvPr>
          <p:cNvSpPr txBox="1"/>
          <p:nvPr/>
        </p:nvSpPr>
        <p:spPr>
          <a:xfrm>
            <a:off x="3440231" y="5379907"/>
            <a:ext cx="482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 x 2.5 nm²/15 x 15 nm², 7.2 </a:t>
            </a:r>
            <a:r>
              <a:rPr lang="de-DE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</a:t>
            </a:r>
            <a:r>
              <a:rPr lang="de-DE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500 mV</a:t>
            </a:r>
          </a:p>
          <a:p>
            <a:pPr algn="ctr"/>
            <a:endParaRPr lang="de-DE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D7DE05-2359-483A-BA41-E6896F32FCAB}"/>
              </a:ext>
            </a:extLst>
          </p:cNvPr>
          <p:cNvSpPr txBox="1"/>
          <p:nvPr/>
        </p:nvSpPr>
        <p:spPr>
          <a:xfrm>
            <a:off x="122718" y="5596850"/>
            <a:ext cx="15039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Au(111)</a:t>
            </a:r>
          </a:p>
        </p:txBody>
      </p:sp>
    </p:spTree>
    <p:extLst>
      <p:ext uri="{BB962C8B-B14F-4D97-AF65-F5344CB8AC3E}">
        <p14:creationId xmlns:p14="http://schemas.microsoft.com/office/powerpoint/2010/main" val="1096513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B31828-3E44-45ED-8AA3-6E3C8908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Single </a:t>
            </a:r>
            <a:r>
              <a:rPr lang="de-DE" err="1"/>
              <a:t>molecule-gear</a:t>
            </a:r>
            <a:r>
              <a:rPr lang="de-DE"/>
              <a:t> </a:t>
            </a:r>
            <a:r>
              <a:rPr lang="de-DE" err="1"/>
              <a:t>rotation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AC51AD-6D5D-4B1E-B554-4F96731BD555}"/>
              </a:ext>
            </a:extLst>
          </p:cNvPr>
          <p:cNvSpPr/>
          <p:nvPr/>
        </p:nvSpPr>
        <p:spPr>
          <a:xfrm>
            <a:off x="2308194" y="6232124"/>
            <a:ext cx="1580225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3F74E-F74F-456E-9193-7F666F82A5A8}"/>
              </a:ext>
            </a:extLst>
          </p:cNvPr>
          <p:cNvSpPr txBox="1"/>
          <p:nvPr/>
        </p:nvSpPr>
        <p:spPr>
          <a:xfrm>
            <a:off x="5847426" y="2607845"/>
            <a:ext cx="482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6.5 x 6.5 nm², 13 pA, 530 mV</a:t>
            </a:r>
          </a:p>
          <a:p>
            <a:pPr algn="ctr"/>
            <a:endParaRPr lang="de-DE" sz="1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F58B3D-17A2-49FB-A2A2-A49F5B569CA4}"/>
              </a:ext>
            </a:extLst>
          </p:cNvPr>
          <p:cNvSpPr/>
          <p:nvPr/>
        </p:nvSpPr>
        <p:spPr>
          <a:xfrm>
            <a:off x="332944" y="5663577"/>
            <a:ext cx="11592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/>
              <a:t>Red arrows indicate the trajectories of lateral manipulations (V = 10 mV and I = 8 </a:t>
            </a:r>
            <a:r>
              <a:rPr lang="en-US" sz="1400" err="1"/>
              <a:t>pA</a:t>
            </a:r>
            <a:r>
              <a:rPr lang="en-US" sz="1400"/>
              <a:t>; Tunneling resistance = 1.25 G</a:t>
            </a:r>
            <a:r>
              <a:rPr lang="el-GR" sz="1400"/>
              <a:t>Ω</a:t>
            </a:r>
            <a:r>
              <a:rPr lang="en-US" sz="1400"/>
              <a:t>) achieved by STM tip</a:t>
            </a:r>
            <a:endParaRPr lang="de-DE" sz="1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167B2-E868-4EF5-95DC-85C9C0B5B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42" y="765306"/>
            <a:ext cx="2089713" cy="2112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9D6F20-4B50-4096-9A12-F7510607C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278" y="2906223"/>
            <a:ext cx="7661443" cy="270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8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B31828-3E44-45ED-8AA3-6E3C8908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Two</a:t>
            </a:r>
            <a:r>
              <a:rPr lang="de-DE"/>
              <a:t> </a:t>
            </a:r>
            <a:r>
              <a:rPr lang="de-DE" err="1"/>
              <a:t>interlocked</a:t>
            </a:r>
            <a:r>
              <a:rPr lang="de-DE"/>
              <a:t> </a:t>
            </a:r>
            <a:r>
              <a:rPr lang="de-DE" err="1"/>
              <a:t>gears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AC51AD-6D5D-4B1E-B554-4F96731BD555}"/>
              </a:ext>
            </a:extLst>
          </p:cNvPr>
          <p:cNvSpPr/>
          <p:nvPr/>
        </p:nvSpPr>
        <p:spPr>
          <a:xfrm>
            <a:off x="2308194" y="6232124"/>
            <a:ext cx="1580225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AF7206-CF96-474F-89CB-0EF28004743D}"/>
              </a:ext>
            </a:extLst>
          </p:cNvPr>
          <p:cNvSpPr txBox="1"/>
          <p:nvPr/>
        </p:nvSpPr>
        <p:spPr>
          <a:xfrm>
            <a:off x="5897621" y="2631929"/>
            <a:ext cx="482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6.5 x 6.5 nm², 13 </a:t>
            </a:r>
            <a:r>
              <a:rPr lang="de-DE" sz="10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</a:t>
            </a:r>
            <a:r>
              <a:rPr lang="de-DE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530 mV</a:t>
            </a:r>
          </a:p>
          <a:p>
            <a:pPr algn="ctr"/>
            <a:endParaRPr lang="de-DE" sz="1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BDA91-BD7B-4679-9B28-8CAE99408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684" y="2966097"/>
            <a:ext cx="9400741" cy="2697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8ED6B-42C6-4DCA-9886-CD14F7BB2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169" y="827377"/>
            <a:ext cx="2241659" cy="21115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BDD9D0-4023-431C-A8B9-256104F6986F}"/>
              </a:ext>
            </a:extLst>
          </p:cNvPr>
          <p:cNvSpPr/>
          <p:nvPr/>
        </p:nvSpPr>
        <p:spPr>
          <a:xfrm>
            <a:off x="332944" y="5663577"/>
            <a:ext cx="11592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/>
              <a:t>Red arrows indicate the trajectories of lateral manipulations (V = 10 mV and I = 8 </a:t>
            </a:r>
            <a:r>
              <a:rPr lang="en-US" sz="1400" err="1"/>
              <a:t>pA</a:t>
            </a:r>
            <a:r>
              <a:rPr lang="en-US" sz="1400"/>
              <a:t>; Tunneling resistance = 1.25 G</a:t>
            </a:r>
            <a:r>
              <a:rPr lang="el-GR" sz="1400"/>
              <a:t>Ω</a:t>
            </a:r>
            <a:r>
              <a:rPr lang="en-US" sz="1400"/>
              <a:t>) achieved by STM tip</a:t>
            </a:r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3499579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B31828-3E44-45ED-8AA3-6E3C8908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Three</a:t>
            </a:r>
            <a:r>
              <a:rPr lang="de-DE"/>
              <a:t> </a:t>
            </a:r>
            <a:r>
              <a:rPr lang="de-DE" err="1"/>
              <a:t>interlocked</a:t>
            </a:r>
            <a:r>
              <a:rPr lang="de-DE"/>
              <a:t> </a:t>
            </a:r>
            <a:r>
              <a:rPr lang="de-DE" err="1"/>
              <a:t>gears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AC51AD-6D5D-4B1E-B554-4F96731BD555}"/>
              </a:ext>
            </a:extLst>
          </p:cNvPr>
          <p:cNvSpPr/>
          <p:nvPr/>
        </p:nvSpPr>
        <p:spPr>
          <a:xfrm>
            <a:off x="2308194" y="6232124"/>
            <a:ext cx="1580225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F0080F-02DF-42EA-82B2-DAB1624E1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304" y="1778334"/>
            <a:ext cx="3877392" cy="3432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7C8D9C-6EEF-48D6-B0B4-F75E5210067A}"/>
              </a:ext>
            </a:extLst>
          </p:cNvPr>
          <p:cNvSpPr txBox="1"/>
          <p:nvPr/>
        </p:nvSpPr>
        <p:spPr>
          <a:xfrm>
            <a:off x="6727888" y="4857864"/>
            <a:ext cx="482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6.5 x 6.5 nm², 1.9 </a:t>
            </a:r>
            <a:r>
              <a:rPr lang="de-DE" sz="10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</a:t>
            </a:r>
            <a:r>
              <a:rPr lang="de-DE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530 mV</a:t>
            </a:r>
          </a:p>
          <a:p>
            <a:pPr algn="ctr"/>
            <a:endParaRPr lang="de-DE" sz="1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469B9-E399-4A11-9335-7276416CF547}"/>
              </a:ext>
            </a:extLst>
          </p:cNvPr>
          <p:cNvSpPr/>
          <p:nvPr/>
        </p:nvSpPr>
        <p:spPr>
          <a:xfrm>
            <a:off x="102651" y="5647985"/>
            <a:ext cx="119866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Red arrows indicate the trajectories of lateral manipulations (V = 10 mV and I = 14 </a:t>
            </a:r>
            <a:r>
              <a:rPr lang="en-US" sz="1400" dirty="0" err="1"/>
              <a:t>pA</a:t>
            </a:r>
            <a:r>
              <a:rPr lang="en-US" sz="1400" dirty="0"/>
              <a:t>; Tunneling resistance = 0.71 G</a:t>
            </a:r>
            <a:r>
              <a:rPr lang="el-GR" sz="1400" dirty="0"/>
              <a:t>Ω</a:t>
            </a:r>
            <a:r>
              <a:rPr lang="en-US" sz="1400" dirty="0"/>
              <a:t>) achieved by STM tip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944486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B31828-3E44-45ED-8AA3-6E3C8908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On-</a:t>
            </a:r>
            <a:r>
              <a:rPr lang="de-DE" err="1"/>
              <a:t>surface</a:t>
            </a:r>
            <a:r>
              <a:rPr lang="de-DE"/>
              <a:t> </a:t>
            </a:r>
            <a:r>
              <a:rPr lang="de-DE" err="1"/>
              <a:t>synthesis</a:t>
            </a:r>
            <a:r>
              <a:rPr lang="de-DE"/>
              <a:t> – </a:t>
            </a:r>
            <a:r>
              <a:rPr lang="de-DE" err="1"/>
              <a:t>examples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pathways</a:t>
            </a:r>
            <a:r>
              <a:rPr lang="de-DE"/>
              <a:t> 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AC51AD-6D5D-4B1E-B554-4F96731BD555}"/>
              </a:ext>
            </a:extLst>
          </p:cNvPr>
          <p:cNvSpPr/>
          <p:nvPr/>
        </p:nvSpPr>
        <p:spPr>
          <a:xfrm>
            <a:off x="2308194" y="6232124"/>
            <a:ext cx="1580225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https://pubs.acs.org/na101/home/literatum/publisher/achs/journals/content/chreay/2019/chreay.2019.119.issue-7/acs.chemrev.8b00601/20190418/images/large/cr-2018-00601m_0002.jpeg">
            <a:extLst>
              <a:ext uri="{FF2B5EF4-FFF2-40B4-BE49-F238E27FC236}">
                <a16:creationId xmlns:a16="http://schemas.microsoft.com/office/drawing/2014/main" id="{91E4C5FB-735E-4D10-9E54-649C13105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193" y="1115199"/>
            <a:ext cx="4982034" cy="434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2D12208-0D3F-45AF-B7E4-6E2837FFB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6975"/>
            <a:ext cx="2249334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0" eaLnBrk="0" hangingPunct="0">
              <a:buNone/>
            </a:pPr>
            <a:r>
              <a:rPr lang="de-DE" altLang="de-DE" sz="1050">
                <a:latin typeface="+mn-lt"/>
              </a:rPr>
              <a:t>Chem. </a:t>
            </a:r>
            <a:r>
              <a:rPr lang="de-DE" altLang="de-DE" sz="1050" err="1">
                <a:latin typeface="+mn-lt"/>
              </a:rPr>
              <a:t>Rev</a:t>
            </a:r>
            <a:r>
              <a:rPr lang="de-DE" altLang="de-DE" sz="1050">
                <a:latin typeface="+mn-lt"/>
              </a:rPr>
              <a:t>., 119, 7, 4717-4776 (2019)</a:t>
            </a:r>
            <a:endParaRPr kumimoji="0" lang="de-DE" altLang="de-DE" sz="10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FD812-E79A-4CE4-9FED-FF5728E62925}"/>
              </a:ext>
            </a:extLst>
          </p:cNvPr>
          <p:cNvSpPr txBox="1"/>
          <p:nvPr/>
        </p:nvSpPr>
        <p:spPr>
          <a:xfrm>
            <a:off x="7546024" y="2877097"/>
            <a:ext cx="2444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/>
              <a:t>We need more!</a:t>
            </a:r>
          </a:p>
        </p:txBody>
      </p:sp>
    </p:spTree>
    <p:extLst>
      <p:ext uri="{BB962C8B-B14F-4D97-AF65-F5344CB8AC3E}">
        <p14:creationId xmlns:p14="http://schemas.microsoft.com/office/powerpoint/2010/main" val="3183337353"/>
      </p:ext>
    </p:extLst>
  </p:cSld>
  <p:clrMapOvr>
    <a:masterClrMapping/>
  </p:clrMapOvr>
</p:sld>
</file>

<file path=ppt/theme/theme1.xml><?xml version="1.0" encoding="utf-8"?>
<a:theme xmlns:a="http://schemas.openxmlformats.org/drawingml/2006/main" name="2022_cfaed_ppt">
  <a:themeElements>
    <a:clrScheme name="#cfaed_Farben_2022">
      <a:dk1>
        <a:srgbClr val="00305E"/>
      </a:dk1>
      <a:lt1>
        <a:srgbClr val="FFFFFF"/>
      </a:lt1>
      <a:dk2>
        <a:srgbClr val="00305E"/>
      </a:dk2>
      <a:lt2>
        <a:srgbClr val="FFFFFF"/>
      </a:lt2>
      <a:accent1>
        <a:srgbClr val="28648C"/>
      </a:accent1>
      <a:accent2>
        <a:srgbClr val="3CAAC8"/>
      </a:accent2>
      <a:accent3>
        <a:srgbClr val="0AAAAA"/>
      </a:accent3>
      <a:accent4>
        <a:srgbClr val="00B48C"/>
      </a:accent4>
      <a:accent5>
        <a:srgbClr val="96C864"/>
      </a:accent5>
      <a:accent6>
        <a:srgbClr val="B4D232"/>
      </a:accent6>
      <a:hlink>
        <a:srgbClr val="0069B4"/>
      </a:hlink>
      <a:folHlink>
        <a:srgbClr val="009FE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faed_Presentation_Template_2022_kurz.potx" id="{E5D7DF40-9E62-4392-9981-595D72741D0B}" vid="{BAA9B202-2FE5-4B69-90B7-1D09361EE56C}"/>
    </a:ext>
  </a:extLst>
</a:theme>
</file>

<file path=ppt/theme/theme2.xml><?xml version="1.0" encoding="utf-8"?>
<a:theme xmlns:a="http://schemas.openxmlformats.org/drawingml/2006/main" name="1_2022_cfaed_ppt">
  <a:themeElements>
    <a:clrScheme name="#cfaed_Farben_2022">
      <a:dk1>
        <a:srgbClr val="00305E"/>
      </a:dk1>
      <a:lt1>
        <a:srgbClr val="FFFFFF"/>
      </a:lt1>
      <a:dk2>
        <a:srgbClr val="00305E"/>
      </a:dk2>
      <a:lt2>
        <a:srgbClr val="FFFFFF"/>
      </a:lt2>
      <a:accent1>
        <a:srgbClr val="28648C"/>
      </a:accent1>
      <a:accent2>
        <a:srgbClr val="3CAAC8"/>
      </a:accent2>
      <a:accent3>
        <a:srgbClr val="0AAAAA"/>
      </a:accent3>
      <a:accent4>
        <a:srgbClr val="00B48C"/>
      </a:accent4>
      <a:accent5>
        <a:srgbClr val="96C864"/>
      </a:accent5>
      <a:accent6>
        <a:srgbClr val="B4D232"/>
      </a:accent6>
      <a:hlink>
        <a:srgbClr val="0069B4"/>
      </a:hlink>
      <a:folHlink>
        <a:srgbClr val="009FE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faed_Presentation_Template_2022_kurz.potx" id="{E5D7DF40-9E62-4392-9981-595D72741D0B}" vid="{BAA9B202-2FE5-4B69-90B7-1D09361EE56C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cfaed_Presentation_Template_2022</Template>
  <TotalTime>0</TotalTime>
  <Words>885</Words>
  <Application>Microsoft Office PowerPoint</Application>
  <PresentationFormat>Breitbild</PresentationFormat>
  <Paragraphs>117</Paragraphs>
  <Slides>18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Open Sans</vt:lpstr>
      <vt:lpstr>Verdana</vt:lpstr>
      <vt:lpstr>Calibri</vt:lpstr>
      <vt:lpstr>Arial</vt:lpstr>
      <vt:lpstr>Symbol</vt:lpstr>
      <vt:lpstr>2022_cfaed_ppt</vt:lpstr>
      <vt:lpstr>1_2022_cfaed_ppt</vt:lpstr>
      <vt:lpstr>TAC meeting</vt:lpstr>
      <vt:lpstr>Content</vt:lpstr>
      <vt:lpstr>Motivation: Transmiting rotation between molecule-gears</vt:lpstr>
      <vt:lpstr>Optimizing under Pentaphenylcyclopentadiene (PPCP) framework</vt:lpstr>
      <vt:lpstr>PPCP-tert-butyl</vt:lpstr>
      <vt:lpstr>Single molecule-gear rotation</vt:lpstr>
      <vt:lpstr>Two interlocked gears</vt:lpstr>
      <vt:lpstr>Three interlocked gears</vt:lpstr>
      <vt:lpstr>On-surface synthesis – examples of pathways </vt:lpstr>
      <vt:lpstr>Exploring new on-surface synthesis pathway</vt:lpstr>
      <vt:lpstr>Stepwise post-annealing on Au(111)</vt:lpstr>
      <vt:lpstr>Knoevenagel condensation activated on Au(111)</vt:lpstr>
      <vt:lpstr>Single-molecule machines Movement induced by inelastic electron tunneling</vt:lpstr>
      <vt:lpstr>Single-molecule rotor (Previous results) Chemically anchored DMBI-P</vt:lpstr>
      <vt:lpstr>Single-molecule rotor Adding a ring – Extended DMBI</vt:lpstr>
      <vt:lpstr>From rotor to nanocar Both rotors and nanocars after dimer separation</vt:lpstr>
      <vt:lpstr>Nanocar Controlled translation by voltage pulses</vt:lpstr>
      <vt:lpstr>PowerPoint-Präsentation</vt:lpstr>
    </vt:vector>
  </TitlesOfParts>
  <Company>TUD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Präsentationsvorlagen</dc:title>
  <dc:subject>Präsentationsvorlage</dc:subject>
  <dc:creator>Francesca Moresco</dc:creator>
  <cp:lastModifiedBy>RobertBiele</cp:lastModifiedBy>
  <cp:revision>720</cp:revision>
  <dcterms:created xsi:type="dcterms:W3CDTF">2022-09-19T08:37:17Z</dcterms:created>
  <dcterms:modified xsi:type="dcterms:W3CDTF">2022-12-06T08:56:48Z</dcterms:modified>
</cp:coreProperties>
</file>