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91" r:id="rId1"/>
  </p:sldMasterIdLst>
  <p:notesMasterIdLst>
    <p:notesMasterId r:id="rId13"/>
  </p:notesMasterIdLst>
  <p:handoutMasterIdLst>
    <p:handoutMasterId r:id="rId14"/>
  </p:handoutMasterIdLst>
  <p:sldIdLst>
    <p:sldId id="256" r:id="rId2"/>
    <p:sldId id="334" r:id="rId3"/>
    <p:sldId id="312" r:id="rId4"/>
    <p:sldId id="335" r:id="rId5"/>
    <p:sldId id="322" r:id="rId6"/>
    <p:sldId id="330" r:id="rId7"/>
    <p:sldId id="336" r:id="rId8"/>
    <p:sldId id="321" r:id="rId9"/>
    <p:sldId id="327" r:id="rId10"/>
    <p:sldId id="337" r:id="rId11"/>
    <p:sldId id="332" r:id="rId12"/>
  </p:sldIdLst>
  <p:sldSz cx="12192000" cy="6858000"/>
  <p:notesSz cx="6858000" cy="9144000"/>
  <p:embeddedFontLst>
    <p:embeddedFont>
      <p:font typeface="Open Sans" panose="020B0604020202020204" charset="0"/>
      <p:regular r:id="rId15"/>
      <p:bold r:id="rId16"/>
      <p:italic r:id="rId17"/>
      <p:boldItalic r:id="rId18"/>
    </p:embeddedFont>
    <p:embeddedFont>
      <p:font typeface="宋体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de-DE"/>
    </a:defPPr>
    <a:lvl1pPr marL="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82296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939B5E8-EF71-43FF-B7B6-C3DB42F2B419}">
          <p14:sldIdLst>
            <p14:sldId id="256"/>
            <p14:sldId id="334"/>
            <p14:sldId id="312"/>
            <p14:sldId id="335"/>
            <p14:sldId id="322"/>
            <p14:sldId id="330"/>
            <p14:sldId id="336"/>
            <p14:sldId id="321"/>
            <p14:sldId id="327"/>
          </p14:sldIdLst>
        </p14:section>
        <p14:section name="Appendics" id="{9B15DDF1-0A1C-4450-A2F2-FA4F67CF33BE}">
          <p14:sldIdLst>
            <p14:sldId id="337"/>
            <p14:sldId id="33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4"/>
    <a:srgbClr val="DBDDCD"/>
    <a:srgbClr val="ABC492"/>
    <a:srgbClr val="13A983"/>
    <a:srgbClr val="CD1719"/>
    <a:srgbClr val="DE2526"/>
    <a:srgbClr val="951B81"/>
    <a:srgbClr val="59358C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4" autoAdjust="0"/>
    <p:restoredTop sz="82461" autoAdjust="0"/>
  </p:normalViewPr>
  <p:slideViewPr>
    <p:cSldViewPr snapToGrid="0" snapToObjects="1">
      <p:cViewPr varScale="1">
        <p:scale>
          <a:sx n="58" d="100"/>
          <a:sy n="58" d="100"/>
        </p:scale>
        <p:origin x="73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04"/>
    </p:cViewPr>
  </p:sorterViewPr>
  <p:notesViewPr>
    <p:cSldViewPr snapToGrid="0" snapToObjects="1">
      <p:cViewPr varScale="1">
        <p:scale>
          <a:sx n="53" d="100"/>
          <a:sy n="53" d="100"/>
        </p:scale>
        <p:origin x="26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14.02.2024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14.02.2024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63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About</a:t>
            </a:r>
            <a:r>
              <a:rPr lang="en-US" altLang="zh-CN" baseline="0" dirty="0" smtClean="0"/>
              <a:t> my system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388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Before entering</a:t>
            </a:r>
            <a:r>
              <a:rPr lang="en-US" altLang="zh-CN" baseline="0" dirty="0" smtClean="0"/>
              <a:t> ANN to correlate signal, it’s easier and never a bad idea to look at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6017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74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Does</a:t>
            </a:r>
            <a:r>
              <a:rPr lang="en-US" altLang="zh-CN" baseline="0" dirty="0" smtClean="0"/>
              <a:t> single binding feature say something?</a:t>
            </a:r>
            <a:endParaRPr lang="en-US" altLang="zh-CN" dirty="0" smtClean="0"/>
          </a:p>
          <a:p>
            <a:r>
              <a:rPr lang="en-US" altLang="zh-CN" dirty="0" smtClean="0"/>
              <a:t>Does</a:t>
            </a:r>
            <a:r>
              <a:rPr lang="en-US" altLang="zh-CN" baseline="0" dirty="0" smtClean="0"/>
              <a:t> other binding feature say something?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157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950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69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648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Single value to see how relevant</a:t>
            </a:r>
            <a:r>
              <a:rPr lang="en-US" altLang="zh-CN" baseline="0" dirty="0" smtClean="0"/>
              <a:t> they are.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2804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27901"/>
            <a:ext cx="1468046" cy="548987"/>
          </a:xfrm>
          <a:prstGeom prst="rect">
            <a:avLst/>
          </a:prstGeom>
        </p:spPr>
      </p:pic>
      <p:pic>
        <p:nvPicPr>
          <p:cNvPr id="12" name="Grafik 11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091202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  <p:pic>
        <p:nvPicPr>
          <p:cNvPr id="18" name="Grafik 17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9943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  <p:pic>
        <p:nvPicPr>
          <p:cNvPr id="13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2" name="Grafik 21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1804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811993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7373242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24276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803747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4580503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7579242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359633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138792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656438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6531681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9847689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595210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3458194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5000380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8956533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9611084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4706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5935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284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8107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2323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  <p:pic>
        <p:nvPicPr>
          <p:cNvPr id="15" name="Grafik 14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21077"/>
            <a:ext cx="1468046" cy="548987"/>
          </a:xfrm>
          <a:prstGeom prst="rect">
            <a:avLst/>
          </a:prstGeom>
        </p:spPr>
      </p:pic>
      <p:pic>
        <p:nvPicPr>
          <p:cNvPr id="17" name="Grafik 16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984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icon to add picture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170368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r>
              <a:rPr lang="en-US" altLang="zh-CN" sz="300" b="0" smtClean="0"/>
              <a:t>Click icon to add picture</a:t>
            </a:r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 altLang="zh-CN" smtClean="0"/>
              <a:t>Click icon to add picture</a:t>
            </a:r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280233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zh-CN" smtClean="0"/>
              <a:t>Click icon to add picture</a:t>
            </a:r>
            <a:endParaRPr lang="de-DE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  <p:pic>
        <p:nvPicPr>
          <p:cNvPr id="15" name="Grafik 14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18" name="Grafik 17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6289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  <p:pic>
        <p:nvPicPr>
          <p:cNvPr id="18" name="Grafik 17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0520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</a:t>
            </a:r>
            <a:r>
              <a:rPr lang="de-DE" dirty="0" smtClean="0"/>
              <a:t>18. Februar 2022</a:t>
            </a:r>
            <a:endParaRPr lang="de-DE" dirty="0"/>
          </a:p>
        </p:txBody>
      </p:sp>
      <p:pic>
        <p:nvPicPr>
          <p:cNvPr id="18" name="Grafik 17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48373"/>
            <a:ext cx="146804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8373"/>
            <a:ext cx="1764000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69740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</a:t>
            </a:r>
            <a:r>
              <a:rPr lang="de-DE" dirty="0" smtClean="0"/>
              <a:t>16pt bis Ebene 4)</a:t>
            </a:r>
            <a:endParaRPr lang="de-DE" dirty="0"/>
          </a:p>
          <a:p>
            <a:pPr lvl="1"/>
            <a:r>
              <a:rPr lang="de-DE" dirty="0"/>
              <a:t>Zweite Textebene für </a:t>
            </a:r>
            <a:r>
              <a:rPr lang="de-DE" dirty="0" smtClean="0"/>
              <a:t>Aufzählungen</a:t>
            </a:r>
            <a:endParaRPr lang="de-DE" dirty="0"/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</a:t>
            </a:r>
            <a:r>
              <a:rPr lang="de-DE" dirty="0" smtClean="0"/>
              <a:t>Ebene (nachfolgend alles 14 </a:t>
            </a:r>
            <a:r>
              <a:rPr lang="de-DE" dirty="0" err="1" smtClean="0"/>
              <a:t>pt</a:t>
            </a:r>
            <a:r>
              <a:rPr lang="de-DE" dirty="0" smtClean="0"/>
              <a:t>)</a:t>
            </a:r>
            <a:endParaRPr lang="de-DE" dirty="0"/>
          </a:p>
          <a:p>
            <a:pPr lvl="5"/>
            <a:r>
              <a:rPr lang="de-DE" dirty="0" smtClean="0"/>
              <a:t>Sechste Textebene für Aufzählungen bei viel Text</a:t>
            </a:r>
          </a:p>
          <a:p>
            <a:pPr lvl="6"/>
            <a:r>
              <a:rPr lang="de-DE" dirty="0" smtClean="0"/>
              <a:t>Siebte Textebene für Aufzählungen bei viel Text</a:t>
            </a:r>
          </a:p>
          <a:p>
            <a:pPr lvl="7"/>
            <a:r>
              <a:rPr lang="de-DE" dirty="0" smtClean="0"/>
              <a:t>Achte Textebene für Aufzählungen bei viel Text</a:t>
            </a:r>
          </a:p>
          <a:p>
            <a:pPr lvl="8"/>
            <a:r>
              <a:rPr lang="de-DE" dirty="0" smtClean="0"/>
              <a:t>Neunte Textebene für Aufzählungen bei viel Text</a:t>
            </a:r>
          </a:p>
          <a:p>
            <a:pPr lvl="5"/>
            <a:endParaRPr lang="de-DE" dirty="0" smtClean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zh-CN" sz="80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first TAC meeting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" kern="12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Chair of Materials Science and Nanotechnology </a:t>
            </a:r>
            <a:r>
              <a:rPr lang="de-DE" sz="8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TU Dresden / Chen</a:t>
            </a:r>
            <a:r>
              <a:rPr lang="de-DE" sz="800" baseline="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, Li</a:t>
            </a:r>
            <a:endParaRPr lang="de-DE" sz="80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Dresden//Feb. 2024</a:t>
            </a:r>
            <a:endParaRPr lang="de-DE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157720" y="6214111"/>
            <a:ext cx="704850" cy="4616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de-DE" sz="8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140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de-DE" sz="1400" baseline="0" dirty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1400" baseline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de-DE" sz="1400" baseline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34048"/>
            <a:ext cx="1116268" cy="324000"/>
          </a:xfrm>
          <a:prstGeom prst="rect">
            <a:avLst/>
          </a:prstGeom>
        </p:spPr>
      </p:pic>
      <p:pic>
        <p:nvPicPr>
          <p:cNvPr id="13" name="Grafik 12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730" y="6315776"/>
            <a:ext cx="9722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904" r:id="rId2"/>
    <p:sldLayoutId id="2147483905" r:id="rId3"/>
    <p:sldLayoutId id="2147483893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894" r:id="rId12"/>
    <p:sldLayoutId id="2147483913" r:id="rId13"/>
    <p:sldLayoutId id="2147483897" r:id="rId14"/>
    <p:sldLayoutId id="2147483914" r:id="rId15"/>
    <p:sldLayoutId id="2147483915" r:id="rId16"/>
    <p:sldLayoutId id="2147483916" r:id="rId17"/>
    <p:sldLayoutId id="2147483899" r:id="rId18"/>
    <p:sldLayoutId id="2147483896" r:id="rId19"/>
    <p:sldLayoutId id="2147483900" r:id="rId20"/>
    <p:sldLayoutId id="2147483901" r:id="rId21"/>
    <p:sldLayoutId id="2147483918" r:id="rId22"/>
    <p:sldLayoutId id="2147483919" r:id="rId23"/>
    <p:sldLayoutId id="2147483917" r:id="rId24"/>
    <p:sldLayoutId id="2147483902" r:id="rId25"/>
    <p:sldLayoutId id="2147483903" r:id="rId26"/>
    <p:sldLayoutId id="2147483895" r:id="rId27"/>
    <p:sldLayoutId id="2147483920" r:id="rId28"/>
    <p:sldLayoutId id="2147483921" r:id="rId29"/>
    <p:sldLayoutId id="2147483922" r:id="rId30"/>
  </p:sldLayoutIdLst>
  <p:timing>
    <p:tnLst>
      <p:par>
        <p:cTn id="1" dur="indefinite" restart="never" nodeType="tmRoot"/>
      </p:par>
    </p:tnLst>
  </p:timing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 userDrawn="1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 userDrawn="1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82808" y="2826327"/>
            <a:ext cx="1093248" cy="246221"/>
          </a:xfrm>
        </p:spPr>
        <p:txBody>
          <a:bodyPr/>
          <a:lstStyle/>
          <a:p>
            <a:r>
              <a:rPr lang="de-DE" dirty="0" smtClean="0"/>
              <a:t>Mr Li Chen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2771" y="3835706"/>
            <a:ext cx="3247684" cy="492443"/>
          </a:xfrm>
        </p:spPr>
        <p:txBody>
          <a:bodyPr/>
          <a:lstStyle/>
          <a:p>
            <a:r>
              <a:rPr lang="de-DE" dirty="0" smtClean="0"/>
              <a:t>1</a:t>
            </a:r>
            <a:r>
              <a:rPr lang="en-US" baseline="30000" dirty="0" err="1" smtClean="0"/>
              <a:t>st</a:t>
            </a:r>
            <a:r>
              <a:rPr lang="en-US" dirty="0" smtClean="0"/>
              <a:t> TAC </a:t>
            </a:r>
            <a:r>
              <a:rPr lang="de-DE" dirty="0" smtClean="0"/>
              <a:t>meeting 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>
          <a:xfrm>
            <a:off x="882770" y="4375609"/>
            <a:ext cx="65" cy="492443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82808" y="3138045"/>
            <a:ext cx="4829848" cy="246221"/>
          </a:xfrm>
        </p:spPr>
        <p:txBody>
          <a:bodyPr/>
          <a:lstStyle/>
          <a:p>
            <a:r>
              <a:rPr lang="en-US" altLang="zh-CN" b="1" dirty="0" smtClean="0"/>
              <a:t>Chair </a:t>
            </a:r>
            <a:r>
              <a:rPr lang="en-US" altLang="zh-CN" b="1" dirty="0"/>
              <a:t>of Materials Science and Nanotechnology</a:t>
            </a:r>
            <a:endParaRPr lang="zh-CN" altLang="en-US" dirty="0"/>
          </a:p>
        </p:txBody>
      </p:sp>
      <p:pic>
        <p:nvPicPr>
          <p:cNvPr id="9" name="Grafik 5" descr="Ein Bild, das Monitor, sitzend, dunkel, Bildschirm enthält.&#10;&#10;Automatisch generierte Beschreibung">
            <a:extLst>
              <a:ext uri="{FF2B5EF4-FFF2-40B4-BE49-F238E27FC236}">
                <a16:creationId xmlns:a16="http://schemas.microsoft.com/office/drawing/2014/main" id="{F7F9AD65-1D48-45A2-B9EB-06576B51C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637" y="408075"/>
            <a:ext cx="1446420" cy="37764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82808" y="5312641"/>
            <a:ext cx="2671437" cy="569387"/>
          </a:xfrm>
        </p:spPr>
        <p:txBody>
          <a:bodyPr/>
          <a:lstStyle/>
          <a:p>
            <a:r>
              <a:rPr lang="en-US" altLang="zh-CN" dirty="0" smtClean="0"/>
              <a:t>1</a:t>
            </a:r>
            <a:r>
              <a:rPr lang="en-US" altLang="zh-CN" i="0" baseline="30000" dirty="0" smtClean="0">
                <a:latin typeface="+mj-lt"/>
              </a:rPr>
              <a:t>st</a:t>
            </a:r>
            <a:r>
              <a:rPr lang="en-US" altLang="zh-CN" baseline="30000" dirty="0" smtClean="0"/>
              <a:t>  </a:t>
            </a:r>
            <a:r>
              <a:rPr lang="en-US" altLang="zh-CN" dirty="0" smtClean="0"/>
              <a:t>TAC </a:t>
            </a:r>
            <a:r>
              <a:rPr lang="en-US" altLang="zh-CN" dirty="0"/>
              <a:t>meeting </a:t>
            </a:r>
            <a:r>
              <a:rPr lang="en-US" altLang="zh-CN" dirty="0" smtClean="0"/>
              <a:t>// Feb. 2024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6886" y="136060"/>
            <a:ext cx="10580687" cy="684213"/>
          </a:xfrm>
        </p:spPr>
        <p:txBody>
          <a:bodyPr/>
          <a:lstStyle/>
          <a:p>
            <a:r>
              <a:rPr lang="en-US" altLang="zh-CN" dirty="0" smtClean="0"/>
              <a:t>Workflow and motivation</a:t>
            </a:r>
            <a:br>
              <a:rPr lang="en-US" altLang="zh-CN" dirty="0" smtClean="0"/>
            </a:br>
            <a:endParaRPr lang="zh-CN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80908" y="1412054"/>
            <a:ext cx="11323508" cy="3504550"/>
            <a:chOff x="502918" y="1829337"/>
            <a:chExt cx="11323508" cy="35045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18" y="1829339"/>
              <a:ext cx="1828800" cy="10746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677" y="1829339"/>
              <a:ext cx="1828800" cy="107468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192" y="1829339"/>
              <a:ext cx="1828800" cy="10746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081" y="1829337"/>
              <a:ext cx="1828800" cy="107468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4083" y="1829339"/>
              <a:ext cx="1828800" cy="10746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2042" y="1829339"/>
              <a:ext cx="1828800" cy="107468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18" y="3021640"/>
              <a:ext cx="1828800" cy="10746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677" y="3021643"/>
              <a:ext cx="1828800" cy="107468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192" y="3021641"/>
              <a:ext cx="1828800" cy="107468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081" y="3021643"/>
              <a:ext cx="1828800" cy="107468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4083" y="3021642"/>
              <a:ext cx="1828800" cy="10746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085" y="3021643"/>
              <a:ext cx="1828800" cy="10746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18" y="4213941"/>
              <a:ext cx="1828800" cy="107468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371" y="4213936"/>
              <a:ext cx="1828800" cy="107468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192" y="4213940"/>
              <a:ext cx="1828800" cy="107468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081" y="4213939"/>
              <a:ext cx="1828800" cy="107468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4083" y="4213938"/>
              <a:ext cx="1828800" cy="107468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6085" y="4213937"/>
              <a:ext cx="1828800" cy="107468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876720" y="2562396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01</a:t>
              </a:r>
              <a:endParaRPr lang="zh-CN" alt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21815" y="2562396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02</a:t>
              </a:r>
              <a:endParaRPr lang="zh-CN" alt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737330" y="2543980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03</a:t>
              </a:r>
              <a:endParaRPr lang="zh-CN" alt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48551" y="2562396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04</a:t>
              </a:r>
              <a:endParaRPr lang="zh-CN" alt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34486" y="2543980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05</a:t>
              </a:r>
              <a:endParaRPr lang="zh-CN" alt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363286" y="2562396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06</a:t>
              </a:r>
              <a:endParaRPr lang="zh-CN" alt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17950" y="3773113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07</a:t>
              </a:r>
              <a:endParaRPr lang="zh-CN" alt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63045" y="3773113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08</a:t>
              </a:r>
              <a:endParaRPr lang="zh-CN" alt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778560" y="3754697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09</a:t>
              </a:r>
              <a:endParaRPr lang="zh-CN" alt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89781" y="3773113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10</a:t>
              </a:r>
              <a:endParaRPr lang="zh-CN" alt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575716" y="3754697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11</a:t>
              </a:r>
              <a:endParaRPr lang="zh-CN" alt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1404516" y="3773113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12</a:t>
              </a:r>
              <a:endParaRPr lang="zh-CN" alt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09864" y="4992255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13</a:t>
              </a:r>
              <a:endParaRPr lang="zh-CN" alt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54959" y="4992255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14</a:t>
              </a:r>
              <a:endParaRPr lang="zh-CN" alt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770474" y="4973839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15</a:t>
              </a:r>
              <a:endParaRPr lang="zh-CN" alt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81695" y="4992255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16</a:t>
              </a:r>
              <a:endParaRPr lang="zh-CN" alt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567630" y="4973839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17</a:t>
              </a:r>
              <a:endParaRPr lang="zh-CN" alt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1396430" y="4992255"/>
              <a:ext cx="421910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18</a:t>
              </a:r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973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25" y="1098989"/>
            <a:ext cx="5340924" cy="42095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8599"/>
            <a:ext cx="6256305" cy="48751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Analyte</a:t>
            </a:r>
            <a:r>
              <a:rPr lang="en-US" altLang="zh-CN" dirty="0"/>
              <a:t>-receptor binding features collection</a:t>
            </a:r>
            <a:br>
              <a:rPr lang="en-US" altLang="zh-CN" dirty="0"/>
            </a:br>
            <a:r>
              <a:rPr lang="en-US" altLang="zh-CN" b="0" i="1" dirty="0" smtClean="0"/>
              <a:t>Pearson correlation for descriptors </a:t>
            </a:r>
            <a:endParaRPr lang="zh-CN" altLang="en-US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3302670" y="5784773"/>
            <a:ext cx="6263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</a:t>
            </a:r>
            <a:r>
              <a:rPr lang="en-US" altLang="zh-CN" sz="16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Any simple correlation between single binding features?</a:t>
            </a:r>
            <a:endParaRPr lang="zh-CN" altLang="en-US" sz="16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08843" y="2732183"/>
            <a:ext cx="6102974" cy="2185994"/>
            <a:chOff x="308843" y="2732183"/>
            <a:chExt cx="6102974" cy="2185994"/>
          </a:xfrm>
        </p:grpSpPr>
        <p:sp>
          <p:nvSpPr>
            <p:cNvPr id="14" name="Rectangle 13"/>
            <p:cNvSpPr/>
            <p:nvPr/>
          </p:nvSpPr>
          <p:spPr>
            <a:xfrm>
              <a:off x="308843" y="3810241"/>
              <a:ext cx="1124731" cy="110793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19336" y="4249488"/>
              <a:ext cx="710858" cy="539006"/>
              <a:chOff x="2455143" y="5365214"/>
              <a:chExt cx="710858" cy="539006"/>
            </a:xfrm>
          </p:grpSpPr>
          <p:sp>
            <p:nvSpPr>
              <p:cNvPr id="16" name="Rectangle 15"/>
              <p:cNvSpPr/>
              <p:nvPr/>
            </p:nvSpPr>
            <p:spPr>
              <a:xfrm rot="2441996">
                <a:off x="2758814" y="5767933"/>
                <a:ext cx="407187" cy="13628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455143" y="5365214"/>
                <a:ext cx="429657" cy="41313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>
            <a:xfrm flipV="1">
              <a:off x="1795946" y="2732183"/>
              <a:ext cx="4615871" cy="15984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 rot="20361300">
              <a:off x="2674561" y="3180299"/>
              <a:ext cx="24267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Binding features</a:t>
              </a:r>
              <a:endParaRPr lang="zh-CN" altLang="en-US" sz="20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30203" y="4120308"/>
            <a:ext cx="2161257" cy="1133441"/>
            <a:chOff x="6630203" y="4120308"/>
            <a:chExt cx="2161257" cy="1133441"/>
          </a:xfrm>
        </p:grpSpPr>
        <p:sp>
          <p:nvSpPr>
            <p:cNvPr id="27" name="Rectangle 26"/>
            <p:cNvSpPr/>
            <p:nvPr/>
          </p:nvSpPr>
          <p:spPr>
            <a:xfrm>
              <a:off x="6630203" y="4120309"/>
              <a:ext cx="2161257" cy="36576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350786" y="4120308"/>
              <a:ext cx="440674" cy="1133441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055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PhD Motivation</a:t>
            </a:r>
            <a:endParaRPr lang="zh-CN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775560" y="998979"/>
            <a:ext cx="8949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Aiming at </a:t>
            </a:r>
            <a:r>
              <a:rPr lang="de-DE" altLang="zh-CN" sz="1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correlating microscopic </a:t>
            </a:r>
            <a:r>
              <a:rPr lang="de-DE" altLang="zh-CN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molecular </a:t>
            </a:r>
            <a:r>
              <a:rPr lang="de-DE" altLang="zh-CN" sz="1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features </a:t>
            </a:r>
            <a:r>
              <a:rPr lang="de-DE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to </a:t>
            </a:r>
            <a:r>
              <a:rPr lang="de-DE" altLang="zh-CN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sensor response </a:t>
            </a:r>
            <a:r>
              <a:rPr lang="de-DE" altLang="zh-CN" sz="1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via atomistic and mesoscale simulations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638" y="1691746"/>
            <a:ext cx="4290582" cy="3499605"/>
            <a:chOff x="72638" y="1691746"/>
            <a:chExt cx="4290582" cy="34996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38" y="1691746"/>
              <a:ext cx="4290582" cy="334341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356841" y="4822019"/>
              <a:ext cx="24880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Molecular </a:t>
              </a:r>
              <a:r>
                <a:rPr lang="en-US" altLang="zh-CN" sz="1800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features</a:t>
              </a:r>
              <a:endParaRPr lang="zh-CN" altLang="en-US" sz="1800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951593" y="1691746"/>
            <a:ext cx="3794159" cy="3499605"/>
            <a:chOff x="7951593" y="1691746"/>
            <a:chExt cx="3794159" cy="349960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1593" y="1691746"/>
              <a:ext cx="3794159" cy="26588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829803" y="4324866"/>
              <a:ext cx="20377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Huang et al. </a:t>
              </a:r>
              <a:r>
                <a:rPr lang="en-US" altLang="zh-CN" sz="1400" i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APR. </a:t>
              </a:r>
              <a:r>
                <a:rPr lang="en-US" altLang="zh-CN" sz="1400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2023</a:t>
              </a:r>
              <a:endParaRPr lang="zh-CN" altLang="en-US" sz="1400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200096" y="4822019"/>
              <a:ext cx="1667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Sensor signal</a:t>
              </a:r>
              <a:endParaRPr lang="en-US" altLang="zh-CN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92506" y="4742631"/>
            <a:ext cx="7867119" cy="1114635"/>
            <a:chOff x="1292506" y="4742631"/>
            <a:chExt cx="7867119" cy="1114635"/>
          </a:xfrm>
        </p:grpSpPr>
        <p:sp>
          <p:nvSpPr>
            <p:cNvPr id="19" name="TextBox 18"/>
            <p:cNvSpPr txBox="1"/>
            <p:nvPr/>
          </p:nvSpPr>
          <p:spPr>
            <a:xfrm>
              <a:off x="3582072" y="5487934"/>
              <a:ext cx="5577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 </a:t>
              </a:r>
              <a:r>
                <a:rPr lang="en-US" altLang="zh-CN" sz="1800" b="1" dirty="0" err="1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Analyte</a:t>
              </a:r>
              <a:r>
                <a:rPr lang="en-US" altLang="zh-CN" sz="18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-receptor binding features collection</a:t>
              </a:r>
              <a:endParaRPr lang="zh-CN" altLang="en-US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292506" y="4742631"/>
              <a:ext cx="2289566" cy="585061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459221" y="2141486"/>
            <a:ext cx="3324526" cy="2632419"/>
            <a:chOff x="4459221" y="2141486"/>
            <a:chExt cx="3324526" cy="26324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9221" y="2141486"/>
              <a:ext cx="3324526" cy="182605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154667" y="3967543"/>
              <a:ext cx="20730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https://datascientest.com</a:t>
              </a:r>
              <a:r>
                <a:rPr lang="en-US" altLang="zh-CN" sz="1200" dirty="0"/>
                <a:t>/</a:t>
              </a:r>
              <a:endParaRPr lang="zh-CN" alt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89933" y="4404573"/>
              <a:ext cx="2037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Machine learning</a:t>
              </a:r>
              <a:endParaRPr lang="en-US" altLang="zh-CN" dirty="0"/>
            </a:p>
          </p:txBody>
        </p:sp>
      </p:grpSp>
    </p:spTree>
    <p:extLst>
      <p:ext uri="{BB962C8B-B14F-4D97-AF65-F5344CB8AC3E}">
        <p14:creationId xmlns:p14="http://schemas.microsoft.com/office/powerpoint/2010/main" val="128512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/>
          <p:nvPr/>
        </p:nvGrpSpPr>
        <p:grpSpPr>
          <a:xfrm>
            <a:off x="186351" y="4108146"/>
            <a:ext cx="3444689" cy="1424343"/>
            <a:chOff x="-7658" y="4038813"/>
            <a:chExt cx="3444689" cy="1424343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8" b="31956"/>
            <a:stretch/>
          </p:blipFill>
          <p:spPr>
            <a:xfrm>
              <a:off x="-7658" y="4038813"/>
              <a:ext cx="3444689" cy="1424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sp>
          <p:nvSpPr>
            <p:cNvPr id="97" name="Oval 96"/>
            <p:cNvSpPr/>
            <p:nvPr/>
          </p:nvSpPr>
          <p:spPr>
            <a:xfrm>
              <a:off x="1572398" y="4288247"/>
              <a:ext cx="839461" cy="426203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390077" y="755383"/>
            <a:ext cx="2896908" cy="1630358"/>
            <a:chOff x="1486866" y="949599"/>
            <a:chExt cx="2896908" cy="163035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866" y="949599"/>
              <a:ext cx="2896908" cy="1630358"/>
            </a:xfrm>
            <a:prstGeom prst="rect">
              <a:avLst/>
            </a:prstGeom>
          </p:spPr>
        </p:pic>
        <p:sp>
          <p:nvSpPr>
            <p:cNvPr id="95" name="Oval 94"/>
            <p:cNvSpPr/>
            <p:nvPr/>
          </p:nvSpPr>
          <p:spPr>
            <a:xfrm>
              <a:off x="2932707" y="1025477"/>
              <a:ext cx="807037" cy="506696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080359" y="1988959"/>
            <a:ext cx="2592734" cy="1869815"/>
            <a:chOff x="3080359" y="1988959"/>
            <a:chExt cx="2592734" cy="1869815"/>
          </a:xfrm>
        </p:grpSpPr>
        <p:grpSp>
          <p:nvGrpSpPr>
            <p:cNvPr id="17" name="Group 16"/>
            <p:cNvGrpSpPr/>
            <p:nvPr/>
          </p:nvGrpSpPr>
          <p:grpSpPr>
            <a:xfrm>
              <a:off x="3080359" y="1988959"/>
              <a:ext cx="2592734" cy="1869815"/>
              <a:chOff x="4499832" y="3923328"/>
              <a:chExt cx="2592734" cy="1869815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13929" y="4238663"/>
                <a:ext cx="2578637" cy="155448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4499832" y="3923328"/>
                <a:ext cx="184731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6" name="Oval 95"/>
            <p:cNvSpPr/>
            <p:nvPr/>
          </p:nvSpPr>
          <p:spPr>
            <a:xfrm>
              <a:off x="4259362" y="2430180"/>
              <a:ext cx="1187695" cy="484235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75578" y="140489"/>
            <a:ext cx="10580687" cy="684213"/>
          </a:xfrm>
        </p:spPr>
        <p:txBody>
          <a:bodyPr/>
          <a:lstStyle/>
          <a:p>
            <a:r>
              <a:rPr lang="en-US" altLang="zh-CN" dirty="0" err="1" smtClean="0"/>
              <a:t>Analyte</a:t>
            </a:r>
            <a:r>
              <a:rPr lang="en-US" altLang="zh-CN" dirty="0" smtClean="0"/>
              <a:t>-receptor binding features collection</a:t>
            </a:r>
            <a:br>
              <a:rPr lang="en-US" altLang="zh-CN" dirty="0" smtClean="0"/>
            </a:br>
            <a:r>
              <a:rPr lang="en-US" altLang="zh-CN" b="0" i="1" dirty="0" smtClean="0"/>
              <a:t>Workflow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grpSp>
        <p:nvGrpSpPr>
          <p:cNvPr id="104" name="Group 103"/>
          <p:cNvGrpSpPr/>
          <p:nvPr/>
        </p:nvGrpSpPr>
        <p:grpSpPr>
          <a:xfrm>
            <a:off x="5673093" y="2652732"/>
            <a:ext cx="3511752" cy="748384"/>
            <a:chOff x="5673093" y="2652732"/>
            <a:chExt cx="3511752" cy="748384"/>
          </a:xfrm>
        </p:grpSpPr>
        <p:sp>
          <p:nvSpPr>
            <p:cNvPr id="6" name="TextBox 5"/>
            <p:cNvSpPr txBox="1"/>
            <p:nvPr/>
          </p:nvSpPr>
          <p:spPr>
            <a:xfrm>
              <a:off x="6125164" y="2652732"/>
              <a:ext cx="23811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Binding energy </a:t>
              </a:r>
              <a:r>
                <a:rPr lang="en-US" altLang="zh-CN" sz="1600" b="1" dirty="0" err="1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E_fixed</a:t>
              </a:r>
              <a:endParaRPr lang="zh-CN" alt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17146" y="3062562"/>
              <a:ext cx="30676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Total dipole moment </a:t>
              </a:r>
              <a:r>
                <a:rPr lang="en-US" altLang="zh-CN" sz="1600" b="1" dirty="0" err="1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dp_fixed</a:t>
              </a:r>
              <a:endParaRPr lang="zh-CN" alt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32" name="Straight Connector 31"/>
            <p:cNvCxnSpPr>
              <a:stCxn id="19" idx="3"/>
              <a:endCxn id="6" idx="1"/>
            </p:cNvCxnSpPr>
            <p:nvPr/>
          </p:nvCxnSpPr>
          <p:spPr>
            <a:xfrm flipV="1">
              <a:off x="5673093" y="2822009"/>
              <a:ext cx="452071" cy="2595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9" idx="3"/>
              <a:endCxn id="39" idx="1"/>
            </p:cNvCxnSpPr>
            <p:nvPr/>
          </p:nvCxnSpPr>
          <p:spPr>
            <a:xfrm>
              <a:off x="5673093" y="3081534"/>
              <a:ext cx="444053" cy="1503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/>
          <p:cNvCxnSpPr>
            <a:endCxn id="19" idx="1"/>
          </p:cNvCxnSpPr>
          <p:nvPr/>
        </p:nvCxnSpPr>
        <p:spPr>
          <a:xfrm>
            <a:off x="1937150" y="2848025"/>
            <a:ext cx="1157306" cy="2335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3708602" y="3731549"/>
            <a:ext cx="4944127" cy="2212623"/>
            <a:chOff x="2629994" y="3704774"/>
            <a:chExt cx="4944127" cy="2212623"/>
          </a:xfrm>
        </p:grpSpPr>
        <p:sp>
          <p:nvSpPr>
            <p:cNvPr id="59" name="TextBox 58"/>
            <p:cNvSpPr txBox="1"/>
            <p:nvPr/>
          </p:nvSpPr>
          <p:spPr>
            <a:xfrm>
              <a:off x="3530725" y="3704774"/>
              <a:ext cx="25599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Adsorption energy </a:t>
              </a:r>
              <a:r>
                <a:rPr lang="en-US" altLang="zh-CN" sz="1600" b="1" dirty="0" err="1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E_ads</a:t>
              </a:r>
              <a:endParaRPr lang="zh-CN" alt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458186" y="5187528"/>
              <a:ext cx="41159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Complex system work </a:t>
              </a:r>
              <a:r>
                <a:rPr lang="en-US" altLang="zh-CN" sz="1600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function </a:t>
              </a:r>
              <a:r>
                <a:rPr lang="en-US" altLang="zh-CN" sz="1600" b="1" dirty="0" err="1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WF_cplx</a:t>
              </a:r>
              <a:endParaRPr lang="zh-CN" alt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00496" y="4050774"/>
              <a:ext cx="28869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Odor Charge change </a:t>
              </a:r>
              <a:r>
                <a:rPr lang="en-US" altLang="zh-CN" sz="1600" b="1" dirty="0" err="1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Q_om</a:t>
              </a:r>
              <a:endParaRPr lang="zh-CN" alt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500496" y="4446519"/>
              <a:ext cx="31393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Receptor Charge change </a:t>
              </a:r>
              <a:r>
                <a:rPr lang="en-US" altLang="zh-CN" sz="1600" b="1" dirty="0" err="1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Q_rec</a:t>
              </a:r>
              <a:endParaRPr lang="zh-CN" alt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58186" y="4791783"/>
              <a:ext cx="32426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Graphene Charge change </a:t>
              </a:r>
              <a:r>
                <a:rPr lang="en-US" altLang="zh-CN" sz="1600" b="1" dirty="0" err="1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Q_gra</a:t>
              </a:r>
              <a:endParaRPr lang="zh-CN" alt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504431" y="5578843"/>
              <a:ext cx="28239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Work function change </a:t>
              </a:r>
              <a:r>
                <a:rPr lang="en-US" altLang="zh-CN" sz="1600" b="1" dirty="0" err="1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D_wf</a:t>
              </a:r>
              <a:endParaRPr lang="zh-CN" alt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  <p:cxnSp>
          <p:nvCxnSpPr>
            <p:cNvPr id="37" name="Straight Connector 36"/>
            <p:cNvCxnSpPr>
              <a:endCxn id="59" idx="1"/>
            </p:cNvCxnSpPr>
            <p:nvPr/>
          </p:nvCxnSpPr>
          <p:spPr>
            <a:xfrm flipV="1">
              <a:off x="2629994" y="3874051"/>
              <a:ext cx="900731" cy="908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endCxn id="60" idx="1"/>
            </p:cNvCxnSpPr>
            <p:nvPr/>
          </p:nvCxnSpPr>
          <p:spPr>
            <a:xfrm flipV="1">
              <a:off x="2629994" y="4220051"/>
              <a:ext cx="870502" cy="5625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endCxn id="61" idx="1"/>
            </p:cNvCxnSpPr>
            <p:nvPr/>
          </p:nvCxnSpPr>
          <p:spPr>
            <a:xfrm flipV="1">
              <a:off x="2629994" y="4615796"/>
              <a:ext cx="870502" cy="1668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62" idx="1"/>
            </p:cNvCxnSpPr>
            <p:nvPr/>
          </p:nvCxnSpPr>
          <p:spPr>
            <a:xfrm>
              <a:off x="2629994" y="4782648"/>
              <a:ext cx="828192" cy="1784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endCxn id="64" idx="1"/>
            </p:cNvCxnSpPr>
            <p:nvPr/>
          </p:nvCxnSpPr>
          <p:spPr>
            <a:xfrm>
              <a:off x="2629994" y="4782648"/>
              <a:ext cx="828192" cy="5741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63" idx="1"/>
            </p:cNvCxnSpPr>
            <p:nvPr/>
          </p:nvCxnSpPr>
          <p:spPr>
            <a:xfrm>
              <a:off x="2629994" y="4782648"/>
              <a:ext cx="874437" cy="9654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202734" y="2212108"/>
            <a:ext cx="2633184" cy="1286782"/>
            <a:chOff x="26711" y="2188488"/>
            <a:chExt cx="2633184" cy="128678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15" b="22272"/>
            <a:stretch/>
          </p:blipFill>
          <p:spPr>
            <a:xfrm>
              <a:off x="26711" y="2188488"/>
              <a:ext cx="2633184" cy="128678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87" name="Oval 86"/>
            <p:cNvSpPr/>
            <p:nvPr/>
          </p:nvSpPr>
          <p:spPr>
            <a:xfrm>
              <a:off x="749455" y="2507051"/>
              <a:ext cx="1187695" cy="444667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3691325" y="1389141"/>
            <a:ext cx="4220384" cy="338554"/>
            <a:chOff x="3745735" y="1377197"/>
            <a:chExt cx="4220384" cy="338554"/>
          </a:xfrm>
        </p:grpSpPr>
        <p:cxnSp>
          <p:nvCxnSpPr>
            <p:cNvPr id="42" name="Straight Connector 41"/>
            <p:cNvCxnSpPr>
              <a:endCxn id="43" idx="1"/>
            </p:cNvCxnSpPr>
            <p:nvPr/>
          </p:nvCxnSpPr>
          <p:spPr>
            <a:xfrm flipV="1">
              <a:off x="3745735" y="1546474"/>
              <a:ext cx="620531" cy="1179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4366266" y="1377197"/>
              <a:ext cx="35998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Binding energy </a:t>
              </a:r>
              <a:r>
                <a:rPr lang="en-US" altLang="zh-CN" sz="1600" b="1" dirty="0" err="1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E_gp</a:t>
              </a:r>
              <a:r>
                <a:rPr lang="en-US" altLang="zh-CN" sz="1600" b="1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 </a:t>
              </a:r>
              <a:endParaRPr lang="en-US" altLang="zh-CN" sz="16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05" name="Right Arrow 104"/>
          <p:cNvSpPr/>
          <p:nvPr/>
        </p:nvSpPr>
        <p:spPr>
          <a:xfrm>
            <a:off x="6426225" y="1457663"/>
            <a:ext cx="549160" cy="3779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0" name="Straight Arrow Connector 109"/>
          <p:cNvCxnSpPr>
            <a:endCxn id="76" idx="0"/>
          </p:cNvCxnSpPr>
          <p:nvPr/>
        </p:nvCxnSpPr>
        <p:spPr>
          <a:xfrm flipH="1">
            <a:off x="1908696" y="3470449"/>
            <a:ext cx="1785809" cy="6376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7019820" y="676674"/>
            <a:ext cx="5115459" cy="1903648"/>
            <a:chOff x="7019820" y="676674"/>
            <a:chExt cx="5115459" cy="19036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820" y="1005032"/>
              <a:ext cx="5115459" cy="157529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Rectangle 4"/>
            <p:cNvSpPr/>
            <p:nvPr/>
          </p:nvSpPr>
          <p:spPr>
            <a:xfrm>
              <a:off x="8107428" y="676674"/>
              <a:ext cx="24945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>
                  <a:solidFill>
                    <a:schemeClr val="accent1"/>
                  </a:solidFill>
                </a:rPr>
                <a:t>18·102=1836 systems</a:t>
              </a:r>
              <a:endParaRPr lang="zh-CN" altLang="en-US" sz="18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506265" y="4701492"/>
            <a:ext cx="3798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zh-CN" sz="16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Any simple relationship between binding features?</a:t>
            </a:r>
          </a:p>
          <a:p>
            <a:endParaRPr lang="en-US" altLang="zh-CN" sz="1600" b="1" dirty="0" smtClean="0">
              <a:solidFill>
                <a:schemeClr val="accent1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1396980" y="1943508"/>
            <a:ext cx="498969" cy="5180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5" y="0"/>
            <a:ext cx="6258880" cy="62588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46354" y="1795615"/>
            <a:ext cx="636367" cy="59436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19008" y="2149258"/>
            <a:ext cx="710858" cy="539006"/>
            <a:chOff x="2455143" y="5365214"/>
            <a:chExt cx="710858" cy="539006"/>
          </a:xfrm>
        </p:grpSpPr>
        <p:sp>
          <p:nvSpPr>
            <p:cNvPr id="10" name="Rectangle 9"/>
            <p:cNvSpPr/>
            <p:nvPr/>
          </p:nvSpPr>
          <p:spPr>
            <a:xfrm rot="2441996">
              <a:off x="2758814" y="5767933"/>
              <a:ext cx="407187" cy="136287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5143" y="5365214"/>
              <a:ext cx="429657" cy="41313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Smiley Face 16"/>
          <p:cNvSpPr/>
          <p:nvPr/>
        </p:nvSpPr>
        <p:spPr>
          <a:xfrm>
            <a:off x="10218075" y="4373032"/>
            <a:ext cx="682587" cy="673455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891197" y="1953219"/>
            <a:ext cx="2034720" cy="302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862995" y="4472184"/>
            <a:ext cx="33107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No </a:t>
            </a:r>
            <a:r>
              <a:rPr lang="en-US" altLang="zh-CN" sz="18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simple correlation </a:t>
            </a:r>
            <a:endParaRPr lang="en-US" altLang="zh-CN" sz="1800" dirty="0" smtClean="0">
              <a:solidFill>
                <a:schemeClr val="accent1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  <a:p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between the most properties</a:t>
            </a:r>
          </a:p>
          <a:p>
            <a:endParaRPr lang="en-US" altLang="zh-CN" sz="1800" dirty="0">
              <a:solidFill>
                <a:schemeClr val="accent1"/>
              </a:solidFill>
              <a:latin typeface="+mj-lt"/>
              <a:ea typeface="+mj-ea"/>
              <a:cs typeface="+mj-cs"/>
              <a:sym typeface="Wingdings" panose="05000000000000000000" pitchFamily="2" charset="2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78" y="740533"/>
            <a:ext cx="4464718" cy="337201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862995" y="5301474"/>
            <a:ext cx="4590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zh-CN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Relationship between </a:t>
            </a:r>
          </a:p>
          <a:p>
            <a:r>
              <a:rPr lang="en-US" altLang="zh-CN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binding feature and odorant descriptors?</a:t>
            </a:r>
          </a:p>
        </p:txBody>
      </p:sp>
    </p:spTree>
    <p:extLst>
      <p:ext uri="{BB962C8B-B14F-4D97-AF65-F5344CB8AC3E}">
        <p14:creationId xmlns:p14="http://schemas.microsoft.com/office/powerpoint/2010/main" val="186746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6886" y="136060"/>
            <a:ext cx="10580687" cy="684213"/>
          </a:xfrm>
        </p:spPr>
        <p:txBody>
          <a:bodyPr/>
          <a:lstStyle/>
          <a:p>
            <a:r>
              <a:rPr lang="en-US" altLang="zh-CN" dirty="0" smtClean="0"/>
              <a:t>Binding feature prediction</a:t>
            </a:r>
            <a:br>
              <a:rPr lang="en-US" altLang="zh-CN" dirty="0" smtClean="0"/>
            </a:br>
            <a:r>
              <a:rPr lang="en-US" altLang="zh-CN" b="0" i="1" dirty="0" smtClean="0"/>
              <a:t>Multiple feature linear regression</a:t>
            </a:r>
            <a:endParaRPr lang="zh-CN" alt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825189" y="5622322"/>
            <a:ext cx="8607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ym typeface="Wingdings" panose="05000000000000000000" pitchFamily="2" charset="2"/>
              </a:rPr>
              <a:t> </a:t>
            </a:r>
            <a:r>
              <a:rPr lang="en-US" altLang="zh-CN" sz="1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Molecular descriptors are </a:t>
            </a:r>
            <a:r>
              <a:rPr lang="en-US" altLang="zh-CN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very likely </a:t>
            </a:r>
            <a:r>
              <a:rPr lang="en-US" altLang="zh-CN" sz="1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correlating </a:t>
            </a:r>
            <a:r>
              <a:rPr lang="en-US" altLang="zh-CN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to the binding features</a:t>
            </a:r>
            <a:endParaRPr lang="zh-CN" altLang="en-US" sz="1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10528487" y="5460287"/>
            <a:ext cx="682587" cy="673455"/>
          </a:xfrm>
          <a:prstGeom prst="smileyFace">
            <a:avLst>
              <a:gd name="adj" fmla="val 4653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Group 46"/>
          <p:cNvGrpSpPr/>
          <p:nvPr/>
        </p:nvGrpSpPr>
        <p:grpSpPr>
          <a:xfrm>
            <a:off x="146653" y="902016"/>
            <a:ext cx="5714174" cy="2218655"/>
            <a:chOff x="146653" y="902016"/>
            <a:chExt cx="5714174" cy="2218655"/>
          </a:xfrm>
        </p:grpSpPr>
        <p:grpSp>
          <p:nvGrpSpPr>
            <p:cNvPr id="38" name="Group 37"/>
            <p:cNvGrpSpPr/>
            <p:nvPr/>
          </p:nvGrpSpPr>
          <p:grpSpPr>
            <a:xfrm>
              <a:off x="146653" y="902016"/>
              <a:ext cx="5714174" cy="2218655"/>
              <a:chOff x="146653" y="902016"/>
              <a:chExt cx="5714174" cy="2218655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653" y="902016"/>
                <a:ext cx="2613438" cy="2203704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9803" y="916967"/>
                <a:ext cx="3001024" cy="2203704"/>
              </a:xfrm>
              <a:prstGeom prst="rect">
                <a:avLst/>
              </a:prstGeom>
            </p:spPr>
          </p:pic>
          <p:sp>
            <p:nvSpPr>
              <p:cNvPr id="33" name="Oval 32"/>
              <p:cNvSpPr/>
              <p:nvPr/>
            </p:nvSpPr>
            <p:spPr>
              <a:xfrm>
                <a:off x="775627" y="987003"/>
                <a:ext cx="1209861" cy="305288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  <a:effectLst>
                <a:outerShdw blurRad="50800" dist="50800" dir="5400000" sx="102000" sy="102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631612" y="2386285"/>
              <a:ext cx="979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err="1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E_fixed</a:t>
              </a:r>
              <a:endParaRPr lang="en-US" altLang="zh-CN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1721" y="3118624"/>
            <a:ext cx="5910880" cy="2203704"/>
            <a:chOff x="11721" y="3118624"/>
            <a:chExt cx="5910880" cy="2203704"/>
          </a:xfrm>
        </p:grpSpPr>
        <p:grpSp>
          <p:nvGrpSpPr>
            <p:cNvPr id="39" name="Group 38"/>
            <p:cNvGrpSpPr/>
            <p:nvPr/>
          </p:nvGrpSpPr>
          <p:grpSpPr>
            <a:xfrm>
              <a:off x="11721" y="3118624"/>
              <a:ext cx="5910880" cy="2203704"/>
              <a:chOff x="11721" y="3118624"/>
              <a:chExt cx="5910880" cy="2203704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21" y="3118624"/>
                <a:ext cx="2952696" cy="2203704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1577" y="3118624"/>
                <a:ext cx="3001024" cy="2203704"/>
              </a:xfrm>
              <a:prstGeom prst="rect">
                <a:avLst/>
              </a:prstGeom>
            </p:spPr>
          </p:pic>
          <p:sp>
            <p:nvSpPr>
              <p:cNvPr id="36" name="Oval 35"/>
              <p:cNvSpPr/>
              <p:nvPr/>
            </p:nvSpPr>
            <p:spPr>
              <a:xfrm>
                <a:off x="630398" y="3154548"/>
                <a:ext cx="1142404" cy="366058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  <a:effectLst>
                <a:outerShdw blurRad="50800" dist="50800" dir="5400000" sx="102000" sy="102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970227" y="4587942"/>
              <a:ext cx="832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err="1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Q_om</a:t>
              </a:r>
              <a:endParaRPr lang="en-US" altLang="zh-CN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16227" y="854501"/>
            <a:ext cx="5817087" cy="2203704"/>
            <a:chOff x="6116227" y="854501"/>
            <a:chExt cx="5817087" cy="2203704"/>
          </a:xfrm>
        </p:grpSpPr>
        <p:grpSp>
          <p:nvGrpSpPr>
            <p:cNvPr id="40" name="Group 39"/>
            <p:cNvGrpSpPr/>
            <p:nvPr/>
          </p:nvGrpSpPr>
          <p:grpSpPr>
            <a:xfrm>
              <a:off x="6116227" y="854501"/>
              <a:ext cx="5817087" cy="2203704"/>
              <a:chOff x="6116227" y="854501"/>
              <a:chExt cx="5817087" cy="220370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32290" y="854501"/>
                <a:ext cx="3001024" cy="2203704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6227" y="854501"/>
                <a:ext cx="2890285" cy="2203704"/>
              </a:xfrm>
              <a:prstGeom prst="rect">
                <a:avLst/>
              </a:prstGeom>
            </p:spPr>
          </p:pic>
          <p:sp>
            <p:nvSpPr>
              <p:cNvPr id="29" name="Oval 28"/>
              <p:cNvSpPr/>
              <p:nvPr/>
            </p:nvSpPr>
            <p:spPr>
              <a:xfrm>
                <a:off x="6742324" y="899485"/>
                <a:ext cx="1315652" cy="392806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  <a:effectLst>
                <a:outerShdw blurRad="50800" dist="50800" dir="5400000" sx="102000" sy="102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8138888" y="2330974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D_WF</a:t>
              </a:r>
              <a:endParaRPr lang="en-US" altLang="zh-CN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297984" y="3085113"/>
            <a:ext cx="5635330" cy="2203704"/>
            <a:chOff x="6297984" y="3085113"/>
            <a:chExt cx="5635330" cy="2203704"/>
          </a:xfrm>
        </p:grpSpPr>
        <p:grpSp>
          <p:nvGrpSpPr>
            <p:cNvPr id="41" name="Group 40"/>
            <p:cNvGrpSpPr/>
            <p:nvPr/>
          </p:nvGrpSpPr>
          <p:grpSpPr>
            <a:xfrm>
              <a:off x="6297984" y="3085113"/>
              <a:ext cx="5635330" cy="2203704"/>
              <a:chOff x="6297984" y="3085113"/>
              <a:chExt cx="5635330" cy="2203704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6297984" y="3085113"/>
                <a:ext cx="5635330" cy="2203704"/>
                <a:chOff x="6297984" y="2887202"/>
                <a:chExt cx="5635330" cy="2203704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9107" y="2887202"/>
                  <a:ext cx="2994207" cy="2203704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97984" y="2887202"/>
                  <a:ext cx="2641123" cy="2203704"/>
                </a:xfrm>
                <a:prstGeom prst="rect">
                  <a:avLst/>
                </a:prstGeom>
              </p:spPr>
            </p:pic>
          </p:grpSp>
          <p:sp>
            <p:nvSpPr>
              <p:cNvPr id="30" name="Oval 29"/>
              <p:cNvSpPr/>
              <p:nvPr/>
            </p:nvSpPr>
            <p:spPr>
              <a:xfrm>
                <a:off x="7546554" y="4558165"/>
                <a:ext cx="1215285" cy="390885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  <a:effectLst>
                <a:outerShdw blurRad="50800" dist="50800" dir="5400000" sx="102000" sy="102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826953" y="3171152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Wingdings" panose="05000000000000000000" pitchFamily="2" charset="2"/>
                </a:rPr>
                <a:t>D_WF</a:t>
              </a:r>
              <a:endParaRPr lang="en-US" altLang="zh-CN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20553" y="2766728"/>
            <a:ext cx="561276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altLang="zh-CN" sz="20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Enlarge WF value and involve receptor and substrate descriptors</a:t>
            </a:r>
          </a:p>
        </p:txBody>
      </p:sp>
    </p:spTree>
    <p:extLst>
      <p:ext uri="{BB962C8B-B14F-4D97-AF65-F5344CB8AC3E}">
        <p14:creationId xmlns:p14="http://schemas.microsoft.com/office/powerpoint/2010/main" val="36056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6886" y="246378"/>
            <a:ext cx="10580687" cy="684213"/>
          </a:xfrm>
        </p:spPr>
        <p:txBody>
          <a:bodyPr/>
          <a:lstStyle/>
          <a:p>
            <a:r>
              <a:rPr lang="en-US" altLang="zh-CN" dirty="0" smtClean="0"/>
              <a:t>Binding energy pattern</a:t>
            </a:r>
            <a:endParaRPr lang="zh-CN" alt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7266959" y="3511823"/>
            <a:ext cx="4106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smtClean="0">
                <a:solidFill>
                  <a:schemeClr val="accent1"/>
                </a:solidFill>
              </a:rPr>
              <a:t>· </a:t>
            </a:r>
            <a:r>
              <a:rPr lang="en-US" altLang="zh-CN" sz="1800" dirty="0" smtClean="0">
                <a:solidFill>
                  <a:schemeClr val="accent1"/>
                </a:solidFill>
              </a:rPr>
              <a:t>Different </a:t>
            </a:r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interaction</a:t>
            </a:r>
            <a:r>
              <a:rPr lang="en-US" altLang="zh-CN" sz="1800" dirty="0" smtClean="0">
                <a:solidFill>
                  <a:schemeClr val="accent1"/>
                </a:solidFill>
              </a:rPr>
              <a:t> types result in </a:t>
            </a:r>
          </a:p>
          <a:p>
            <a:r>
              <a:rPr lang="en-US" altLang="zh-CN" sz="1800" dirty="0" smtClean="0">
                <a:solidFill>
                  <a:schemeClr val="accent1"/>
                </a:solidFill>
              </a:rPr>
              <a:t>binding energy difference</a:t>
            </a:r>
            <a:endParaRPr lang="zh-CN" altLang="en-US" sz="1800" dirty="0">
              <a:solidFill>
                <a:schemeClr val="accent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271654" y="4345451"/>
            <a:ext cx="4658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dirty="0" smtClean="0">
                <a:solidFill>
                  <a:schemeClr val="accent1"/>
                </a:solidFill>
              </a:rPr>
              <a:t>· </a:t>
            </a:r>
            <a:r>
              <a:rPr lang="en-US" altLang="zh-CN" sz="1800" dirty="0" smtClean="0">
                <a:solidFill>
                  <a:schemeClr val="accent1"/>
                </a:solidFill>
              </a:rPr>
              <a:t>But reversely, can binding energy (1D) alone describe fully the complex </a:t>
            </a:r>
          </a:p>
          <a:p>
            <a:r>
              <a:rPr lang="en-US" altLang="zh-CN" sz="1800" dirty="0" smtClean="0">
                <a:solidFill>
                  <a:schemeClr val="accent1"/>
                </a:solidFill>
              </a:rPr>
              <a:t>interaction mechanism space?</a:t>
            </a:r>
            <a:endParaRPr lang="zh-CN" altLang="en-US" sz="1800" dirty="0">
              <a:solidFill>
                <a:schemeClr val="accent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19395" y="5551956"/>
            <a:ext cx="5085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US" altLang="zh-CN" sz="1800" b="1" dirty="0" smtClean="0">
                <a:solidFill>
                  <a:schemeClr val="accent1"/>
                </a:solidFill>
              </a:rPr>
              <a:t>From one dimension to high dimension 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5296" y="870833"/>
            <a:ext cx="7666463" cy="2722824"/>
            <a:chOff x="75296" y="870833"/>
            <a:chExt cx="7666463" cy="2722824"/>
          </a:xfrm>
        </p:grpSpPr>
        <p:sp>
          <p:nvSpPr>
            <p:cNvPr id="88" name="TextBox 87"/>
            <p:cNvSpPr txBox="1"/>
            <p:nvPr/>
          </p:nvSpPr>
          <p:spPr>
            <a:xfrm>
              <a:off x="2445446" y="870833"/>
              <a:ext cx="2763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chemeClr val="accent1"/>
                  </a:solidFill>
                  <a:sym typeface="Wingdings" panose="05000000000000000000" pitchFamily="2" charset="2"/>
                </a:rPr>
                <a:t>Binding energy </a:t>
              </a:r>
              <a:r>
                <a:rPr lang="en-US" altLang="zh-CN" sz="1800" b="1" dirty="0" err="1" smtClean="0">
                  <a:solidFill>
                    <a:schemeClr val="accent1"/>
                  </a:solidFill>
                  <a:sym typeface="Wingdings" panose="05000000000000000000" pitchFamily="2" charset="2"/>
                </a:rPr>
                <a:t>E_fixed</a:t>
              </a:r>
              <a:endParaRPr lang="zh-CN" altLang="en-US" sz="1800" b="1" dirty="0">
                <a:solidFill>
                  <a:schemeClr val="accent1"/>
                </a:solidFill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96" y="1185166"/>
              <a:ext cx="7666463" cy="2408491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269190" y="2962687"/>
            <a:ext cx="3377738" cy="3183398"/>
            <a:chOff x="407624" y="2916744"/>
            <a:chExt cx="3377738" cy="3183398"/>
          </a:xfrm>
        </p:grpSpPr>
        <p:grpSp>
          <p:nvGrpSpPr>
            <p:cNvPr id="66" name="Group 65"/>
            <p:cNvGrpSpPr/>
            <p:nvPr/>
          </p:nvGrpSpPr>
          <p:grpSpPr>
            <a:xfrm>
              <a:off x="407624" y="2916744"/>
              <a:ext cx="3377738" cy="3183398"/>
              <a:chOff x="407624" y="2916744"/>
              <a:chExt cx="3377738" cy="3183398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 flipH="1">
                <a:off x="2226220" y="2916744"/>
                <a:ext cx="746845" cy="850117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/>
              <p:cNvGrpSpPr/>
              <p:nvPr/>
            </p:nvGrpSpPr>
            <p:grpSpPr>
              <a:xfrm>
                <a:off x="407624" y="3838610"/>
                <a:ext cx="3377738" cy="2261532"/>
                <a:chOff x="337821" y="3722830"/>
                <a:chExt cx="3377738" cy="2261532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337821" y="3722830"/>
                  <a:ext cx="3225095" cy="1934485"/>
                  <a:chOff x="3845297" y="4093720"/>
                  <a:chExt cx="3225095" cy="1934485"/>
                </a:xfrm>
              </p:grpSpPr>
              <p:pic>
                <p:nvPicPr>
                  <p:cNvPr id="72" name="Picture 71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-71" r="-238" b="-1439"/>
                  <a:stretch/>
                </p:blipFill>
                <p:spPr>
                  <a:xfrm>
                    <a:off x="3845297" y="4093720"/>
                    <a:ext cx="3172858" cy="1934229"/>
                  </a:xfrm>
                  <a:prstGeom prst="rect">
                    <a:avLst/>
                  </a:prstGeom>
                </p:spPr>
              </p:pic>
              <p:grpSp>
                <p:nvGrpSpPr>
                  <p:cNvPr id="73" name="Group 72"/>
                  <p:cNvGrpSpPr/>
                  <p:nvPr/>
                </p:nvGrpSpPr>
                <p:grpSpPr>
                  <a:xfrm>
                    <a:off x="3864191" y="4182655"/>
                    <a:ext cx="3206201" cy="1845550"/>
                    <a:chOff x="549248" y="3927106"/>
                    <a:chExt cx="3206201" cy="1845550"/>
                  </a:xfrm>
                </p:grpSpPr>
                <p:sp>
                  <p:nvSpPr>
                    <p:cNvPr id="74" name="TextBox 73"/>
                    <p:cNvSpPr txBox="1"/>
                    <p:nvPr/>
                  </p:nvSpPr>
                  <p:spPr>
                    <a:xfrm>
                      <a:off x="549248" y="3927106"/>
                      <a:ext cx="147207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800" b="1" dirty="0">
                          <a:solidFill>
                            <a:schemeClr val="accent1"/>
                          </a:solidFill>
                        </a:rPr>
                        <a:t>Odorant 39</a:t>
                      </a:r>
                      <a:endParaRPr lang="zh-CN" altLang="en-US" sz="1800" b="1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p:sp>
                  <p:nvSpPr>
                    <p:cNvPr id="75" name="TextBox 74"/>
                    <p:cNvSpPr txBox="1"/>
                    <p:nvPr/>
                  </p:nvSpPr>
                  <p:spPr>
                    <a:xfrm>
                      <a:off x="2211437" y="5403324"/>
                      <a:ext cx="154401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800" b="1" dirty="0">
                          <a:solidFill>
                            <a:schemeClr val="accent1"/>
                          </a:solidFill>
                        </a:rPr>
                        <a:t>Receptor 17</a:t>
                      </a:r>
                      <a:endParaRPr lang="zh-CN" altLang="en-US" sz="1800" b="1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p:cxnSp>
                  <p:nvCxnSpPr>
                    <p:cNvPr id="76" name="Straight Arrow Connector 75"/>
                    <p:cNvCxnSpPr>
                      <a:stCxn id="75" idx="0"/>
                    </p:cNvCxnSpPr>
                    <p:nvPr/>
                  </p:nvCxnSpPr>
                  <p:spPr>
                    <a:xfrm flipH="1" flipV="1">
                      <a:off x="2929094" y="5160848"/>
                      <a:ext cx="54349" cy="24247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Straight Arrow Connector 76"/>
                    <p:cNvCxnSpPr/>
                    <p:nvPr/>
                  </p:nvCxnSpPr>
                  <p:spPr>
                    <a:xfrm>
                      <a:off x="1806856" y="4138257"/>
                      <a:ext cx="307349" cy="128662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71" name="TextBox 70"/>
                <p:cNvSpPr txBox="1"/>
                <p:nvPr/>
              </p:nvSpPr>
              <p:spPr>
                <a:xfrm>
                  <a:off x="1025207" y="5615030"/>
                  <a:ext cx="26903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800" dirty="0">
                      <a:solidFill>
                        <a:schemeClr val="accent1"/>
                      </a:solidFill>
                    </a:rPr>
                    <a:t>Electrostatics of S atom</a:t>
                  </a:r>
                  <a:endParaRPr lang="zh-CN" altLang="en-US" sz="1800" dirty="0">
                    <a:solidFill>
                      <a:schemeClr val="accent1"/>
                    </a:solidFill>
                  </a:endParaRPr>
                </a:p>
              </p:txBody>
            </p:sp>
          </p:grpSp>
        </p:grpSp>
        <p:sp>
          <p:nvSpPr>
            <p:cNvPr id="67" name="Oval 66"/>
            <p:cNvSpPr/>
            <p:nvPr/>
          </p:nvSpPr>
          <p:spPr>
            <a:xfrm>
              <a:off x="1903885" y="3951959"/>
              <a:ext cx="1037120" cy="769684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404897" y="3079692"/>
            <a:ext cx="3481201" cy="3038220"/>
            <a:chOff x="3536544" y="3056991"/>
            <a:chExt cx="3481201" cy="3038220"/>
          </a:xfrm>
        </p:grpSpPr>
        <p:cxnSp>
          <p:nvCxnSpPr>
            <p:cNvPr id="41" name="Straight Arrow Connector 40"/>
            <p:cNvCxnSpPr/>
            <p:nvPr/>
          </p:nvCxnSpPr>
          <p:spPr>
            <a:xfrm>
              <a:off x="3536544" y="3056991"/>
              <a:ext cx="484062" cy="763422"/>
            </a:xfrm>
            <a:prstGeom prst="straightConnector1">
              <a:avLst/>
            </a:prstGeom>
            <a:ln w="28575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3853409" y="3832371"/>
              <a:ext cx="3164336" cy="2262840"/>
              <a:chOff x="3853409" y="3713077"/>
              <a:chExt cx="3164336" cy="2262840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853409" y="3713077"/>
                <a:ext cx="3164336" cy="2262840"/>
                <a:chOff x="3853409" y="3713077"/>
                <a:chExt cx="3164336" cy="2262840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3853409" y="3713077"/>
                  <a:ext cx="3164336" cy="1929653"/>
                  <a:chOff x="925233" y="1425536"/>
                  <a:chExt cx="3164336" cy="1929653"/>
                </a:xfrm>
              </p:grpSpPr>
              <p:pic>
                <p:nvPicPr>
                  <p:cNvPr id="47" name="Picture 46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3" r="-408" b="-1447"/>
                  <a:stretch/>
                </p:blipFill>
                <p:spPr>
                  <a:xfrm>
                    <a:off x="927729" y="1425536"/>
                    <a:ext cx="3161840" cy="1929451"/>
                  </a:xfrm>
                  <a:prstGeom prst="rect">
                    <a:avLst/>
                  </a:prstGeom>
                </p:spPr>
              </p:pic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925233" y="1461931"/>
                    <a:ext cx="3006353" cy="1893258"/>
                    <a:chOff x="618638" y="3877455"/>
                    <a:chExt cx="3006353" cy="1893258"/>
                  </a:xfrm>
                </p:grpSpPr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618638" y="3877455"/>
                      <a:ext cx="147207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800" b="1" dirty="0">
                          <a:solidFill>
                            <a:schemeClr val="accent1"/>
                          </a:solidFill>
                        </a:rPr>
                        <a:t>Odorant 49</a:t>
                      </a:r>
                      <a:endParaRPr lang="zh-CN" altLang="en-US" sz="1800" b="1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2080979" y="5401381"/>
                      <a:ext cx="154401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zh-CN" sz="1800" b="1" dirty="0">
                          <a:solidFill>
                            <a:schemeClr val="accent1"/>
                          </a:solidFill>
                        </a:rPr>
                        <a:t>Receptor 18</a:t>
                      </a:r>
                      <a:endParaRPr lang="zh-CN" altLang="en-US" sz="1800" b="1" dirty="0">
                        <a:solidFill>
                          <a:schemeClr val="accent1"/>
                        </a:solidFill>
                      </a:endParaRPr>
                    </a:p>
                  </p:txBody>
                </p:sp>
                <p:cxnSp>
                  <p:nvCxnSpPr>
                    <p:cNvPr id="51" name="Straight Arrow Connector 50"/>
                    <p:cNvCxnSpPr/>
                    <p:nvPr/>
                  </p:nvCxnSpPr>
                  <p:spPr>
                    <a:xfrm flipV="1">
                      <a:off x="2776987" y="5223251"/>
                      <a:ext cx="129028" cy="195021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Arrow Connector 51"/>
                    <p:cNvCxnSpPr/>
                    <p:nvPr/>
                  </p:nvCxnSpPr>
                  <p:spPr>
                    <a:xfrm>
                      <a:off x="1969429" y="4106930"/>
                      <a:ext cx="223100" cy="15343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46" name="TextBox 45"/>
                <p:cNvSpPr txBox="1"/>
                <p:nvPr/>
              </p:nvSpPr>
              <p:spPr>
                <a:xfrm>
                  <a:off x="4613764" y="5606585"/>
                  <a:ext cx="23056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800" dirty="0">
                      <a:solidFill>
                        <a:schemeClr val="accent1"/>
                      </a:solidFill>
                    </a:rPr>
                    <a:t>Hydrogen bonding  </a:t>
                  </a:r>
                  <a:endParaRPr lang="zh-CN" altLang="en-US" sz="1800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44" name="Oval 43"/>
              <p:cNvSpPr/>
              <p:nvPr/>
            </p:nvSpPr>
            <p:spPr>
              <a:xfrm>
                <a:off x="5282319" y="3772533"/>
                <a:ext cx="1268184" cy="833330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  <a:effectLst>
                <a:outerShdw blurRad="50800" dist="50800" dir="5400000" sx="102000" sy="102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5823296" y="1107358"/>
            <a:ext cx="5380858" cy="2623273"/>
            <a:chOff x="5856593" y="1107358"/>
            <a:chExt cx="5380858" cy="2623273"/>
          </a:xfrm>
        </p:grpSpPr>
        <p:grpSp>
          <p:nvGrpSpPr>
            <p:cNvPr id="54" name="Group 53"/>
            <p:cNvGrpSpPr/>
            <p:nvPr/>
          </p:nvGrpSpPr>
          <p:grpSpPr>
            <a:xfrm>
              <a:off x="5856593" y="1107358"/>
              <a:ext cx="5380858" cy="2623273"/>
              <a:chOff x="5856593" y="1107358"/>
              <a:chExt cx="5380858" cy="2623273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8064347" y="1107358"/>
                <a:ext cx="3173104" cy="2120584"/>
                <a:chOff x="8191477" y="1253007"/>
                <a:chExt cx="3173104" cy="2120584"/>
              </a:xfrm>
            </p:grpSpPr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-273" r="758" b="-3201"/>
                <a:stretch/>
              </p:blipFill>
              <p:spPr>
                <a:xfrm>
                  <a:off x="8191477" y="1410761"/>
                  <a:ext cx="3139807" cy="1962830"/>
                </a:xfrm>
                <a:prstGeom prst="rect">
                  <a:avLst/>
                </a:prstGeom>
              </p:spPr>
            </p:pic>
            <p:grpSp>
              <p:nvGrpSpPr>
                <p:cNvPr id="60" name="Group 59"/>
                <p:cNvGrpSpPr/>
                <p:nvPr/>
              </p:nvGrpSpPr>
              <p:grpSpPr>
                <a:xfrm>
                  <a:off x="9820569" y="1253007"/>
                  <a:ext cx="1544012" cy="2070948"/>
                  <a:chOff x="2135218" y="3738604"/>
                  <a:chExt cx="1544012" cy="2070948"/>
                </a:xfrm>
              </p:grpSpPr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2205450" y="3738604"/>
                    <a:ext cx="147207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800" b="1" dirty="0">
                        <a:solidFill>
                          <a:schemeClr val="accent1"/>
                        </a:solidFill>
                      </a:rPr>
                      <a:t>Odorant 90</a:t>
                    </a:r>
                    <a:endParaRPr lang="zh-CN" altLang="en-US" sz="1800" b="1" dirty="0">
                      <a:solidFill>
                        <a:schemeClr val="accent1"/>
                      </a:solidFill>
                    </a:endParaRPr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2135218" y="5440220"/>
                    <a:ext cx="154401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800" b="1" dirty="0">
                        <a:solidFill>
                          <a:schemeClr val="accent1"/>
                        </a:solidFill>
                      </a:rPr>
                      <a:t>Receptor 06</a:t>
                    </a:r>
                    <a:endParaRPr lang="zh-CN" altLang="en-US" sz="1800" b="1" dirty="0">
                      <a:solidFill>
                        <a:schemeClr val="accent1"/>
                      </a:solidFill>
                    </a:endParaRPr>
                  </a:p>
                </p:txBody>
              </p:sp>
              <p:cxnSp>
                <p:nvCxnSpPr>
                  <p:cNvPr id="63" name="Straight Arrow Connector 62"/>
                  <p:cNvCxnSpPr/>
                  <p:nvPr/>
                </p:nvCxnSpPr>
                <p:spPr>
                  <a:xfrm flipV="1">
                    <a:off x="2728062" y="5292403"/>
                    <a:ext cx="129028" cy="195022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 flipH="1">
                    <a:off x="2434470" y="4097922"/>
                    <a:ext cx="187480" cy="209647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7" name="TextBox 56"/>
              <p:cNvSpPr txBox="1"/>
              <p:nvPr/>
            </p:nvSpPr>
            <p:spPr>
              <a:xfrm>
                <a:off x="8765450" y="3112000"/>
                <a:ext cx="2127698" cy="6186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 </a:t>
                </a:r>
                <a:r>
                  <a:rPr lang="en-US" altLang="zh-CN" sz="1800" dirty="0">
                    <a:solidFill>
                      <a:schemeClr val="accent1"/>
                    </a:solidFill>
                  </a:rPr>
                  <a:t>Strong dispersion</a:t>
                </a:r>
                <a:endParaRPr lang="zh-CN" altLang="en-US" sz="1800" dirty="0">
                  <a:solidFill>
                    <a:schemeClr val="accent1"/>
                  </a:solidFill>
                </a:endParaRPr>
              </a:p>
              <a:p>
                <a:endParaRPr lang="zh-CN" altLang="en-US" dirty="0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>
                <a:off x="5856593" y="1865701"/>
                <a:ext cx="2311388" cy="106881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Oval 54"/>
            <p:cNvSpPr/>
            <p:nvPr/>
          </p:nvSpPr>
          <p:spPr>
            <a:xfrm rot="300947">
              <a:off x="8639798" y="1361665"/>
              <a:ext cx="2236180" cy="627889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57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1" grpId="0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724" y="145020"/>
            <a:ext cx="10580687" cy="684213"/>
          </a:xfrm>
        </p:spPr>
        <p:txBody>
          <a:bodyPr/>
          <a:lstStyle/>
          <a:p>
            <a:r>
              <a:rPr lang="en-US" altLang="zh-CN" dirty="0" smtClean="0"/>
              <a:t>In progress: receptor – odorant map </a:t>
            </a:r>
            <a:br>
              <a:rPr lang="en-US" altLang="zh-CN" dirty="0" smtClean="0"/>
            </a:br>
            <a:r>
              <a:rPr lang="en-US" altLang="zh-CN" b="0" i="1" dirty="0" smtClean="0"/>
              <a:t>Unsupervised learning – PCA &amp; k-means clustering</a:t>
            </a:r>
            <a:endParaRPr lang="zh-CN" alt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274384" y="1111532"/>
            <a:ext cx="4978961" cy="4178808"/>
            <a:chOff x="618300" y="1225305"/>
            <a:chExt cx="4978961" cy="417880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00" y="1225305"/>
              <a:ext cx="4457395" cy="4178808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1608328" y="2601425"/>
              <a:ext cx="2313969" cy="1666515"/>
              <a:chOff x="1769801" y="2599069"/>
              <a:chExt cx="2537132" cy="1850544"/>
            </a:xfrm>
          </p:grpSpPr>
          <p:sp>
            <p:nvSpPr>
              <p:cNvPr id="8" name="Oval 7"/>
              <p:cNvSpPr/>
              <p:nvPr/>
            </p:nvSpPr>
            <p:spPr>
              <a:xfrm rot="656073">
                <a:off x="3056371" y="2907911"/>
                <a:ext cx="1250562" cy="789458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  <a:effectLst>
                <a:outerShdw blurRad="50800" dist="50800" dir="5400000" sx="102000" sy="102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1769801" y="2599069"/>
                <a:ext cx="1440792" cy="753527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  <a:effectLst>
                <a:outerShdw blurRad="50800" dist="50800" dir="5400000" sx="102000" sy="102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 rot="20086638">
                <a:off x="2388575" y="3246572"/>
                <a:ext cx="992694" cy="1203041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noFill/>
              </a:ln>
              <a:effectLst>
                <a:outerShdw blurRad="50800" dist="50800" dir="5400000" sx="102000" sy="102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821402" y="1276658"/>
              <a:ext cx="4775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>
                  <a:solidFill>
                    <a:schemeClr val="accent1"/>
                  </a:solidFill>
                </a:rPr>
                <a:t>B</a:t>
              </a:r>
              <a:r>
                <a:rPr lang="en-US" altLang="zh-CN" sz="1800" b="1" dirty="0" smtClean="0">
                  <a:solidFill>
                    <a:schemeClr val="accent1"/>
                  </a:solidFill>
                </a:rPr>
                <a:t>inding </a:t>
              </a:r>
              <a:r>
                <a:rPr lang="en-US" altLang="zh-CN" sz="1800" b="1" dirty="0">
                  <a:solidFill>
                    <a:schemeClr val="accent1"/>
                  </a:solidFill>
                </a:rPr>
                <a:t>feature </a:t>
              </a:r>
              <a:r>
                <a:rPr lang="en-US" altLang="zh-CN" sz="1800" b="1" dirty="0" smtClean="0">
                  <a:solidFill>
                    <a:schemeClr val="accent1"/>
                  </a:solidFill>
                </a:rPr>
                <a:t>PCA space (Receptor 14)</a:t>
              </a:r>
              <a:endParaRPr lang="zh-CN" altLang="en-US" sz="18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9" name="AutoShape 4" descr="data:image/png;base64,iVBORw0KGgoAAAANSUhEUgAAAeAAAAHACAYAAAB6eLujAAAAOXRFWHRTb2Z0d2FyZQBNYXRwbG90bGliIHZlcnNpb24zLjQuMywgaHR0cHM6Ly9tYXRwbG90bGliLm9yZy/MnkTPAAAACXBIWXMAAAsTAAALEwEAmpwYAAEAAElEQVR4nOydd3gc5dW379lV773LsizbstzkIsmYTgIhIbQEMAQSCITkhTjBdAyElg9Mgk03JaEFCMQUY0KJMQYMBhv3ot57L7uq23fn+0OeYdVX0q52Zc99XbrAW2aemZ15fnPOc4ogiiIKCgoKCgoKU4vK3QNQUFBQUFA4EVEEWEFBQUFBwQ0oAqygoKCgoOAGFAFWUFBQUFBwA4oAKygoKCgouAFFgBUUFBQUFNyA1xjvKzlKCgoKCgrTEcHdAxgLxQJWUFBQUFBwA4oAKygoKCgouAFFgBUUFBQUFNyAIsAKCgoKCgpuQBFgBQUFBQUFN6AIsIKCgoKCghtQBFhBQUFBQcENKAKsoKCgoKDgBhQBVlBQUFBQcAOKACsoKCgoKLgBRYAVFBQUFBTcgCLACgoKCgoKbkARYAUFBQUFBTegCLCCgoKCgoIbUARYQUFBQUHBDSgCrKCgoKCg4AYUAVZQUFBQUHADigArKCgoKCi4AUWAFRQUFBQU3IAiwAoKCgoKCm5AEWAFBQUFBQU3oAiwgoKCgoKCG1AEWEFBQUFBwQ0oAqygoKCgoOAGFAFWUFBQUFBwA4oAKygoKCgouAFFgBUUFBQUFNyAIsAKCgoKCgpuQBFgBQUFBQUFN6AIsIKCgoKCghtQBFhBQUFBQcENeLl7AAoKzkIURSwWC4IgoFarEQTB3UNSUFBQGBFFgBWOC2w2G2azGYPBgM1mk0XY29sbLy8vRZAVFBQ8DkEUxdHeH/VNBQV3I4oiVqsVs9mMIAiYzWaka1oURdra2jCbzcTHxyuCrKBwYuHxN7hiAStMW0RRxGQyyRavvaDa/9tqtaJSqbDZbOj1evl1Ly8v+U8RZAUFhalGEWCFaYnNZsNkMiGK4hDxtUcQhAGfUan64w4HW87QL8je3t6o1WpFkBUUFFyOIsAK0wpRFOnp6cFoNBIcHCwL6ngZSZAtFov8GUmQvby8UKlUiiArKCg4FUWAFaYNkstZo9Gg0+kICQkZ8zuSBezI5+wFdrAgC4IwwGWtCLKCgsJkUQRYYVpgsVgwm82A46I63s8O/t5gQR48BkWQFRQUJoMiwAoejSR8Un6v5DaeiKhOhuEE2Ww2DxFkaQ1ZEWQFBYWxUARYwWORcnsHRzlPhQXsyHbVarX87+EE2T7lSRFkBQWFwSgCrOBx2EcoA0MCrTxBgIfbz2BBNplMGI1G+eFBEmQvL69RI7cVFBRODBQBVvAoJEvSarWOKFLTQbgcFWTJZa0IsoLCiYciwAoew3hye202m0PbnCoL2JFxSIIsjcdkMmEymYB+K3/wGrKCgsLxjSLACm5ncKDVWOIzmqU4WHA9RYDtkcavCLKCwomNIsAKbmW0cpIjMd41YE9HEWQFhRMTRYAV3IYUaDWWy3kw47VqPc0CHovhBFl6UJEEWfpMQECAIsgKCtMU5a5VmHKkQCt76268lqqnRUG7EsktL9WoVqlUWK1WDh06RF9fH93d3fT09GAwGAZ0g1JQUPBsFAtYYUoZKbd3PIynEMfxIMCDkQRZCuwSRRGbzYbBYJA/o7ReVFDwfBQBVpgSBuf2Tjbt5ngT1ckwXJUuRZAVFDwfRYAVXI4jub3jYSSrVqvVUlBQgCAIhIWFER4ejpeX1wkn1oogKyhMDxQBVnApjub2jofBAiyKIpWVlbS3t5OZmYlaraa7uxutVktHRwdGo5GKigrCw8MJDQ0dUCBjujKeh4qRBFmv1w8I+FIEWUFhalEEWMElDG5478woXXsBNhqN5OXlERwcTHZ2NlarFZvNRkREBBEREcTFxVFZWUloaCgdHR1UVFSgVqtlCzk0NHTaRhBPVCSH64WsCLKCwtSjCLCC05lIbu94kAS4o6OD4uJi5s6dS3R0NNCf2jT4s4IgEBUVRVRUFNCfX9vZ2Ulrayvl5eV4eXkRHh5OREQEQUFB01aQJ4ojgmyfg6wIsoKCc1AEWMGpuMLlPBy9vb1UVlayfPly/Pz8RvzccOvFPj4+xMTEEBMTA/Rb0VqtloaGBnp6evDz8yM8PJywsDCCgoJOOLEZTpCtVisWi0X+jCTISi9kBYWJowiwglMYbznJiWIwGDh69CgAWVlZQyZ+lUrlcJ1oCV9fX+Li4oiLiwNAr9ej1Wqpra2lt7eXgIAAwsPDCQ8PJyAg4IQTm+HWkO0FWeqFLP0pgqyg4BiKACtMGmfk9jpCW1sbpaWlzJ49m9ra2mH3M9janUgesL+/P/7+/iQkJCCKIjqdDq1WS2VlJXq9nsDAQFmQ/f39J3VM05HhBNlisQxIMVMEWUFhbBQBVpgwzs7tHQmbzUZZWRm9vb1kZ2cjCAK1tbUOfXeyhTgEQSAwMJDAwECSkpIQRZHe3l60Wi2lpaUYjUaCg4NlQfb19Z3wvqYrwwmy2WxWBFlBYQwUAVaYEINdzq6aUHU6HXl5ecTExLBs2TIEQcBisYyrHaEzEQSB4OBggoODmTFjBjabjZ6eHrRaLYWFhVgsFkJCQmRB9vb2dur+JTw5t3m4XsiDBdk+wloRZIUTFUWAFcbNVLmcm5ubqaioYMGCBYSFhcmvj7U/KQDM/t+uQqVSERoaSmhoKDNnzsRqtco5yPX19dhsNkJDQ+WgLi8v591y00W0hhNkk8mE0WiUrx9JkL28vFx6TSkoeBKKACs4jCiKGAwGOjo6iIqKclmgldVqpaSkBKPRSE5OzhArcrztCKfSWlSr1bL1C2CxWOjq6kKr1VJdXT2gStfxUhRkvIwmyDCw9aIiyArHM4oAKziENEnqdDrq6+vlvFtn09fXR25uLgkJCWRkZAw78XqyAA/Gy8uLyMhIIiMjATCbzXR2dtLe3i4XBZEEOyQk5ITLQYaBgiz9VlVVVXh5eREXF6f0QlY4blEEWGFM7HN7x9OJaLw0NjZSXV3NggULCA0NHfWznrwGOhre3t5ER0fLDzAmkwmtVktzczOlpaX4+PjIghwcHHzCWX7S8UqiLImtfS9kRZAVjhcUAVYYkeFye9Vq9bjzbMfCarVSVFSE1WolJydnzHXS8YiSuy3gsfDx8SE2NpbY2FigP89ZWj/u7e2Vi4KEh4cTGBh4wgjy4EIugy1kRZAVjgcUAVYYlpHKSTpb0Hp6esjPzyc5OZnExESXla2cLvj5+REfH098fDyiKMpFQaqrq+nr65NzkIOCgqbVcY2XwYF0EsMJsnSt2gvy4ChrBQVPRBFghSEMLqpgPxFOpNLUcIiiSENDA7W1tSxatIjg4OBJbxOmT2SwIwiCQEBAAAEBASQmJiKKIn19fWi1Wqqqqujp6aGwsFC2kEcryTndGEmABzNcDrIoihiNRjmoS2osoVar5aAuBQVPQBFgBRlHcnudsQZssVgoKChArVazYsUKl0YCTzcLeDQEQSAoKIigoCBiY2MpKCggKSkJrVZLcXExJpNpQA6yj4+Pu4c8YRwV4MEovZAVphOKb0YB+CHQaqzCGoIgTMoC7u7uZt++fURHR7Nw4cIB4rtjxw4uuugi/Pz8uOSSS9i5cycA9fX1PPbYY3I1qhdffJFt27aRnJyMv78/999/P4cOHRpxvMcrgiAQEhJCSkoKS5YsISsri7i4OHQ6HQUFBezfv5/S0lLa2tpkj8Z0YaICPBj72AXJHS0Jcm9vL11dXfT09GAwGLBYLMfNw5rC9ECxgE9wBpeTHGu9bKKToiiK1NbW0tjYSGZmJoGBgUM+c9ZZZ2G1Wtm2bRt33HEHJ510EgBJSUnceeedvPnmmyxbtowbbriB3bt3U1lZyYEDB/jrX/86oTEdb6hUKsLCwuSiJVarVc5Brq2tRRTFATnIziwK4mycJcCDUSxkBU/Cc+9ABZcjlQi0Wq0uLXZgNpvJz8/H19eXnJycUV3OUtGN4Uo4ent7D3jd19f3hGyG4ChqtZqIiAgiIiKAftd/Z2cnGo2GqqoqBEEYkIPsSUVBXCXAgxlJkO17ISuCrOAqFAE+QZmqvr2dnZ0UFBSQlpYmt/ubSkRR5M033+Trr7+moqKCt99+mxkzZpCRkcF7771HeXk5Dz30EHPmzGHXrl2cf/75/PnPf6ayspIXXniBmpoabrjhBm6++WZ0Oh033XQTN91005Qfx3DHNd7fzMvLi6ioKKKiooAfioK0tbVRXl6Ol5fXgBxkd0YPT5UAD2a4XsiKICu4CkWATzCmqm+vKIpUV1fT2trK0qVLCQgIcMl+xuL1119nz549PPPMMwDk5eWRkJDAe++9B8Cf//xnVq5cyf3338/XX3/NxRdfzG9/+1v8/f1paWmhvLyc3NxcNm3axIYNG/jLX/7CkiVLOP30091yPM5kcFEQo9GIVqulsbGRnp4efH19ZUEOCgqaUqFxlwAPxhFBtu/0pAiywnhQBPgEYqTcXmdjMpnIy8sjKCiI7OzsCYn8I488IrtOJRobG1m2bNm4tvPZZ5+RkJAg/3vlypV8/fXX8r/POeccTj31VAAiIiKw2Wx0dnaSnJxMeno6DQ0N3HzzzQA8+eSTfP7557z++uvHhQAPxtfXl7i4ONlTIeUg19bW0tvbS0BAgCzIAQEBLhUaTxHgwQwnyFarFYvFIn/Gvo610ulJYTQUAT5BkAKtXO1y1mg0FBUVMXfu3EnVi7733ntZvnz5gNfGK77QL6qFhYXyvwMDAzEYDFxzzTW8/vrr3HrrrZSVlfHggw/K50SK8hYEYUB/39DQUJYuXUplZeWQ/bS0tPDCCy/wxRdf8N133417nJ6Iv78//v7+JCQkDCgKUlVVRV9fH0FBQbIgO3st3lMFeDDDrSHbC7JUUlMRZIXhUAT4OGcqXc4VFRVoNBqWL18+bFGIHTt28NRTT7Ft2zbOO+88IiIiEEWRtrY2vvjiC77//nunjcdms6FSqbjttts477zzaGhoICEhgf3797Nq1SpiYmIAeOaZZ3jzzTcpKSmRi4E0NzeTkpIy7HajoqJGTOnR6/V0dnY67Rg8idGKgpSVlWEwGAgODpYF2f7BZSJMFwEejCOCbO+yVgT5xEYR4OOYqerbazAYyMvLIywsjKysrBFF3j7NaLCF+5///MepY/rPf/7DVVddRVRUFLNnz+aVV14hOjqau+66izPOOAPoX/N8+OGHee2111izZg2nnHIKW7ZsGRAsZrVaB2y3ubmZFStWDNlfbGwsCxYs4NNPP3XqcXgq9kVBkpOTsdls9Pb2yh4Qk8k0oA/yeIuCTFcBHsxwgixVmtNoNPj6+sp9ohVBPvFQBPg4ZHBuryvFt729nZKSEubNmye33BuN4dKLAC6//HLMZrNcfGM4K9NoNA543Wg00tfXN+AzgiCwdetWNBoNAE8//TQGg4H09HS8vb3p7u6msLCQ+fPny+UKP/30U9RqtexaLigoQK/XA1BRUYHBYMDPz4/q6mqKiop4+eWXhz2GqU7j8aSJWqVSERISQkhICND/8Nfd3S03lrBarXIOsiQ4o3G8CPBg7O/Fnp4eoP9at79XBzeWOB7Pg0I/igAfZ0xVbq/VaqWiooLu7m6ysrIm5XJ88803+c1vfsOePXt4/PHHAbjqqqvw9vbm1ltv5bzzzmP9+vVUVFTQ1NTEOeecw759+/Dz86Orq4vw8HAyMzMpLi6mu7sbm83Grl27uOWWW3jrrbcwm83ceuut6HQ62aLNysriq6++4o477uCFF17AbDZz+umn097ezpYtW3jxxRcBCA4O5r777qOyspIvv/yShIQEuru7SUxMpLS0lGuuuYarr76aG2+8cfIndRx4esUm+6IgqampA4qC1NTUAAwoCjL44eV4FWB7bDabXKFLQrp/7QV5cGOJ4/28nEgopSiPI2w2G0aj0eXiK4oiBw4cwMvLi+XLl09KfK1WK1988QUAZ5xxBtHR0XR0dFBRUcGzzz7LTTfdREVFBddffz3JycksXLiQ2267jR//+Md88MEH3HjjjQQEBHDFFVdw8OBBWcDfe+89rrnmGm688UZCQ0O5/fbb0Wq1HDp0iEWLFtHQ0ADAX/7yFxoaGoiJiSEkJISioiJeeukleVKMj49n/fr1bN68mauvvpqIiAgyMjIAmDt3LsuXL59y8Z2OSEVB0tLSWL58OZmZmYSGhtLR0cGhQ4c4dOgQVVVVdHZ2YrPZ5N7TxzPS0pA9UtCW9CcIAiaTib6+Prq7u+nu7kan08lLS57+IKYwOooFfBxg73J2ZaAVQGtrKzqdjqVLl8oFHSbC2rVrCQsLo7m5mdbWVgC++eYbiouLef7554F+19xZZ51FfX09Z5xxBjNmzGD58uX89Kc/JTQ0lBUrVlBaWsqnn37KDTfcAMDVV1/NLbfcwjnnnENERARbt24lMzNTdi/Pnj2bjIwMjhw5Mu4x//a3v+Vf//oXRUVFZGRksHv3bk477bQJn4MTmcFFQUwmE52dnbS0tMhBXQ0NDURFRREUFHRcirEoimMuW0iCbP8dk8mE0WiU73V7l7UrH7wVnI8iwNOcqcrttdlslJSUoNfrCQkJITQ0dFLb+9vf/iYHYUlrqkVFRcTHx3PHHXcM+x2VSiVHKktdjgZPYPbpMFqtltLSUoxGI0FBQfT19VFfX8/BgweZN2/emGO0X0eH/jSoRYsW8cYbb/Doo4/y8ccfc//994/vwBWGxcfHh5iYGDk6/eDBg/j6+tLQ0EBPTw9+fn5yhHVgYOBxITKSp2o82AuyZP0O7oU8eA1ZwXNRfp1pjORydrX46nQ69u3bh7+/P0uXLkWtVjulJ7DE9ddfD/RbvAUFBUMijzs6OoZ8x5E2g5mZmWzatAmNRsPWrVuZN28ef/3rX5k3b96YDxDbt2/n008/JS8vj1dffVV+/Te/+Q2bNm1Cq9WiVqvdVov6eHc9CoJAbGwsGRkZZGdnM2fOHNRqNTU1Nezbt4/8/HwaGhrQ6XTT9lxIqXITRbrn7Ts9AaO6rBU8C0WApyFSoIbUcNyVgRlNTU0cOXKEjIwMZs6cKbu9XDHpSZWn/vWvf8mvNTY2smPHjiGfdbTP709/+lNWrFjBqlWrqKur46233nLIej/nnHPYs2cPjY2NA8poXn755fT19XHDDTdw0UUXOXZgCuPGPghLEAS5IMiCBQvIyckhNTVVzj3fv38/hYWFNDY2ytHr0wFnr3MPJ8iSh8xekPV6vSLIHoLigp5mTFVur9Vqpbi4GLPZTHZ29oD0ocn0BJZcZfal+yTOPvtsFi1axM0330xpaSkpKSn873//45133gH6JyzpoUMSYKvVOmAskigPfs3eqh5sYUN/SpNOpxvwmiiKPPTQQ1xwwQXya+Hh4Zx//vnk5+eTnZ094PNWq3XYbbuK48ENOxKjRUELgkBgYKDcH1oURXp7ewcsOTizKIirmKwFPBbD5SBL95D9w/vgKGuFqUMR4GnCVOb29vb2kpeXR2JiIsnJycNGak5EgL/55hs2btwIwIYNG1i9ejVnnnmm/L5KpeKdd95h9erV/OMf/yAzM5N//OMfBAYGsnnzZnJzc6mtreWUU04hOjqasrIyNm3aRFNTEy+99BK/+MUv5PSh119/XU4VOnr0KN7e3nz99df4+Pjw7bffIooi27ZtIyMjg/fff5+Wlhbeffddqqqq8PHxwWw2U1VVhcVi4cEHHxxwHNdccw1Hjx4d8FplZSXvv/8+zc3NvPzyy1x33XXKZDYJxpOGJAgCwcHBBAcHM2PGDGw2Gz09PWi1WgoLC7FYLAOKgoyUiz7VuFqABzOWIIuiOGD92MvL67h+yPMEhDHceNNzceU4QxRFurq60Ov1hIeHu/SmaGhooKamhkWLFskBT4PJzc0lNTV1xPengoMHD7JgwYIhJS8lD4H9Odq/f/8Qa3W6o9frKS8vZ9GiRe4eikvYv38/WVlZTrnWrVarXBREq9UiiuIAQR6rKIirOHjwIEuWLPGYPsySINtrwjRvvejxg1UsYA9HEpSuri56enqGdAhyFhaLRW5akJOTM+qkpFKp3L5+5OgasMSJUNjheMNZv5darZbd0dB/rUtFQaqrqxEEYdSiIK5iqi3gsRjOQrbZbBgMBvm1aS7IHociwB7K4NxeLy8vl4leT08PeXl5pKSkkJiYOObnxyt+rsATxqAwPfHy8iIyMlIunWo2m+ns7KS9vZ2Kigq8vLwICwsjIiKC4OBgl6/TeiojCbJ9L2RFkCeHIsAeyHC5va6wOkVRpK6ujoaGBhYvXkxQUJBD33NVFPR4GEmALRYLPT09BAcHD4iiPd4sYHef/+MJb29voqOj5faZJpMJrVZLU1MTJSUlcsOE8PDwAdfVicZwvZAVQZ4cigB7GDabDZPJNKRvr7MFWMq59fb2JicnZ1xut8lEQTuL4QRYsuR9fX3R6XRyA3mbzeZx7j5noExursHHx4fY2FhiY2OB/m5fUlOJ3t7e47IoyERwRJDtWy8qgjwURYA9hLH69jpTgLu6uigoKCA1NZX4+Phxf99TBNiexsZGqqurWbhwoZx2otPp0Gq1GAwGDh48SEhICOHh4URERIy7PZ7CiYufnx/x8fHEx8cjiiJ6vV5eP+7r6yMwMFAWZH9//xNWZIYTZKvVSk9PD83NzaSmpspR1krrxX4UAfYAHCkn6QwBFkWRmpoampubWbJkyYACE+PBk1zQ9vnKkiVvMpkG5Iq2trayaNEiWZDz8/Pl9ngRERGEhYV5TCSqgmcjCAIBAQEEBASQmJiIKIr09fWh1WopLy/HYDAQFBQkC/LgKP0TCWkukwoHqVQqrFYrFotF9vCd6IKsCLCbkZpzw+i5vZMVYJPJRH5+Pv7+/uTk5EzKHespUdB6vZ6CggLi4+OZMWPGiOvC0jkNDQ0lNDSUmTNnYrVa6ezsRKPRUFlZKUfKTkXgjcLxgyAIBAUFERQURHJyMqIoyjnIxcXFmEwm2fMSHh5+QnperFbrsI0ipAdoqSjPtddeywcffHBCibAiwG5isMt5rItuMvWXpYIEc+bMkYvdTwZPiEA2GAwUFxezePFiwsLCxv19tVo9IBJWCrxpbGyUi/9HREQQHh5OQEDACTUpKEwcQRAICQkhJCSElJQUbDabnIPc0NCA1WolNDSUsLAwt99DU4UkwIMZPO9VV1dP4ag8A0WA3cBEyklOxOoURZHKykra29tZtmyZ0xoHuNMFbbPZKCsro7e3lwULFjgkvo48MNgH3tiv81VWVqLT6QgODpYF2RNKG54ok/d0R6VSERYWRlhYGKmpqVitVrq6utBoNOj1eg4cOCBHWB+vSyEjCbA9UgGQE+1BVxHgKWRwOcnxuDnHK8BGo5G8vDxCQkLIzs52etF3d7igDQYDubm5REZGEh0d7XAFo/Fa7MOt8/X09KDRaAaUNpTWj91VSelEm6yOB9RqtbzM0d3dzeLFi+WlkKqqKlmwpaIgx8NSiCMCfKKiCPAUIQUiSD1Axzt5SgEMjtDR0UFxcTHp6elyw3Nn4o41YOmY5s2bR2RkJEVFRQ6L6mSFyt6tKK0fS1aMVElJWj8OCQk5LiZNBdci9bL28vIiKipKvk/NZjNarZbW1lbKy8vx8vKS14+na2yCIymAFovFbQ+y7uTEO2I3MFJu73hw5Ds2m42Kigo6OztZvny5yyIwp9ICFkWRqqoq2tvbBxzTREpROgvJipHKgkqTZnNzM6Wlpfj6+sru6hM5T1RhZKQH8cF4e3sTExMjx2oYjcYBsQm+vr6yIAcFBU2La8tqtY4ZfCalc51oKALsQsbK7XUmkns2IiLCaUXsR0KlUsludFdiNpvJzc0lMDCQrKysAedvPALs6qCxwZOmXq+XreO+vj6CgoJkQT6R01Ic5URY33a0F7Cvry9xcXHExcUByLEJtbW19Pb2ysVmPDlY0BEXdG9vryLACs7DkdxeZ9HW1kZpaSkZGRkua9Zgz1REQXd1dZGfn8/s2bPlikQTHcNUR237+/uTmJgorx/39vai0WjktBRpjS88PPyEdLuNxYkQjDPRymz+/v74+/uTkJCAKIpybrsULGifg+ysoMvJ4ogASw+qJxrK3e8CpECrybicHcFms1FaWkpfXx/Z2dlTlmPoyjVg+/rUS5cuHbFYiCekQjmCfa/alJQUuTWeRqOhpqZGXj8+noJuJosiwI5hX2wmKSlJftjTarWUlpZiNBoJDg6Wry93Re87KsCKBawwKabS5azT6cjLyyMmJob09PQpnbBcJX5SS0SVSjVmfWpPtoBHY3BrPKkTT2trK2VlZfj4+Mju6tHW+DzleFyBIsATw/5hb8aMGdhsNtn7IkXv2xcF8fb2dur+R0JxQY+MIsBOYiK5vROlubmZiooKh/NgnY0rLODe3l5yc3Nd0hLRkwR4MIM78RgMBjQajbzGFxgYKAvyYJfi8SpSigA7B5VKNSB632azyX2Q6+vrsdlshIaGyjnIrloOUVzQI6MI8CQZnNvrSvEVRZHCwkKMRiM5OTlT9gQ7GGcLWlNTE1VVVSxatIjg4GC3jMFT8PPzIyEhQV7j6+vrQ6PRyC5FacI8nksaOhqgNJ1xR3culUo1wPsilWPVarXU1NQADMhBdlburs1mUwR4BBQBngSTze0dD319feh0OhITE8nIyHCrheAsC9hms1FcXCw/UIznCfx4sYBHw77OsORSlNaP29vbMRqNVFRUOH3CdDeKBTw1DC7HarFY6OzspKOjg4qKigHLJZPJb7darWN+VwogO9FQBHiCOCO311GkVntSsIW7JydnCJper+fo0aPExcVN6IFiqgT41ltv5aSTTmLVqlUT+r4zsS9rGBMTQ3V1NSEhIbS3t1NRUYGXl5ecnzxdckSHQ1rGOZ7xBAEezOCiICaTic7OTlpaWigtLcXHx2dAURBHfyNH14ClB4ETCUWAx4m9y9nVgVZWq5WioiKsVis5OTkcOXIEq9Xq9tSVyVrAUtrU/PnzZXfYeBmvAE+Uffv20dTU5BECPBiVSjVg/dhoNKLRaKirq6Onp0fuUxsREeExKSmOoFjAnoGPj8+A/HaDwSA3lZAalkiCPFbBmbF+z76+PlJSUpw6/umAIsDjYCpze3t6esjPzyc5OZnExERZ7N3dBhAmblGKokh5eTldXV2TTpsa77mfqAU8d+5ccnNzPU4UhjseX1/fAY3jdTodGo2GsrIyDAbDtGmL52nn2hVMBwEejJ+f34DrSxLkmpoaOWDQPgd5PL+hsgasMCpT5XIWRZGGhgZqa2uHBCV5igBPZBxGo5Hc3FzCw8NZvny5U+ozOzqGybigc3Jy+Pbbb6mqqmLWrFkT2oarGMvikHJEk5OTsdlsckOJhoYGbDabx3bhOVEE2N2erMkgCMKIRUEqKirkDmLh4eEO3ac6nU5JQ1IYylTm9losFgoKClCr1axYsWLIpOgpAjxeQZP6ETuzOcRUrQEvWbIElUrFt99+63ECPB5UKhWhoaGEhoaSmpoqB9xoNBoqKyvlov9Spx53CuCJIsDTzQIejdGKghgMBvbt2zeqB0axgBWGMJW5vd3d3eTn5zNz5kwSEhKG/YynCLCj4xBFkerqalpbW53ajximLrL5yy+/xGazsXfvXq655hqX72+qGBxwIxX9r6+vp6enR64xLK0fT6UgKgI8/ZGKggQGBsr3f09Pj9xYQmrp2drayty5c+nt7XVYgIuKirjvvvtISEigsbGRe+65h2XLljkyJhWwClgJlAP7RVHcM5njnCyKAA+DFGhVW1tLfHy8y13OtbW1NDY2kpmZOaobxlME2BHxM5vN5Ofn4+fn5/R+xI6OYSKfHczWrVsxGAyUlpbS2dnplsInU4F90X97d2J5eTkGg0F2J0ZERLh8/VgR4OMH6TjtPTBSS8/u7m4+/PBD1q5di0aj4amnnuKiiy7itNNOG7EeQF1dHWeeeSYffvghK1eupKSkhJNPPpm9e/cye/bsEcchCEIk8BbwNXCLKIrun0iB4/8KGCeSy9lsNlNTU4NKpXLZZGA2mzly5Ah9fX3k5OSMuQaiVqs9QoDHehDo7u5m//79xMfHk5GR4bKJZiRRHfx7TUaAFy5ciNVqRa/XU1hYOKFtTDckd2JSUhKLFy8mKyuLhIQEDAYD+fn57N+/n7KyMjo6OrBYLE7f/4kiwMf7McLIKUhSjvGdd97Jd999R3JyMueccw5ff/01P/nJTzj11FPRaDRDvrd27VqSk5NZuXIlAOnp6WRmZnL77bePOAZBEIKBbcBeURT/5iniC4oFPIDBLmdX0tnZSUFBAWlpaXKrsbHwdAtYCiCrq6sb05qfLCqVakpc0KeeeioffvghJpOJQ4cOcfLJJ7t8n44wlYVFhrNepApKVVVVcoUlaf14sg9cJ4IAi6LoUYFvrsKRHGDoT3G66KKLuPTSS4H+uJHB3ia9Xs8HH3zAtddeO+D1nJwcNmzYgFarHSmt8RnAJoriAxM7CtehCDBTm9trvy46Wref4VCpVFitVpeNbTzjGPwgYLVaKSwsRBTFMRspOIupCsLy8vLCYDBw6NAhzGaz20qADsZdIjW4gpLJZBrQNF7KD42IiJhQj9oTQYCl6nnHO44K8OCo8OGE9ODBgxgMBjnvXSI+Ph6r1cqhQ4f48Y9/POA9QRDmA9cAGwRBeBzIAnqAR0RR/H78R+RcTngBHiu315mTgclkIi8vj6CgoAmti3qqBdzX10dubu6AnOWpHoOzPjuYpKQkgoKCMBgM9PX1UV5eTkZGxoS2dbzi4+NDbGwssbGxiKIoN42XetTarx870hLvRBDgE6HeNTgmwI7+3s3NzQBDKmZJ68Wtra3DfW0VIACFwJuAL7AF2CkIwgpRFA+NuWMXckIL8Fi5vZLgOcOa02g0FBUVMXfu3CFPcI7iSQIs0dzcTGVlJQsXLiQkJGRKxzCSqDpzAg8NDWXWrFnU1NSwYMEC5s2b55TtHq8IgkBAQAABAQEkJiYiiqKcfyy1xAsNDSUiImLEDjwnggCfKEFYjlrA4/nNB3sNJa/gCMGBC4A+URT/dezfOkEQbgdygXuBSxzaqYs4IQXY0dxetVrt8AU02r4qKirQaDQsX74cPz+/CW/LUwQY+o+rqKgIg8FAdnb2lLtlp8oCFgSB+fPn09DQQElJyYS2cSIjCMKAlnhWq5Wuri40Gg3V1dUIgiBbx1LBf0WAjx8mO3/ak5ycDPSvD9vT3d0NIJfMHEQw/S5nGVEU8wRBqAXmO2Vgk+CEE+DxlJOcbNSxwWAgLy+PsLAwsrKyJn3DqVQque2hO9Hr9eh0OhISEpg3b55bJsup7IaUnp7Ozp07qauro62tbaQbXcEB1Gq13DAC+jMBtFotzc3NlJaW4uvri7e3N15eXse1ECsC/AMmk8mh1LaMjAz8/f1pamoa8Hp9fT1+fn4sX758uK/VAmcKgqAWRdE+gKYJcPtkekIJsJReBI717Z1M0FN7ezslJSXMmzfPaV0+PMEClo7L19eX1NRUt41jLFG1n7wnK8AzZ84kNDSUjo4OioqKPEaAjwdx8vb2HlDwX6/XU1NTQ2dnJ/v27SMoKIiIiAjCw8Mn5T3yNE4kAR7rOPv6+hwKRg0JCeHSSy9l586dA14/dOgQF1988Ujb2Az8HjgJ2GX3eiTw2pg7dTHH/xXAD3177aOcHZm8JBf0eLDZbJSUlFBdXU1WVpZTW2y5Mw9YaqRQVVVFVlaW2+vYjiSqriiaEhcXJ/fkra6uduq2J8p07G/sCP7+/oSFhREXF0dOTg4zZszAbDZTXFzMvn37KCkpoa2tzSM8QZPhRBFgR2JoxlMF6/7776e8vJzi4mIACgoKKCwsZN26dQBs2LCBFStW0N7eDoAoitvoD7paK21DEIRT6A/MenrcB+RkjnsLeDLlJMcrwHq9ntzcXKKjo53ScGAw42lA4ExMJhO5ubmEhoaSlZXlEZbXVLqg582bx5o1a9i0aRMtLS0T3o6CY9gHRQYHBxMcHMyMGTOw2Wzy+nFtbS0AYWFhREREEBoaOu0EzRPuI1fjiAt6PHWgZ8+ezbZt27j33ntJS0ujoaGBHTt2yN64lpYWqqqq0Ov19l+7ClgnCMLL9Lukk4EzRVHsm8AhOZXjVoDtc3uBCd2c47E4W1tbKSsrm1SPW0fGM9V5wFIjhclEb7uC8UxekxVgb29v0tPT5epoRqPRoXQahYkx0tqvVPBDur/MZjOdnZ3yvefj4yO7q4OCgk4IgfN0HBHg8XZCWrFiBZs3bx72vfXr17N+/foBr4miqAducXgHU8hxKcCSy1lKdp/ojejIGrDkctbr9ZPucevIeKbK9SiKIjU1NTQ3Nzu9kYIzmGpvQFxcHFFRUbS2tlJbW8ucOXOmbN8nGo4GX3l7exMdHS0/GBoMBtk6lvrTSoLsadfviYIjAiz9Vicix50AO7Nv71gWp06nIzc3l7i4uCmJBp6qSlgWi4W8vDx8fX3JycnxSNfeVFrA0jZSU1Pp7OykpqZGEWAXMtEiFX5+fiQkJMj9afv6+tBoNJSWlmI0GgkNDZUtaE+pZna846gAn4itCOE4EmBX9O0dTYCbmpqoqqpiwYIFhIaGTnpfjjAVUdA9PT3k5eWRmppKfHz8qJ91Z5rIeNeAnXHeUlNTOXz4sMcEYh2vOOO6EgSBoKAgOXjOZrPR3d2NRqOhrq4OURRlMQ4NDT0h6jK7A2evAR9vHBcCPJ7c3vEw3Bqw1WqluLgYs9k85QUoXC3ADQ0N1NTUsHjx4jFvCGdWCZsIowlwX18fPj4+Tv9tZs2ahcFgoLKy0u05qu7evytxxbGpVCrCwsLkAv8Wi4XOzk7a29upqKjAy8tLdlcHBwcft+d2qnHFGvDxxLQXYCnQyhku58EMLnzR29tLXl4eiYmJJCcnT/lN6ioBtlqtFBUVYbVaycnJcSjFyBlu3ckyeP+iKFJWVoZGo5HTPMLDwxFF0SlpUzNmzCAwMJDm5mY0Go1TU8wUfmAqHi68vLyIiooiKioKAKPRiEajob6+np6eHgICAmRBHk/DFEdw930zlTiSB9zb20tsbOwUjcizmLYC7AqX82DsXdCSdbho0aIRm0W7GlcIsE6n4+jRo+N+qHB3UZDBAWn2qVJLly4Ffqiy1NDQgE6no7u7W67CNJGiDr6+vsyaNYuCggJqamoUAXYR7rDufX19iY+PJz4+HlEU0el0aDQaysvLMRgMhISEyC7ryQZanig5wOBYHrDigp5mTCa3dzyo1WrMZjO5ubkADluHrsLZotfS0kJ5eTkLFy4c9zr2VEZkj4S0/+7ubvLz85k9ezYxMTFyEJ7UpUcURYxGI1FRUWg0GkpKSjAajXIO6UhNAYYjNTWVoqIiqqurWbZsmSsP74TF3e51QRAIDAwkMDCQ5ORkbDab3FCioaEBm81GWFgY4eHhhIWFjXsZZir6jXsSYx2rIsDThMG5va4UX+h3SzU1NZGenk5iYqLL9uMozhJgm81GaWkpfX195OTkTGit1F1FQez3L4oijY2N1NTUkJmZOeI6knSN2E+qg5sCqFQq2ToebQ0wNTUVi8WiBGK5EHcL8GBUKhWhoaGEhobKv39nZycajYbKykq8vLzkhhKOrB+LoqgEfdkxXdeABUEQxElaIdNGgJ2V2+vovurq6qitrSU8PNwjxBecY3UaDAZyc3OJiooiPT19wufR3WvAUps7lUpFdnb2AAt28NiGG+vgpgAmk2nAGqCUQxoZGTmg6EZqaioqlYry8nIsFovbPCLu9j64krEE2GazUV5eTk1NDWq1esofkIdbP5aWOrq7uwkICJAF2d/ff8ixSHOYQj/TyQIWBEEliqINYLLiC9NEgJ2Z2zsWZrOZgoICvL29WbRo0XFl6XR0dFBcXOyUBhHuXAM2Go3k5uaiUqnIzMx0yvXg4+NDXFwccXFxA3JIpR629u7qxMREqqqqqK+vZ+bMmZM/oAlyvE7iYwlwdXU15eXlhIWFYbPZOHr0KH5+fm5bk/f19R1w7ej1ejQaDRUVFej1eoKDg2VB9vHxmXCe8/HKdBBgSXhFUbQJghANLATCgQBAD9QADUCHKIomR7fr0QJs73J2VaCVPV1dXRQUFDBr1izi4uLQ6/Vu7z7kDERRpLKyko6Ojkn3JJZwlwUslcacPXs2tbW1DonQeMc6OIfUarUOcDn6+vpiMpkoLCwkJSXluBVCdzGWADc3NxMUFIRarUatVuPt7e0xUemCIBAQEEBAQABJSUnYbDZ6e3vRaDQUFBRgsVgICAjAbDa71YMyFTi61u3pAiy1MhQEIQ74HXA6MJf+mtL2olQFbBYEYaMoirWObNtjf31X5faOtC+p7OKSJUvktAN31F52NiaTiby8PIKCgpzSk1hiqi1gaVmgsbGRZcuW4eXlRU1NjUPfnezDglqtJjIyUp7gu7u7ycvL4+jRo0RGRsot8yIiIpQa0U5gLAsxICCA9vZ2+VybzWaPPe8qlYqQkBBCQkKYOXMmVquVxsZGGhsbOXz4MGq1esD68fFkGTuSggT9AuyuzJKxOLbOaxUE4RzgAiAaKAA+pb+nsAXwod8aXgCcC/xaEITVoihuGWv7HinAU+lyNplM5Ofn4+/vP6Ts4lSVfnQVnZ2dFBQUMGfOHKf3sJ3KKGir1UphYSGCIJCdnY1arcZisbhtHXTu3Ll4eXmh0+nIycmRLRzJXS1NqEqFpYkxlgU8Z84cNBoNWq1WrmiVkJAwhSOcOGq1WnZJz507F5PJhFarpbGxkZ6eHvz8/OTrJyAgYFp7Vxwt1KPT6Zyea+0sRFEUBUHIBJYD34qi+N5Y3xEEIZn+7ktqYPNoa8UeJcBTkdtrj+TOHEmgpqsFLIoitbW1NDU1sXTpUpdc3FMVBa3X6wfkKdvvXxRFsFnA2A0qb/AJgmEmLGe7yxMTE4mMjKS2tpaenh5CQkIIDg4mJSUFq9WKVquVKyx5e3vL1nFgYOC0nlCnirFcl4GBgZx88sl0dnbKFuR0cuXa5wFLqXJSupxer0er1VJZWYlOpxuwfuypVv5IOFIFC6ZFVHgG8G9RFOuh3yUNSBOKShRFy7HXBUAQRbEO+I0gCH8CUoHKkTbsMVftVOX2wg9rou3t7aN2+vHUyXI0C8FisZCfn4+3t7dsLbqCqVgDbm9vp6SkhAULFsglBO337y0aUBdvAXMfgihii5yLLelkl49VpVKRnp7Orl275OIsEmq1ekCErNShp7q6Wna1SYI8mYIOJ3IUNPQ3XoiLi5uiETmXkQpx2K8fJyYmypH+kqFgsVgIDQ0dd+66u3BEgKfJdfylKIptUtqRKIr2VpntmPCqjr0uH5AoihsFQTgNTxZgaa1Xo9EQFhY2Jbm9eXl5hISEkJ2dPe3WXCQxGe4cSY0UUlJSXJ6W4co1YFEUqaqqor29naysrGGf/AVBIJUaMNnAy69/3bCjBDE4EQJdn5Iya9Ys9uzZQ3V19QABHszgDj1SQYf8/HxsNtsAd/V4r0Vn3CcWiwWbzebSNprjxdPygJ2No5WwBEGQ148l70pXVxdarZbq6moEQZCvn5CQEI+byxy1gMFzjR0Ae/G1f/2Y8J4LrAQsgiDsAPZIFvExdo22bbcKsORy1uv1VFZWkpWV5dL9SWk46enpsoUy3ZCEb/DN1tjYKIvBVAQ0uMoClloh+vv7jxo0JggC/hhAFSi90D9xGzqHCLArxpqamorZbKaycsSH2yHYT6gzZ86UCzpIDeV9fX1l69jV63+iKFJSUkJZWRmiKJKQkMCSJUs8wqpSBHh4BueuS6VWW1paKC0txdfXVxZkT1juOI4sYGkteLAI/xh4HPAF/IE1wJ+B/9h9b1QrxW13m32Us5eXl0vXWm02GxUVFXR2djotDcddDO7QZN+daSpLZbrCAu7t7SU3N9ehVogAevwIsplBpYZjk7bNL2zI51whwDNnzsTf35/i4uIJT6iDCzpI+aOVlZVy/qg04Tq7s1NzczMlJSWEh4cjCAKNjY0EBAQwf/58p+5nIigC7Bje3t7ExMTI8SvS+rG03CFF54eHh7tlznNEgE0mk0evbQuCEATcBTx4LBpaSkkKAs4DlouiaDj22ZnAo9gJ8Fi43QJWqVQIguAyAZYqP0VGRpKVlTXtb2x74dPpdOTm5hIfH8+MGTOm9NicHQXd0tJCRUXFuCz4SjGFaJ+2AWvAYmgKwqBryRXnxd/fn9mzZ5OXl0dTU5NTXP7+/v4kJiaSmJg4oP5wfX09wAB342TRarV4e3vLQhAYGEhHR8ekt+sMFAGeGP7+/vj7+8vLHb29vWi1WoqLizGZTAPWj6eijaojAtzb2+vpZSiN9K/h3ikIwkeiKBbYvdcEnCUIQgPQQ38qkhSo5VCZSrcJsP1ar6tuNsm1l5GRIbttxosU7esp6ytSapR0bMMFKE0FzoqClloI9vT0jLu/sgkfrPN+MSQKerjryRWurjlz5pCfn091dbXT19wH1x82m810dnbK7kaVSoVarUan0w1b7nAsAgMDB7Tx1Ov1HlHIAk4MAXa1p0oQBIKDgwkODmbGjBnYbDa59nltbX+NCKm620TiDxzB0VaEnlyEQxRFM/CaIAiXAucLgpAgiuJ2URR7BUE4CLwJaAA/QADuG8/23WoBu2od0b7ZQHZ29qQCTKRUJE8RYEEQqKysxGQyTfrYJoMzLGD7FoLLli2b2KSr8gL/gQ9Xg8flqussNTUVm81GdXU1p5xyitO3b4+3tzfR0dFER0cD0NTURHNz84B2eZK70ZGHmKSkJFpaWmhubpYrf6Wnp7v0GBzlRBDgqZ5PpN7Y4eHhAPIDnfQg7+PjI18/QUFBTjn/jgT3eXoVLAlRFN8XBOEk4GeCIPgDH4ui+JUgCCuAX9BfkGO7KIrlxz7v0ITj/ogLJ6PT6cjLyyMmJmZSzQYkJAGeCpfNWEhNw2NiYiYuWE5ishbw4BaCrsRVApyWloZKpaK4uHjC2xBFkdbWVtra2vDy8iIpKcmhCcnHx4fg4GBmz56NzWaju7sbjUZDXV0d0O+ujoyMHLG6klqtJisri+7ubmw2GyEhIR4RgAWKAE8Fgx/oDAYDWq2W2tpa2S0sCfJIaZpj4YgL2pOLcNhzrBb0nmPu5t8DwYIgfHEsN/jZiW7XM+64Y0z2xmtubqaiosKpbtnBQU/uQqPRUFRURGhoKAkJCW6foCazbu9IC0Fn09vby2effUZPTw/R0dHk5ORM+saPiIggLi6OyspKmpqasFqt+Pv7j8uVK1kgAQEB6PV68vLyWLJkiUOTnnQNqFQqwsLC5Gteio6Vqiv5+/vLwVz225W+52koAjz1+Pn5ER8fT3x8vNyMRKvVUlpaitFoHLeHBRxfA54mFrDUAalOEIRHgD8BVwqCsNnRus/D4TEuaMnSnMhTuNVqlZusT7S/7Ui4uxyllBPb1tbG8uXLqa6u9ogHgom4oG02m/w7DW4h6GzsJ3GpHnZ4eDjBwcG0tbXx3Xffcc4550xqohcEgYULF/Lll1/yySefEB4ejs1mY8GCBSxYsMChbTQ3NxMYGCi76jo7O+ns7Jyw1QEDo2NFUUSn06HRaOTJVArG8dQKUieCAHvy8UlLEkFBQSQnJw/xsIiiOGD9eCSRPZ4EWBCEecAMoEIUxQrgcUEQLgH+JAjCy6Iolk5kux5z901UgPv6+sjNzSUxMZGMjAynX9juLEdpNpvJy8sjICBALhrizjaA9ox3HEajkaNHjxIdHc28efOmdALq7e3FbDbL1nZoaCgdHR10dnbKxV8miuTqbW5ulq2EwsJCZsyY4VA0t0qlwmKxYDAYKCsro6Ojg9bWVs466yynWKeCIBAYGEhgYKA8mUrBODU1NfLaoOSu9gRhON4FeBqUXhzAYA+LlL8ulVv18vKSH+jsryFHBNjT14AFQYgFbqU/5cgE6AVBeEUUxddEUdwsCEIdsFoQhA+AnY6u/Up4nACPB6n4xMKFC52SmuGscTmDrq4ueY00NjZ2wHg8QYDHs64qldJzRh/iiSD1YJUsj8bGRpqbm/n000+Jj4/n1FNPnVAuYltbGxqNBuhfQ2tsbEQQBNRqNWaz2aFtzJgxg/z8/AHWqZeXF7t27eKcc85xepDd4GAcqRmA1ExeWvuLiIhwW7788S7AVqt1Wh/f4Px1KTalvr6enp4eAgICiIiIwGQyjelq7+vr8/Q0pOX0Rzg/A9jorwu9TBCE70VRLBZFcZ8gCDX0i3Qa8Op4Nu52F7SEl5cXFotllE//gMVioaioCJvN5vLiE1MteFLbvYaGBpYsWTLk4vQUC9iRIKzBLQQn41adDNK6eWdnJzqdjqamJlJSUoiIiKC5uZkjR46wYsWKcW+3qamJsLAwVCoVfX19JCQk0NraSkpKisNP9aGhocydO5fKykoiIyMJDAxErVaj1Wrp7e2dcPqcowxuBtDX14dGo5GLu7ir9vB0FqixGKvd4nTD19d3wPqxtOTR09MjZzlIFvLgB8q+vj6Xl82dJCnAd/ZdkARBWEV/68FiQRC8RVFsAe4SBOEeQRCuEUXx9WNBW2NO1NPOApbqHc+YMYPExESX36hTuQZssVgoLCxEpVKRk5MzrPvG3WvSNpuNw4cPc/DgQUwmE319fWRmZg6ZUIZrITjaNl3plhMEgdTUVGJjY8nLy0OlUsmWeGBgIG1tbRParjSZhIWF0d7eTk9PD1FRUZx22mnjslzDwsIIDg4mICBAvg9EURzVKndFVLf92t+MGTPk2sNSMwmVSkVERITcA/l4FklX4olBWM7CfsmjtbWVzMxM+aGuoaEBm81GWFgYFouFxMREdDqdwxZwUVER9913HwkJCTQ2NnLPPfewbNmy0caykP4I5WygEXhMFMWXx3lIh+kX1yuBOiDi2H9fO/a+bDWKorjO7v8dspI8RoDHsoBFUaS+vp76+vopq3cMU+eClsowzpgxg6SkpBE/524LuLS0lKNHjxIUFIRer+fQoUMEBQUxZ84c+TO9vb3s37+fpKSkAa8PRhRFjh49Sl5eHqIoMnfuXObNm0dHRwdqtZrExMQxA+qMRiOHDx+mtbWV8PBwli1bNqJwxcTEMGvWLJqamgYUoLBvczgeZs6cSXV1NSEhITQ1NREaGsqll1467rVbb29vli5dyqFDh2TPwoIFC8acmFwtgINrDxuNRrRaLXV1dfT09MilDqdjqzx3cjwLsD1SP2D7gjIWi4Wuri42bdrEv/71LwAaGhpISUlh+fLlIz6E19XVceaZZ/Lhhx+ycuVKSkpKOPnkk9m7dy+zZ88e8vmWlhY4VkKS/gIZfwdeEgShUhTFr8ZxGHuBt4DrgFOABuBDKehqhBrRDuMxLujRhM5isVBQUIBarR7RMnQVUyHATU1NVFVVOfRgoVKpHF5fdAUNDQ34+/ujVqsRBAE/Pz8aGhpkoa2rq+Pjjz/Gx8dHzilcsmTJsGJRVVXFkSNH5HrER48e5cCBA/I5iIiI4Nxzzx3RmhRFkW+//VaOJK6rq0Or1XLuuecO+Jz9enVKSoocOyA1RxjtKXo0/Pz8OOuss/Dx8WH//v0EBQVNOHAqJSWF8PBw+vr65Kbsnoavry9xcXHExcUNcFdLrfKkyNiwsLBpFWQ01ZwoAgxDHxK9vLyIjIxk9erV8l9KSgr/+Mc/OHDgAGlpaTz++OOkpqYO+N7atWtJTk5m5cqVAKSnp5OZmcntt9/Ohx9+OGS/x/LhrztWyYpjFmw5sBRwWICPCev7x/6kY/IWBCEU0ImiaJ6o+IIHWcAjCV1XVxcFBQXMnDmThIQEt4zLZDK5ZNs2m43i4mI5LceR9Cl3W8CBgYGYTCYCAgLkhhpBQUFyutQ333wjB2HYbDaOHDlCTEzMsOs8ra2t+Pj4yJN1b28voigyc+ZMoL97VVVV1YgVmsxmM83NzbKA+/r6otFo6OrqGhCUZy/AKpWKlStXsmDBAjn6uL6+Hn9/f+Lj48e9zunr60tOTg4vvvgipaUTykSQkTolTQeGc1d3dnbKzSSkyNiIiAjFXT2IE0mAx8JisXDxxRezdOlSRFGkvLxcLg4iodfr+eCDD7j22msHvJ6Tk8OGDRvQarVDHlizsrKkMpISbfTXdf5oIuM8VgXrJ8BsIAjoA1oEQdgPHBJFsWwi2/UYAR7sghZFkdraWhobG6e0YMNgXLXmqtfrOXr0KHFxceNKn3K3AC9evJiGhgY0Gg19fX2kpKQwb948jhw5gp+fH/7+/rLFKjXa6O7uHlaApXrEElLCv4RKpcJoNI44FumcSe5kURSHXUsefG6ltIqKigpqa2vx9fWVo4EXLlw47skxKCiImTNnUlZWhtFoPCHdsWq1msjISHltXYqMlbwgirv6BxQB/oG+vj7Z4yUIwrBLVgcPHsRgMAwR5vj4eKxWK4cOHeLHP/7xWLu6HvjNRIRSEIQn6E9DCgEM9Kcj+dIvxLcAFYIgbADekDojOYpHuaAlS9NsNpOfn4+vry8rVqxw68XqChd0W1sbpaWlzJ8/f9yuRncLcEBAAOeffz7V1dVypHZubq7soairq6O1tZWQkBA5uGokt3p6ejp1dXW0t7cjCAKRkZGo1WosFgtWqxWbzUZcXNyIY/Hx8WH+/Pnk5eXJD3BpaWmEhoYOiScY7CWyWCzU19fLUcyBgYHyQ8VE4gsWL15MUVERtbW1o657nygMjozt7e2lo6NDdldLnZ1GK+RwPKN4BPpxJA2pubkZYEgKo3Sftra2jvhdQRCWA38ErgW2CIKwVRTFXkfHJwjCLfTr5N+AIqCX/sArb/oFOZH+VKX7jr0+fdKQ7JEm0M7OTgoKCobkv7oLZwqw5GLp6uqacCMFdwsw9E+uSUlJcqsz+7XrlStXsn37drRaLaIosmDBghHTDHx8fPjJT35CW1sboigSHh5OYWEhZWVleHt7c8YZZ4xaJ1oQBDIzM4mOjkar1RIcHExKSsq4mjHYT4STqRk9e/ZsBEGgpqZmSgR4ujQyh4GdeWbOnDmgkEN5ebncCEBqJK8w/XG02td4HngHl46V5uUx5tEy4BX6xfJSoJt+MXaUNOABURRH69X5HrBWEIR/CYKwTRTFBkc37jECrFKp0Gg0aLVali5d6jEFup2VB2w0GsnNzSUsLIzly5dP+AnYEwRYFEVqamrQ6XScdtppA9aug4ODufDCC+nu7sbb23vM9T8vLy/i4+Plfy9fvpzly5c7NA5pu8nJyQMimQc/MA0nrNJ+Gxsb8fPzk93fExWAmTNnIggCxcXFnH322RPaxonC4EIOBoNBTnXq6+vDaDTS3NxMRESE27p9KUwOR6pgQf9S3Fj1AaR7W6vVDni9u7sbYNSHdFEUu4HdwG5BED4BLhpzUAMJBwIBR5plN9K/NuwwHiHAJpOJsrIyLBYLJ598sketjzhjDViqBDV37twh6xgTGY87BVhqIRgYGEhISMiwgWNSAI6ElEvq5eVFQkKC01yOk+1yNHv2bAICAujq6iI2NpakpKQJjy02Npbo6Gg5pWoqXIzHixvTz8+PhIQEuZH83r170ev15OfnY7PZBrirJzM37Nixg+eee46srCzWrl075P2WlhZeeOEFvvjiC7777rvJHBL19fW8+OKLfP3115PeliM0Nzfzwgsv8OWXX07J/sZCSkFyhLF+04yMDPz9/Wlqahrwen19PX5+fg4/sNPvHnb4w8fYDLwiCMLnwB6gnX4rWg+oADX9a8GzgZn0rw87jNvXgKUuPzNmzKCjo8OjxBcm54IWRZHq6mpaW1udVgnKnaUo7VsIhoWFcfTo0TG/09zczI4dO+Qxx8fHc8YZZzhFhB0V4JE+p1KpSEpKGjXvejxjWbhwITt27ECj0XhMc/vphlTK02g0smzZMiwWC1qtVu4a5evrK7urAwICEASBpqYm/P39x0wBS05OpqioaNS0M71eT2dn56SPw9vbW44MnwqkGJqp2t9YjNVDXafTOVwAJyQkhEsvvZSdO3cOeP3QoUNcfPHF4/GW+gFfOvrhY2wB5gG/A+6kP5q6Geikfx04CEgCAoCfiqKoG8/G3ap2RqORyspKli9fTnR0tFsrPI3ERAXPbDZz5MgRDAYD2dnZTivD6K5KWI2NjRQUFJCZmUlMTIzD4rdv3z78/PzkCNmmpqYhT7KTYTIC7Gzmz5+P2WympqbG5fs6ntFqtbz00ktAvzclOjqa9PR0cnJymDt3LiqVisrKSvbv309RUREbNmygo2NsD+Hs2bNHfdiKjY11uIvVWMTGxpKRkeGUbTlCdHQ08+fPn7L9jcVYLui33npLvk8c8eTcf//9lJeXy723CwoKKCwsZN26/uJTGzZsYMWKFbS3twOwfft2BEG4XhAE/2P7iKG/mMZQ18coiP2sA1YDLwM19LulF9Bv8frQb1nPEUUxbzzbBjdbwL6+vmRlZQH9UamO1oKeSiZiAUuW4qxZs0aN4p0IU+2CHqmFoKPjMBgMQ9ZVnVVIZCItEV3JrFmzAKioqJhwcY8THZ1OxyOPPDKiePn7+5OYmEhiYiI2m42PPvqIV199lR/96EdotVrZOg4JCRnWAhvL8+LMiOzhtuXK69WTvIejCfCRI0e4//772bRpk8Pbmz17Ntu2bePee+8lLS2NhoYGduzYIRfsaGlpoaqqCr1eL+8DeAz4f4IgfA3UAteMJ0DKHlEUvwS+FAQhkP5ylGqgfTwR1cPhdhe0hDvb/o3GeC3O+vp66urqWLx4sUvabE2lAI/WQtBRqzIlJYXy8nLCwsIwmUxyeUNn4UkWcEpKCoGBgeTm5nLZZZe5fH/TgV27dvHss8+yZMkSOjo6eOedd/jwww/ZvXs3jY2N1NXVodPpeOKJJ0hJSWHz5s20tbXR09PDzTffzO9//3tSU1O5/fbbiYqKori4mLCwMJ5//nk0Gg3/+9//sFqtfPDBB6Snp/Pb3/6WDz74gC1btpCYmEhubi73338/55577oDrd926dTz//PPMmjWLjRs3snjx4hGP4a233pJLpgYEBPD000+Pa9liz549rF69mu7ublavXs1pp50mv/f2229z6NAhent7qamp4e9//zuLFy+mrKyM559/nrq6OtauXcuf/vQnmpqaeP755/n5z38O9F/7jzzyCK2trej1+lHTcYZDq9Wybt06bDYbBw4cYNWqVaxevRroL4rzyCOPoFKpyM3NZfbs2axbtw61Ws1rr73G2rVr2bhxI1dddRXbt2/n5ptv5rTTTuOFF17g008/5amnnuLnP/85n3zyCU899RSpqals2bIFPz8/Nm3aRF9fH88+++y4xrxixQo2b9487Hvr169n/fr18r/vuOMO7rjjDqdNNIIgqABEUezDLtBKeh3wB6zjzQN2+yOTdFN4akCJo1aW1WolLy8PjUZDTk6Oy3pcTpUAa7VauTRcamrqkN/HUVFbtmwZs2fPRqfT4eXlxVlnnUVoaKhTxjjSGIYb61Tg7e3NnDlzKCkpcbk3x5Ms/9EIDQ0lLy+Pzz//nLPPPpsLL7yQXbt2UVFRwbp163jzzTdJSkrioosuwmQyceWVV7JgwQJycnJ46qmnWLBgAU8++SRlZWX89a9/5bXXXmPLli18+eWXxMTEcO+99wL9Lso777yToKAg7r77bm6++WaeeOIJTj31VB544AH2799PcXExJpOJzz77jKSkJF588UW0Wi2XXXaZbDkNZvv27fT19fHYY4/x6aef0tvbyx/+8AeHj7+rq4vt27ezfv16Tj/9dO6//3527doFwEcffcTmzZvZsGEDL774ImeffTYXXHABHR0dhIWF0dvbS2lpKYcPH+bTTz/lggsu4MEHH5S3/fjjj1NfX88zzzzDSy+9NO6I8WuvvZZLLrmExx9/nFtuuYW7776bQ4cOAfC73/2O7OxsHnnkEd5//3327NnDmjVr8PHx4f/+7/8GZC6cc845nHLKKUD/vSbl5n/55Zfk5OTw3Xff0djYyBtvvEFAQAB/+9vfALj66qs9ym0+GqIo2oZrsHDstSD62xWuG/LFMXC7AB8P9PX1sW/fPsLCwli0aJFLCwu4WoClCmQlJSUsW7ZsxGAiR0XN29ubFStWcNlll3HBBRc4Nbd7OAG2Wq3k5+dz4MABysvL0Wg0U+qyX7p0Kd3d3dTX17t8X5760GrPwoULSU5OZsWKFZx77rk8+eSTPP7447IVB3DzzTdTWVnJe++9N+yDxbJly/j1r38N9K8Jh4aGjrjm6+vry6pVq1iyZAkBAQGkpKSg1+vJysoiLi4Oq9VKZmYmCxYsYMGCBTzxxBM0NTWxbdu2Ybf35JNPUl1dzRNPPMFTTz3FrFmz8PX1dfiaCg0N5b777uNHP/oRL730EmlpaXz66acAPProowPOwx/+8AdMJhP/+Mc/iI6OJiUlhYSEBH7/+98TGRnJBRdcQGVlJdC/zPX0008PKM/4s5/9zKExAXz//fdUV1dz0kknAXDuueeybt06Zs2axZEjR9i6dSvnnXeefE7/+Mc/8s4771BVVQUMdXfb/3vWrFmEhYVxzjnncOqppzJjxgxOPvlkeewSer3eZYaKs7CzcEcjAMiiv1ewo98BPCQNaTrT3NxMRUUFixYtmpI6vq50p0otBIExWwh6AoPPhcFg4MiRIyQkJJCWlkZXV5dc7EGv11NfX09kZKRL+xLPmTNHrost1bQ+0VGpVHKxheLiYjQazYDiC6mpqYSEhHD06FFWrVo15MHiZz/7GVqtlg0bNmCxWOQKa8OhVqt59tln+eqrr/jqq69obm6WSz+GhYXJNb8XL16MVqslKSkJPz8/9uzZQ3Z29pC670VFRTz00ENkZ2c75Tycfvrp7NixQ65xb38egoODSU1NJTc3V/68vbAFBATI8RNHjx6lq6trgCt8PCU+c3NzB1Th8/f3509/+hMAu3fvxsfHBz8/P/n9xYsXI4oi+fn5QxolDIcUzW6//cHn1mAweEy9h5GQrF5BENSAbbjGC6IoNh+ruOVl/x1H8DgLeLq41mw2G0VFRTQ2NpKTkzNlRfRdZfXo9Xr2799PWFgYCxcu9HjxhYECrNVqOXjwIOnp6XI+b1RUFHPnziUnJ0eeTEpLS9m3bx+lpaV0dHQ4Pe4gNTUVHx8fCgoKnLrd443BKSjR0dF4e3sPe/8fPnyYX/ziF1x66aWsXbt21ElbFEXWrFnDrl27ePjhhznrrLOG/Zy3tzcxMTFkZGQQHBxMUlISNpuN5uZmjEYjJSUltLW1YTabZUGUkKq8TYSAgIABwjZ4DVQ6D2MhRft2dXVNaBxWq5Xq6uohlnxvb39M0eCUJqnYxXialYwVFGY0Gj3aAhYEYeaxSOpgURStkvgKgqASBk3Eoihaxrv+Cx4gwPbH4e4iE45iMBjYv38/fn5+LF261KEbxpNpb2/n0KFDzJs3j+Tk5Gnh2oQfBLi+vl52mY9UW1vK+c3MzGT58uVERUWh0Wg4dOgQR44coa6ujr6+vkk/AIaGhpKYmEhe3rgzEk4IZs+eTUhIyJBiEZ2dnZx++unDFjH5y1/+wkknnTSsR2HwZ3ft2sVrr73GTTfd5NB4uru76ejo4OyzzyY5OZkZM2bg4+NDTEyM3ETk8ccfp7CwkO7ubkRR5K233prwPVJVVUVWVhahoaHMmjVLXg+WkM7DWKSlpQHw7bffDnjd0flT6rv90Uc/NAeqqanh+++/lyP47cem1Wrx8fGRXdbe3t4YDD/ojc1mG7Lvsc7RNHBBZwLPAq8JgvCEIAhnC4LgdWw9WBLjSU2WHuWC9vLycriE2VQiTfSCINDe3k5JSQkZGRlOjeZ1B5KrtL29naysrGnZpaaiogJBEMblMh/caN5gMNDR0UFlZSV6vZ6QkBAiIyMJDw8fd3tC6HfX/e9//6O7u3vatBd0JVLbSuh3Ra5evZp//OMf3HrrrcTExPD9998zc+ZMzjnnHEwmE35+flRWVtLa2kpNTQ29vb189913lJWV8e2339LV1UVdXR179uyRm7GXlZVRVFQkP0B98MEHLFmyhA8//JDu7m52797NokWLALlXLAAbN27kt7/9LfPmzQOQm4CEh4cTHh7O3XffzdVXX83vfvc7fvazn1FaWsqcOXNobGwkIiJigDU7HFITisjISMrKyigoKOCf//wn0B+pu2bNGoqLi5k3bx41NTV0dnZy1VVXAcju9sFYrVYWL17MySefzGOPPUZOTg7z589n586dtLe3c+TIETIzM0cVwLPOOovFixdz0003yeVYP/30U9566y38/Pw47bTTeO655/jpT3+KWq3mk08+4YYbbpAfcFNTU/nwww855ZRT+PbbbykoKMDX15eqqipSU1Mxm81D9m/vbQoICKCyshKj0YjZbPZUIyYWEICj9NeSvgI4TxCEPGCPKIpFk+kFDB5gAdsjdcLxNFQqFRaLhfLycvkJdrqLr8Vi4ciRIxiNxmkpviaTiY6ODnx8fFi8ePGkHtr8/PxITExk0aJFZGVlERsbS3d3N0eOHOHQoUPU1NTQ09PjsHW8aNEi9Hq9SwtyTJelmi1btpCXl8f777/PZ599BsCdd94pR+DecsstvPvuu7z//vtyxsF5551HZWUlq1evZvHixaxdu5b6+nquuuoq0tPTOeOMM9i6dSupqalERUVx+eWX8/vf/x5RFDn77LM5++yzuf/++3n99de59dZbEUWR3NxcgoODeeyxx9BoNFx00UX88Y9/RKVS8fjjjwNQWVnJ+++/T3NzMy+//DI2m42LL76YdevW0d7ezuuvv05GRga33norFouF4uJieTmjvb19yHLGhRdeyHXXXcdll13G73//e5588knefvttObDxqquu4sEHH+S6665jzZo1PPbYY3z44YcEBARw9OhRtm3bJp+76upq3njjDQCeeOIJjEYjr7zyCgsWLOBnP/sZV1xxBTNmzGDp0qU0NIyd6ioIAv/+979ZtGgRDz30EFu2bGH9+vXyA8Ubb7xBdHQ0559/Prfeeismk4mHHnpI/v7atWspKyvjl7/8JSkpKSxbtoyZM2fS3d3N66+/Tnt7Ox9//DF5eXns2LGDXbt2sWvXLtliv/HGG3nnnXfQ6/WeKr4AYUAd8KwoincAb9JfavJC4M+CIPxREIQVgiBETXQHwhg3ssvvcqn1HPQHBqSmpk6oHZwr2bdvHwBhYWHMmTPH7S7a3bt3c/LJJ0/4+729vQNaCLprHBOlp6eH3NxcfH19mTNnzpC0JpvNhslkGrAGtX///gkF0kh9bTs6Oujr6yMkJES2nkeaOBoaGrj22mv5wx/+wKWXXjrufTpCS0sLBoOBlJQUl2zfXeh0OiorK1m4cKG7h+IQVqtVrnWu1Wrx8vIiPDycyMjIYRuRaDQaNBqNbLkfrxQWFjJjxoxRXcwvv/wyPj4+cu6xC5jURC0IwsPAJcDPRVGstHtdTX9npVVANP3NHr4Cdh3LE3YYj3NBe5oFrNVq6e7uJj09fUDHHXcz0YL/LS0tctS2pz3oOEJzczOVlZVkZmZSW1vr8piBwX1tpTVDKc0oIiKCyMhIgoOD5d8jPj6e8PBwjhw54jIBPl6ZqkYWOp2OvXv3jhik5SiDlzOkB7ba2lp6e3sJCgqS35fSlzypYpWrcGQpsa+vz9NrpofS3/9XB7LwIoqiFXgHeEcQhAjg18DzwEbgKUEQ1Mc+MyYeJcCeVA1LarkntUUbKbjHHdivSTuK1Iu4u7ub7Oxsp7l9pmrCHG78o+3XFWMSBIHQ0FDZ4jabzWg0Gurr6+np6SEoKIjIyEgiIiLIyMigoKDghJlwnYWrridRFGlsbKSwsJBt27bx+eefo9PpOHTokFPX6Qc/sPX29qLRaCgsLMRiseDj4yM3avC0WBdn4qgAe3j/ZwFYBCTS34BBtEtLEgCVKIoa+otwPCN9yVHxBQ8QYPubzVMsYIvFQn5+Pj4+PuTk5FBYWOgxDwbwQ7S4oxO7yWQiLy+PkJAQli1b5rQJbiIPAhPBYrGQm5tLUFDQgPFPVYnJkfD29iY2NpbY2Fh5su3o6CA/P5+QkBCampooKSkhPT1dEWEHceb1ZDAYKCkpkQv3V1RU0NraikajYe7cuTzwwAMTFt+nn36ar7/+esT3zzzzTNasWUNwcDDBwcGkpKRgtVqpqqqiq6uLQ4cOyW07IyIixuybPR6am5u58cYbR/3MCy+84PQ69fY4KsAeHgW9AagGFgiCUGJf9/lY8JUVfoiEnkhAltsF2B5PsIB7enrIy8sbsD7qCeOyZzzpWvYtBEdrXD0RpkIAdTodR48eZebMmQPK303V/h1FEAR5sp05cya+vr5s2bKFgwcP0t3dTUBAgGwdjxU56wiectzOxhkCLIoiL774IqWlpXh7e+Pl5UVbWxs2m42IiAiuvfZaLrvsskkFHq5Zs4Y1a9aM6ztqtVrOA05KShrirg4ODpYFebxlJe2Ji4tjy5YtE/6+M3DEQPB0ARZFsRrYIAjCPPqbL4z0uQnfjIoA29HQ0EBNTc2QRgruHtdgHBXgxsZGampqyMzMdImrRxqHq1xpUsrXwoULR6wf7alClJaWRkhIiFwbXKfT0dHRQVFRERaLRW4yHxYWNmHr2N3BgK7AGQIsCAILFiwgICCAoqIirFYr/v7+REdH8+tf/9qt9YfthWmwu7qnpweNRkN+fj5Wq1W+RkJDQ6elu3qs39HTBVgQBOFYO8JiV+3D7QI82AU9UlF0V2K1WuUbNScnZ0ju50R7AruKsQR4pBaCzsZVFqi0/t7a2jpqitRojTKmam16JPz8/Jg1axb5+fkIgkBgYCCBgYHMmDEDq9WKVquVy2T6+fnJwVyuLJM5HZjs79bV1cXXX3/Nd999J2ctFBYWkpmZyeWXX+72Cd9msw17PwqCQEhICCEhIcycOROLxUJnZ6d8jfj4+MjWcWBg4HHx8OXpAky/BqvpXwu2n3BF+/+KoihKYj3eHbhdgO1xh6UpuTgTExNHrAI13paErma0B4LRWgg6G1dULrNarRQUFKBWq8nKyhrTOhzpmveECWrx4sVs3rwZnU43oHyiVCYzKqo/fVCn06HRaCgtLcVoNBIWFkZkZCRhYWHT0vKZDBMV4I6ODr744gv27t1LYmIiv/71r6mtreXbb79l1apV5OTkeMQ14WjshpeX14BrRK/Xo9Vqqa6upq+vz2nuanei0+k8WoCPBVw5OsGlCoLQIIqicTz78CgBnuogrJaWFsrLy0d1cYJnuqCHG49Wq6WwsJB58+ZNSXi/sy1gg8HA0aNHiY+PZ8aMGRPevydMtABLlizhzTffpKamZsQG89BfFSggIICkpCQ5r1SqzOXt7S2vHQcEBHjMsbmK8QpwU1MTX3zxBYcOHSItLY3/+7//Y+7cuQiCQFJSEieffLJHpbpMNCre398ff39/EhISZHe1FPAnVe6S3NXTJeBPWvf2VARBuJ/+VKQ+QA/00J+W1HPsNSlFqRX4HfAkML0E2P5mmyqhs9lslJaW0tfXR3Z29phPkGq1Wu5C4gkMtjxFUaSuro7GxkaWLVs2ZW5MZ1rAnZ2dFBQUjKvEpycFYQ3HrFmz8Pb2Jj8/f1QBtsfRMpme9EDoTBwV4KqqKr744gsKCgpYsGABa9asGVIr2pOEV8IZaWn27urU1FQsFgtarZbW1lbKysrw9fWVryF3PLTZbDaH9mk0Gj29Al8i8Hv6BdZEv16qj/0JDCz0EYZdKpKjuF2A7ZmKUpQGg4Hc3FyioqJIT0936EJRq9UYjeN6sHEp9sLnzhaCzhLA+vp66urqxv3w4OkCHBERQVxcHIcPH+ayyy6b0DakMpmJiYnYbDa56lJLS4t8/M5OY3EnowmwKIqUlpayfft2KioqWLZsGXfdddeQ6HhPxlFxGg9eXl5ER0cTHR0N9LurNRqN/NAWHBws1zafirKP48lx9nBrff2x/74LWAB/wO/Yn7/dv32Bq+m3iseFRwmw1IzBVXR0dMiFz8fzdOxpa8CSAOv1enn9Oikpacon4MlawPbBYjk5OeN+ePB0ARYEgYyMDA4fPuyUoDCVSiU3CQgICMBgMODj40NNTY3DZTI9neHOk1TLefv27TQ2NrJixQp+9atfeaSFOxaiKLr8Idnf33/AQ5vkrq6rq5Mf2CIiIggJCXGJADoiwJ5830qIolguCMKzoijmj/VZQRByme4C7CoXtCiKVFZW0tHRwfLly8edh+mJa8BdXV2UlpayYMECwsLC3DKOyQigyWTi6NGjREZGTjhYbLz7d0dk9LJly/jiiy9oa2tzeh62l5fXuMtkThbpAdZV2P9GVquVgwcP8sUXX6DVajn11FP5/e9/P2q8hqdjtVqn1OpTqVRDqrdptVqam5spLS2VI/Ald7UzGM8xerLX5liBjaJj/x1toCKwfVpGQQ9eA3a2C1qqAhUUFORQVO1weFIakiiKdHZ2YjAYyM7OdusaykQtYKnYyWSLg0wHAV6wYAFWq5WSkhKnC7A94ymTOdGo2cLCQj766CPWrl3rzKEPwGazYbVa+fbbb/nqq68wGAycccYZnH766ZMTCFFE3VOLYNZjDYxF9HNPaVl3p8d5e3sTExNDTEwMoijK7ury8nIMBgOhoaFyfvpEvSiO1AZwhSve2RxLL5J6/4410Zgmsg+3CzD8MJE6+8lQCuyZM2fOpCY/T7GApRKZVqtVrrbkTiZiAUvNIAYXO3H1/t11syclJREaGsrBgwc57bTTpmy/o5XJlKJmIyMjHXZDajQarr32Wi666CKXjVmv1/PNN9+wa9cuwsLC+NGPfsTKlSsnf52LIr6V/0Pd2yBlbmJMORtreJozhj0uPKk2uCAIAyLwbTab7EWpqalBEATZOg4ODnZ43I64oPV6vdMsblcgCII/8BNRFP8rCIIXYJ1s79/h8AgBdjb2UcFLly6d9A/tCWvAfX195ObmkpKSgsVi8Yg1lPFYwKIoUlFRQVdXl9OaQYxXgN1xztRqNbNnz6agoGDK9y0xuEymxWJBo9HQ3NxMSUmJQ2Uy33rrLbRaLdu2bWPv3r2kpKTQ3NzMDTfcwM0334xOp+Omm27ipptuAqCoqIg33ngDtVrNW2+9xZ///GduvfVWbDYb9913HyaTiba2Nvr6+njqqac4fPgwO3fuRBAEzj77bM477zynFZBRd9eg7mkAmxUEoV+Qa3egC5vV/+8pxJMEeDAqlYqwsDB5SUvyojQ2NsrlVCVBHi1Y0hEB7u3t9fRGDFYgQBCE80VR/ER6URAE+x9PLsRh974AzAbiRVHcOdZOjjsBlqxEb29vp0UFu9sCHtxCsL6+3u0PBOC4qFksFvLy8ggICHB6M4jxuMDd9dCSmZnJ22+/7TFpF15eXgPckI6Uyfzzn//M1q1bOfXUU7n22mu56667KC8vJzc3l02bNrFhwwb+8pe/sGTJEk4//XTWrl3Lq6++SmRkJBdeeCG7du0C4O233+b999+npKREjsm4/vrrOfPMM7niiiuIjo5GpVI5tXqbYNEd+x+7685mor/GwtQWOvFkAR7MYC/K4IIxkrs6PDx8wO91PDRiEEXRJAjCdmC1IAgnAZtEUcyXuiEN5piVHAScCWSKoviQI/vxCAEePJFPdJ1EajSfkpJCYmKi08bnrjXgkVoIekpesiMWsFRpLCUlRW5u4SymgwsaYPny5bz00kvU1NQwd+5cp2zTWQ8T4ymTKREfH096ejoNDQ3cfPPNADz55JN8/vnnvP7665x++um0trayYcMGHnroIXJycuTxpqen86tf/Yq33nqLffv24efnR0ZGBnfeeSeCIFBfX+/038oaEAuIIJ0zAWx+kSBMfZWx6STA9thfJ8nJyQNS4mpqalCpVLJ1bLFYjgcLGFEU2wVBeBO4hf6mDBrgEFALdAIG+q3gaGA+kAMUiaJ4l6P78AgBtkeq7zvem7CxsZHq6mqXNJp3hwU8WgtBV5SAnAhjCaCU9jVWpbHJ7H88n3WXBZyWloafnx9HjhxxmgCDax4qRiuTKa0PdnR0AAyw5kNDQ1m6dCmVlZUA3HbbbfzhD3/g448/5t577+VXv/oVtbW15OXl0d7eTmlpKbGxsQQHBxMVFSUfiyuClET/SIwzfoRv3Q6wWbH5hWNMO8+p+3CU6SrAg7FPiYP++UoK+tNoNPj6+spFZYZb1tDpdB4vwACiKFYKgnAH/QU5fgncC0g9LKULtQ/YB/xFFMXvx1MX2uMEWIqEdjRS02q1UlxcjNlsHraRgjMYr6tzsozVQtAT1qSlcQx3XqRmCi0tLaM2U5gsE4mCdgeBgYEkJSVx+PBhVq1a5ZYxTBT7IJ3g4GACAgLQaDQ0NTXR29tLXV2dnMISFRUle2YuvfRS5s+fz5133sn//d//8fbbb5OWlkZycjIHDx7khRdeYMmSJZx33kAhdFWUsDViDrrw2SBaQeXeac/To38ngo+PD3FxccTFxVFdXQ30Lz1Jc7O9u1qtVtPb2+uwC7qoqIj77ruPhIQEGhsbueeee1i2bNmo33n00Ue55557/k1/achW+sVx3JPmMTE1AM8KgvAisBKYC0QAZqAe2CmKYov0nfEEa3mcAEv1oB0RYJ1OR25urlw72FUX9lTeMI60EPRkC9hms1FQUIAgCGRnZ7v0aX+6uKChPx1p7969bk9DmQwqlQp/f3/mzJlDQkICJSUlqFQqueJSZWUlOTk5WCwWtm/fTnJyMj/+8Y/p6upiz549vPLKKzzwwAOkpqayZMmSYffh0vMjCCB43JR33GGz2QgODiY6Olpe1pDc1f/973958803SU9PJzg4eEyPQF1dHWeeeSYffvghK1eupKSkhJNPPpm9e/cye/bsYb+zdu1ajhw5giiKvwY45kZ+Blg93mORxFQQBJUoimZg57G/AUy0G5JH+EImUg+6tbWVw4cPM2/ePFJSUqbtpCZhs9koKiqitbWV7OzsUd0zniLAg8dhMBjYv38/oaGhLFiwwOWutukQBS2xbNkyWltb0Wg0bhvDZPH396e8vJyKigpKS0upqqoiMjKSRYsWERUVRXV1NRdddBGbNm3illtu4YknniAmJoZHH32UjIwMYmJi6O3t5dChQxQWFvLuu+9SXV1Nc3Mz3333HeD+PFmFyTM4D1hyRc+ePZvf/e53vP766wQFBXHgwAGWLFnCVVddxeuvv05bW9uQba1du5bk5GRWrlwJ9McQZGZmcvvttw+77+LiYjZs2MCf/vQn+5dfAv4oCMLSiR6TFHwl9KOy+xOOvT+hycUjBNiesQRYKl9YW1tLdna226pAOROj0ciBAwfw8/MjMzNzTDe6pwiwvah1dnZy8OBBZs+e7VJvxEj7d+ZnXcGSJUuw2Wxy3e7pyLXXXsuXX37JE088wZw5cwgODua+++7jr3/9K3/5y1+4//77+eqrr8jPz0cURb7//nu+++47nnvuOe666y5aWlpYvXo1giBw+eWX4+vry8UXX8zOnTvlpRZFgKc/Y0VBp6SkkJ6ezvXXX8+RI0e488475UYS9uj1ej744ANycnIGvJ6Tk8Mnn3yCVqsdsu3//Oc/cl93Ow7QH/L+m4kfVT9iPza7v0lNKh7njxmtJaHRaCQ3N5fw8HCWL19+XNyoE2kh6CkCrFKpMJvNNDQ0UFtb65Sc6/HiCfnQjlBQUEBjYyPr168fV0EOs9nMu+++y3PPPcff//53+buuOm6LxcJ7773Hxo0b+dvf/jZgrD//+c+pqakBYN26dcTHx/Pwww+za9cuLBYLVVVVnHXWWZxyyin87W9/k78nlcnUaDR4e3vz73//W46svvDCC1m3bt2Azx4P9/WJjKNpSLGxsahUKjIzM8nMzBzymYMHD2IwGOQmExLx8fFYrVYOHTrEj3/84wHv7dq1C0EQBsyloijqBEHoBrInflSuwSME2BEXtEajoaioiPT0dDlCc6px5uQwmRaCniLA0J+j7OvrS3Z2tksC4EZjOlnAycnJmEwmWltbx/U9q9VKamoq+flD68FP5locKSfZZrORkpJCXl7eqN83mUx0dHTw4IMP4ufnx09+8hNWrFgxbIEV+zKZqampo5bJdNY91tTUhL+//3HhIRuJkpIS0tPT3T2MITgqwGNFQTc3NwND20pKWS7D3UvNzc2EhYUNt/8eYFzlEI+5l9X0G74uiXr1CAG2Z3BHJFEUqaqqoq2tbUKNFJyFlAvsjMIek20h6Am1qU0mE9XV1fj4+JCZmekWq2U6CXBaWhqxsbF0dnZisVgcfljx8/NjxYoVTh/P+vXrMRgMcjOH2bNns3jxYnx8fDjppJNG/F5nZyc7duzg66+/pru7m1/+8pcsX758XOv9o5XJ1Ol0GAwG1Gr1pLr1PP/881x//fVTJsAtLS288MILfPHFF/J69mCcef1t27aN9vb2aSvAOp3O4SjowV41SR9GCtQdwQunZhz1mu2Cqoa4YwVBCAICgfbJCrPHCbB9Qwaz2SxXUHJ1RO1YSKk/kxVgqYVgQkICycnJExIud1vAUjMFqWqRu1yG7hbV8RIaGkpXVxfV1dUjRnAOhyva191www00NDRw9OhRXnvtNURR5KOPPkKlUg17n7W1tfHll1+yb98+9Ho9nZ2daDQaCgoKyM6euGdvcJnMkpISfHx8xlUmczCff/45Gzdu5Prrr5/wuCaCdF5Gwlk5wLW1tfz5z3/mgQcemPS2XIGjpSjHEuDk5GSAIWu93d3dAMOmaCYnJ1NVVTXc5kKA4lF3eAxJfAVBuBD4GVABPCeKol4QhMuAVfTnAO8TBOFTURQnXGfWIwR4sAvaaDTS1dVFfn4+aWlpxMXFuXF0P4xrsrm3UmGKybYQdGcesH0zBb1eP2wgxFQxnSxg6Ldmvb29eeKJJ/jss88ICwtj8+bNpKamOvT93t5err76ar788kuys7N5+OGH5Ypv5eXlPPPMMwQEBHDgwAEuueQSbrzxRvr6+njzzTd58cUXefvtt3nyySf5+OOPOf/88znvvPM4fPgwMTExxMXFce2118qRyhINDQ188cUXHD58mDlz5nDDDTcwZ86cAfdsW1sbd955JzNnzuTgwYMsWrSIRx55RH7/o48+4ssvv6Srq4uOjg42btxISkrKsO/ddtttLFmyhLCwMLZu3cqmTZsoKSmhq6uLNWvWMGfOHLZu3cqbb77Jtm3buO666yguLuaCCy7giSeeoKenh/fffx+r1cpf//pX5s+fz2233UZvby+PPPIIKpWK3NxcZs+ezbp16/Dz8+Ozzz5j48aNXHbZZXz55Zfs3r2bb775hqSkpFF/D6PRyMMPP4zRaOTQoUMDis1YLBYeffRRjEYjRUVFhIaG8uijjyIIAps2beK2225j9erV3HPPPezdu5fbbruNkJAQ/ve///HNN9/w3HPPsWzZMpKSknjooYcICgpi8+bNzJo1i9dee43e3l7efvtt9u/fz9///nePKHEq4ciDhiMu6IyMDPz9/Wlqahrwen19PX5+fixfvnzId5YtW8Znn31Gd3c3ISH99TIEQQihv0zk8K6JQRwT318A/wBCgf3HtuMNPAx0ANuAFcAyQRD+KorihKIrPTIKuqOjg8LCQpYsWeIR4guTE2DJjV5RUUFWVtak3WLusIClsph1dXVkZ2cTFBQkVy1zF6OJ6mCr3BMEWApak9y4PT09PPfccw5//9///jdXXHEFDz74ILt37+a+++4DkF3Bd955J3/729945ZVXuP/++3nzzTexWq2kpKRQWVnJ66+/zp133smjjz7Ku+++y1dffcUvfvELbDYb77zzDk899RTr16/n3HPPBeCTTz5h/fr1WCwWbrnlFlavXs3cuXOHnNu//OUvqFQqHnjgAZ566imeffZZiov7jY09e/bwr3/9i6effpp//etftLW1ySkkw7332GOPIQgCRUVF7NmzhyeffJL//e9/pKen8/DDDxMcHIzBYKChoYEnnniCtWvXcuutt/LWW2/JaU/33nsvAPfffz+33XYbAL/73e/Izs7mkUce4f3332fPnj2sWbMGURSJiori4MGDfPjhh1xzzTX85Cc/cahK0x133MGiRYt47LHHeOyxx9i+fTs6XX/d6bvvvpvg4GAefvhh3n//fTo7O7n66qtRq9VcccUVLFq0SN7OihUr+OlPfyr/e/bs2RQXF7Nz507Cw8PZtWsX/v7+PPvsswA88MADREREcOWVV/LUU095lPhKjOUV6+vrG7NiYUhICJdeeik7dw5Muz106BAXX3zxsK7m6667DkEQBn9nOf1R0O84NnoAbqS/5OTFwE1ADf15xGXAj0VR/I0oipcATwDnCYIwocAkj7CAJSwWC7W1tRiNRlauXOkS19tEmei6q9QcwtfXd8L9iAcz1WIiNVPw9/cfEH0+1RXCBuMJojpe5s+fj16vJyUlhZNPPlku3egIN9xwgxyVXFNTwzPPPEN7ezubNm0iOjpatthSUlL4xS9+wd///nd+85vfMG/ePACuvPJKdu7cSUFBASEhIZxyyimUl5dTX1/PeeedR1hYGEVFRfKYfH19ueWWW8Z8CD7llFPkwMiIiAgAuVzlunXruOqqq+TPrl+/Xhap4d4rLS1FEASefvppVCoVTzzxBNDvvp85cyYhISGcffbZPPXUUzzwwAP09fURHR3NBx98wKuvvsoNN9ww5Jo8cuQIW7du5fXXX5eP649//CN/+tOfuPvuu8nOziYiIoJzzz2Xs88+m7PPPnvY49y8eTN33XUXra2tvPbaa/znP//ho48+4ujRozz00EOsWrWK7777jvb2dl555RX27t3L22+/zaFDh7DZbHz//fd88sknZGZmyg+vf//731GpVPzvf/8jPz+fhQsXkpGRQWhoKFqtls8//5ze3l4qKyspKyvjpJNO4vLLLx/195gOOLoGfP/995OVlUVxcTHz5s2joKCAwsJC/vWvfwGwYcMG3nvvPT799FOioqJIS0uTK6+df/750mb+D3hmnFZqCvA3URS3Hvv3IUEQzgT2AgUAgiD4iaK4TxCEq4BgoH0c2wc8RIAFQaC3t5e8vDyioqIwGo0eJb4wMbdvX18fR48eZebMmU5tRDCVa66jNVNwtwCOtH9RFOnp6SEgIEC+jgZ81mrCq/UIan0HNt8wzLFLwWtqgvsSEhLIy8ujq6sLf39/2tvHfc8C/aL3zDPPUF1dze7du4dYE4sXL2bTpk0DlghefPFFFixYwN13383nn3+OVqultLSU2tpaFi5cyIYNG2hqapKLHpxzzjkOeaCuvvpqGhsbefjhh2WrRBLB3NzcAUUR7NOahntPqgtdVFTETTfdxCWXXDJkfyUlJQByLeKkpCTOP/981q1bR0NDg5wq1dTURFRUFK+88goqlYqXXnpJbijQ1dWFKIps3ryZk08+GZVKJbssR+KSSy4hIiKC3/z+NxS0FzD/zPmszFjJI3/td7efddZZ7Nmzh71792KxWNi9ezcfffQRmzdvRqvVkpKSwtNPP80NN9wAwNGjR2lra2PHjh2YzWaqqqrIyMjgvffe40c/+hHt7e0cPnyYRYsWccUVV7B582ZuvPHGMcswTgccsYCh3xuwbds27r33XtLS0mhoaGDHjh3ysk1LSwtVVVXo9Xr5O88++yxr165FEIR/0L9Wmws8Os4hfsFQfXwBaLbriGQ89t+l9FvY48YjXNAGg4Hc3FwWLFgg53h5GuN1Qbe2tnL06FEWLlzo9C5AU0VHRweHDx9m/vz5wx6Du4PBRiqFmZ+fT0VFBYcOHeLo0aNy+0ZR7O+I41P7NV7acgRTH+quKnxrv+rvFTsFxMXFIYoiR44cASYeGSsJneQqHVxFSApQaW1t5dVXXwXgZz/7GatXr5bzKqX0sba2Ng4cOEB6ejoPPvggl1122bjGsn37dq677jpuvPFGbr311gHv2Ww2KioqBrwmrTEP915fXx+CIGCxWMjNzR3wnl6vHzDRDj5elUpFRkYGixcvBpDLZNpsNmw2GxaLhdbWVvbt28eXX34JwDPPPMONN97o8O+w9JSlXLvuWmr0NSRnJ3PKb09BJ7U7hAH3w3P/eI5zrjqHwq5CLP4WOcPjH//4B9C/bm+//h8SEiIHEPn5+REeHk5aWhrXX389MTExzJ49G5vNxn/+8x+HxurJmEwmh13nK1asYPPmzTz22GO89dZbLFy4UH5v/fr1tLa2ygFb0J9Js2HDBkRR/D9RFP8giuK6CRTMeABItK+edawdYbvdv0VBEJYDJ/ODGI8LjxBgPz8/TjrpJEJCQtzee3ckHHVBi6JIWVmZvFY61lO1JyI1UygvLycrK2vETkaetgZsMpk4cOAAISEhZGZmkp2dLXcf6urqorCwkJqyfMS+VkS1P6i9wSsAwdiNYOqekjH7+fkRHx/PwYMHJ7Wd2tpaoqOjSU9PZ+nSpRQVFcluX+gX5NTUVF588UVZcKV0MZPJhMFgYOvWrRQUFMiBXBdeeOGA69Vms/HJJ59w6NAhurq6RhzLrbfeyoUXXjhsIZn09HTefPPNAffOO++8M+J7W7duRRAE5syZw2uvvTbgweLtt98esG37eaKpqYlly5ZhMpmoq6sD4PDhw+zcuRODwQDAZ599Rm5uLhUVFWg0GgRB4L777mP79u0Oe5UqeytZkb2CruYuupq6KKsso15XD/R7i/R6fX86l78PCacnQBw06hrZ07qH+Pn9KV+5ubl4e3vj6+sr/2ZS4JK9kMDAjlP+/v7MmDGDyspKjy1WYrPZPHZs4+GY0L5Lf9vB0VhIf0DWWJ8bFo9xQUtro6NVwnInjjwYjNZCcLpgXy5xrNQvT1oD7unpITc3l7lz5xIVFSXnkvr7+5OUlERfX1+/VWjqxdJkwWDoRqVW4+PljY/Kxg+dxVyH1WrFZrORnp5OQUEB3t7e43rYrK2tlbfz5ptvctddd6FSqfjd737Hc889x/PPP899991Hfn4+L7zwAtnZ2fzxj39EEAT+8pe/0NfXx7Zt22RRSk9P54EHHiAjI4PVq1fzxBNPcNNNN7Fjxw4ADhw4gK+vL3v37qW7u5uoqChmzJhBWloap556qjyunp4etm/fzrnnnsvWrf1LZpWVlQQGBnLTTTdx1VVXceWVV3LJJZfw3XffyXnNw72XlJSEIAj86U9/YsuWLZx99tn84Q9/oK2tTW4GIf3m//vf/wgLC6OxsZFXXnmFlStXcs8998gdmSorKwkJCeGyyy7j8OHDcpOTxYsXs3fvXubNm8fixYvp6OjAYrHIa9OjYRNtmE1mIqMiaWps4tCBQ1iaLSQKibz88sv4+fmRnJzM5ddfTldYF7oOHYFzAikvKedn1/6Mo5uO4u3tTXx8PHV1dZSUlLBx40a+/fZb2trauPvuuwGG7fdttVqJjo7Gx8cHf39/ysrK2LdvH2lpaQ5X0XM1jqQgTZe4DUfWjEVRfF0QhLePNWoYNx4hwPZ4qgU81hrwWC0EpwNGo5EjR44QFxfnUD1nT7GA29raKCsrIzMzk6CgINndbDabEUVxwDpwWEwSXuY5hHbXYBPBajHQag6kLL+M8PAIoqKiCAkJcfrD0+bNm8nPz0ev1/PTn/6UL774AoPBgFarZevWrfzsZz8b9ftvv/02Tz/9NFu3bsXX15fLL79c/k5ERAQffvghN998M59//jkGg4GLLrqIhx56iN7eXjlf9Prrr+e0007D19eXvr4+8vPzqamp4de//jU1NTU8+eSTvP3229x+++3ExsZis9m48sorMZvN7N69m927d/PKK6/g5+fHtm3b5HN0//3388ADD3D99dfz3HPPsXTpUrZs2cKll17KsmXLWLduHU888QQHDx7kpptu4sorrwTgggsuGPLemWeeiSAIZGVl8c9//pOHHnqIdevWceqpp3LBBRfw9NNPy96Dv//974SFhdHX18eqVau46qqriIuLIzIyErPZzDvvvMOPfvQj2tra5AC0o0ePYrFYiI2N5e6770alUvHMM8/IhTS8vb0544wziIyMJDg4eMh1kOCfwCcFn/DLy3/Jh//9ELPNzCuPv0J8aDwXXXSRbKXfdvtt/L9//T92795NV2cXam81Z5x5Bt/+81tWrVrFj370I7766iva29vZuXMnQUFBLF68mNTUVD799FP5AS02Npb9+/ezbds2ysvL8fX15corryQ7O5u//vWveHt7D6mV7E7GUyvBUw2UYxWw7gVSgS7gA1EUvxv0GTWwGCgURXFC7mcAYYwJdMpmV5PJJE/mu3fv5uSTT56qXTuEtI4o5S/a09jYSHV1NYsXL3a4ustkcfY5kvKux1OTWq/XU1RU5LagkL6+Po4cOYK3tzdLlizB29tbXu+D/idtq9UqVx5LSkoiLCwMlQDeXZWoDFpsvmFYw2djsYloNBo6Ojro7u4eUB7R0d7UjlJVVcWqVat4++23mTNnzoS2UV9fj0qlIiEhAVEU+e677/j4449JTk5m1apVxMbG0tHRwVdffcWePXuIjY3lJz/5CYsXLx4zEt9sNlNeXi5HnHZ0dJCYmEhERAR79uzhd7/7nRyo5QxEsf/ct7S0sHv3bry8vNBoNDQ3N8slM+Pi4oiNjSUuLo7GxkZWr15NV1fXmJP4nj17mDdvnsOpf1KZzI6OjiFlMn18fNi4cSOzls8ick4kjY2N3Pab29jwwAZ++ctf8sYbb/Doo49SVFSEwWrg1e9eZdfuXVxy8SX4h/rj1ebFzVfezP79+wkICOCvf/0rR44c4fLLL8fb2xtvb2/S0tKYP38+0B/1np+fz7fffosgCHz//fdcf/317N27d9zzjBRF7Gr6+vqoqqoasE47GIvFwo9//GMOHTrk6uFMSOEFQVABdwK/p38t+NBga/jYZ34JGERR/GSiA/Q4C9hTUavVQ9xCUmcmo9FITk7OlNZClty/zkhrknoQj7eZgjujoG02G+Xl5ZjNZlauXCmfD6vVOqA6lyiKFBYWEhISQnh4eL8o20SswakQnNr/WQS8vNTExMQQExMzoDyiVBM5IqLfOg4KCpr0k7uUTrNv374JC7B03hsaGnj33XdpbW3lkksuIScnh5aWFv79739z8OBBUlNTuf7665k3b96o4+7o6KCoqIjCwkK5z++8efM455xzyMjIwGq18vjjj3PxxRdPWHxtNhsdHR00NzfT1NxES0sLLc0tNDc3YzabZffyokWLWLZsmSy6YWFhA8b+7bffAo5ZUKOV1RyO0cpkfvHFFzz22GPcd999zAydiU+dD71NvaxZs4aKigq+/fZbmpubefnll7nuuuu45pRrMHWY+O97/yXWN5b2knb+8Y9/yPfY2Wefzauvvsq+ffvo6+uTPWyPPPIIf/7zn4H+eefuu+/Gz8+PiooKPvzww3GLr16v58knn5SDv1yJI+V6dTqdQ3nWbiSQ/tKVl4iieGS4DxyLhH5fEIQ/CIIwf6KFOBQBdpDBrnGj0cjRo0eJjo4ec3JzBVIE8mQEWBRFSkpK0Ov1E2qm4K4oaJPJxNGjRwkLC8NisSAIgux2thdfKbo+OTmZ+Ph4+fs2m022jqXx2wu3SqUaUB7RbDbT0dFBbW0tvb29hISEyFbRRB66BEFg1qxZHDlyZEAe7HjPwXfffceRI0dYvnw5119/PRqNhldffZW8vDwyMjL485//zKxZs4b9vtVqpbKyksLCQgoKCmhpaSEmJob58+dz5plnMmvWLPnYTCYT69evZ/bs2fz85z8fc2xWq5W2tjaam5tpbm6mpaVF/q/VaiU0KZTwJeH4pfmRnJ7Mz0N/TmJcIsHBwRw9epT58+eP6nWQ7kOz2Txs8wdnMbhM5uLFi/H396eyspLHHnsMq9XKhRdeiK+vLy0tLfKDQ2NjI3fddRfZ2dncvOrmfjuJ/kYBJtMP5Yj37t3LZ599JlumFouFuro6br31VlmAMzIyBnSWGi9Wq5WbbrqJhoaGCW9jvPtzpAylhwtwCBAviuIRQRC8x1jf/RBYC9xqVz/aYTxGgN2dUzoW9mvAnZ2dFBQUjMtd64rxTEb8zGazLGJLliyZcE3qqf7Nent75VKCoaGh5OfnDxBfCSnqOSMjY4j7UfqcfWS7JMaSFS29r1Kp8Pb2Ji4uTk4h6u7ulgVZpVIRFRVFZGQkAQEBDp/HhQsX8tVXX5GbmztmTd/NmzcPOLaioiJeeeUV1Go1N9xwA4Ig8MYbb1BWVsbSpUu544475Mhme7q6uiguLqagoIDi4mKsVitz5szhtNNOY/78+cNey/feey8FBQV0d3cTHBzMxx9/LL9ns9n4yU9+wsqVK2lpaaGpqYnm5mba2tqw2WyEhoYSGxsrN3uIjY0lODqYA70H8FX74i1402vupdevV46+HqsbUmFhIf/85z+B/kIef/rTn5x6D1qtVnp6erjyyivl5YvBfxaLhbPOOgsfHx9aWlqor6+nu7sbg8GAwWDAbDbLD3KrVq0acL5UKhU9PT088MADvPfee7z77rucf/75rFixgjvuuIOKigrOOuss2tra+Pjjj4mKiqKrq4vQ0FAOHDjA008/TVpaGt988w033HCDXJTDZrOxYcMG2tvbKSwsZMaMGTz55JN89dVXlJaW0tTUxM0338wll1wyajtMi8XC+++/z8aNG3nkkUfYsWMHr776Kmlpabz77rvs3r2be+65B71ezwsvvCBXTZPGlpCQwLfffsuaNWvkse3atYutW7diMBh46623uPfeewkMDKShoYH169fj7+/Ppk2bOPfcc3nxxRed9ltOAl9AyncbKyI47NjfhPAYAbbHme5VZyE1iaitrZ1QC0FnMxkBlkRM6tAzUaY6Crq9vZ2SkhIWL15McHAwRqORnp4eqqqqiI6Olt3Dzc3N1NTUsGTJkjF/I+kak/5rL8LSn/S+NKlKrfVmzZqF0Wiko6ODyspK9Ho9oaGhREZGEh4ePqolkJWVxVtvvUVqaipbtmxx6Pi7u7vZsmULR44cYcmSJSQkJPDpp59SV1fHihUrWLVq1YDeqTabjZqaGoqKiigoKKC+vp6IiAjmz5/Pb3/7W2bPnj3m+vYjjzyCyWQaYMVKQtvR0UFpaSnt7e3y+uz8+fPl/x/u3DfoGhBFER9V/36DvINoNbbKwjuWAM+fP39IOtJIWCwW+vr6hvz19vaO+LrR2B9PM2fOHLy9vQkKCiIgIIDAwECCgoIIDAxEpVLJtauljI2UlBQSExOJiYkhPDycGTNmEBMTg16vl8+DNKfdc889/OIXv+DVV18lJyeHv//97zz11FOsW7eOX/3qVyxcuBCLxUJ4ePiANMBrrrmGO+64g9/+9re88cYb3H333bLIPfHEE6hUKh577DHa29tJS0tj3rx53HTTTRw+fJjvvvuOp556yqFzFhMTQ25uLlu2bOGqq67i17/+Neeeey433ngjl112GTt37uT//b//x7333isLsDS28847Tw5wk8Z2991388033yAIAitXrqS6upqgoCAefPBBbrjhBpYvX84NN9wgVz3zAEIBqTKPFzDEAhYEQXXMDR0OSJOowDjjpjxSgKVUJGcHv0wGQRDo6OjAZrNNqIWgs5moALe2tlJeXs6iRYscqkQz1himwgIWRZHa2lpaWlrIzs6W03dUKhU5OTloNBqqq6vp7e2VJ+8lS5ZMqHWl1A3Iy8tLdlXbW8VWq1UWYpVKha+vLwkJCSQkJGCz2eSJuaqqCm9vbyIjI2Xr2J5ly5ahUqnYv38/P/rRj8Y8/u+//56PPvqIuLg4zj33XL755hv27dvH2WefzXXXXSdb+X19fRQXF1NYWEhhYSEGg4G0tDSWL1/Ob37zG2JjY0cUOIPBIAutvftYo9EgeAlEREcQGxFLfFw8mZmZ8hrteGoR+6h8EBFloTXZTPip/RAEAaPVSJfQRZuxjVh1LCrhhwdws9k8RCx1Op383+GEVRJT6G9dJwloQECALKzSur4ksPZiO9i9LYoijz/+OHV1dQQGBpKWlkZWVhZpaWkkJiYOMBh0Oh0ajYbS0lKMRiNhYWGydf3VV1+RmprKFVdcwfbt21Gr1axdu5ZzzjmHa6+9ltdff519+/ZhMpnYuXMn//3vf7nooou4+OKL5fSviIgIOYfYaDTy+OOPy9HhUVFRPP/888M2KxgLPz8/zjjjDKC/8pfU6eq0007Dz89PFtXzzz+fN954Q/6eNDar1TpgbAAVFRVs3LiR1atXc+GFF/Lmm2/S2tpKfX09GzZs4J///CcpKSmeVGJTBfgIghAoimKfIAhe/FDpSgRUdm0IM/kh2GvcbkSPEeDBHZE8KRVJr9dTUFCAl5cXCxcu9Ijw+fEKsCiKVFZWotVqycrKcsrDzVQsG9hsNoqKirBarWRlZclWt5Tw7+vrS3x8PDExMRQU9HcF8/f35+jR/nxLyT08kTUne1e1FGEtubsl61hKc5JEWSqPCP3XTUdHB2VlZRiNRsLDw4mMjCQsLEzOTz5w4MCoAtzU1MQ777xDY2MjaWlpNDc38/XXXzN//nxOOeUUZs2aRUNDA3v37qWoqIjq6mqCg4PJyMjgiiuuID09fciDiE6nGyCyktB2dnbKLvXolGhC54SSmpNKUFgQ7V7t/WlcPmFkR2bjp55Y6c4o3yjifOOo663DarFitVhJNCTyZcWXVPpU0qnrJDc3F7FbxJxvRtfbL7L2a6e+vr5ySUl7y1Tygti/J/05Y61YEATOPfdcOVhvtHkgICCAgIAAkpKSsFqtdHV1UVVVxa5duxAEgcsuu4yIiIghyxYGg4EdO3aQmJjI9u3bB2zzkUce4eDBg9x333309fXJ915FRQV9fX3ydQdMOLYAhm9/Ofga8vX1HVCvQRrbxo0bMRgMA+aFu+66i3vvvZe33nqLhx56iMTERBoaGrj99ts577zzSEtL45577pHXvT2AXKAV2CQIwlWiKA6u0mMFEAThfODXwKZjr497MvQYAbZHKtnmCUgtBGfPnk1DQ4NHiC+MT4ClhhB+fn6y5TUdMJvNHDlyhMjISLlknyR6giDIv4XRaCQ3N5f4+PgBLeQMBgPt7e2UlZVhMBgIDw8nKiqK8PDwCZ0D+165IwVy2VvHkshKk3BnZyft7e2Ul5fj5+dHYmKiHGU93LFv27aNzz//nMDAQERRpL6+nrPOOotly5axd+9ePv/8cxobG+np6SElJYX58+dz6aWXkpiYiCAI9PT0UFdXN8Sq7enpQa1Wy20IU1NTWblyJXFxcURHR6Mxa9jTsQdRFOm0dlJnqWOG3wy8BW+6TF3kd+aTFZkF9AdojWaFDvea2WzGO9wbwVtAZVRR6lVK4JJAVBEqbH02fL19IRrSTksj2Sd5iJhOZbbBYOy7GDmKWq0mIiKCzs5OYmNjaW1tpbe3l87OTnnZQgrM0+l0zJw5ky1btvDHP/5xQI7v+vXrqaqq4plnnuH777/n5ZdfBn4ISquoqBiQ/uNIz11nIY3ttttuIz8/f8AywU033UR2djZ33XUXl112GVdffTVpaWmcfvrpFBQUcPvtt3PLLbewZ88eNm3aNMpepgZRFM2CIGwGzgO+FQThLaCI/mpXJvp18yTgLuAg8K9j3xu3S9IjBVhab3UnoihSXV1NW1ubbHlJlYg8AUcFWGqmMGPGjGEDczwVqZGFtE4tid1g8e3p6aGgoIA5c+YMCcbx8/MbIIBarVYu2uHn50dUVBRRUVETdlXDD9bCWNaxWq2W3dGiKKLX68nIyJC75kiWekhICGVlZfz73/+mpqYGPz8/IiMjWbZsGb6+vhQWFvLxxx9jNpuZN28eF110EfHx8fT29tLc3MyuXbvkdVqdToeXl5ccCDV37lxOP/10omOjafNuo9HQiK/Kl0Vhi4j0jcRkMtHV1cUezR70Fj2iWaTX2kuvVy9lbWWIOhGTxUShWMjH339Mb2/vgPvU399fdu8GBgYSEBiAOl5NaHAoSV5JJHknERIYMsAVLInptsZtmGwmujRdREVF0WvuZWbITBaFj1/wPBWbzcbs2bMxGAy899573H///dhsNhobG/nPf/7DWWedxcaNG7nvvvvw8/PjlltuYefOnajVampra/l//+//sWvXriEPILNmzcLHx4fXXnuNxx9/HOh/gNuyZQu/+c1vXG402I/NvqqhxGeffcZPf/pTduzYwR//+Ee++OILFi9ezKeffsrPf/5z3nvvPV566SX+8Ic/8Nxzz3lEVa9jEdB/BjYCUhi6VAdaaj34KbBWFEXdRCKgwYMF2J0W8HAtBO0tHU/AEQHWaDQUFRWxYMGCSfcgnkokr8OiRYsICQmRz/3gm7utrY2KigoWLVo0potZrVbLgiuKIjqdjvb2dgoKCrBYLERGRhIVFSVbI+NlLOvYYrHIn1GpVAQEBPDzn/+cl19+maCgIEJCQqioqOD9999n3759+Pn5MWvWLJKTk9Hr9Wzfvp3IyEhiY2PJycmhtbUVjUbDe++9h8FgwMfHR47UltzTISEheHt7o9frZSu0rq6OAy0H6A3oxdpnxWKzsIc9dOzqwNzdH2sSflp/AJm3yhvvIG+IAItoIcAvAD9fP4JUQcz75TzZ/esf4E+L2EKXpYsw7zBmBc9CLag50HGA8p5yvFXeGGwGtL5alsQtQS0MdXHG+MVQ3lOOiIhVtGLDRqSf+ydiZ2Kz2ZgzZw7nnnsujz/+OG1tbSxevJhPPvmEF198kX379nHmmWeSkJDAH/7wBy6//HLuu+8+1qxZQ2dnJwD//e9/8fLy4q233gLg+++/Z8aMGVx33XX885//xN/fn4ULF/L++++zbt06oN8dXldXh0ajoaCgYNQoaPjBorafX0RRHOBWlv7farXKzTX++9//kp2dzQcffDBgbE8++SQ//vGP8fb25oILLiAvL4+goCDeeOMNFi5cSEpKCpdddhn33nvvADe6uxFFcbcgCD8HLgVOA+Lpzw/eD3wJvCyKYrddQNa48RgBtp/03FkPuq+vj9zc3CHt9ybSjtCVjDYeURSpq6ujqamJ5cuXT8jCcxe1tbU0NTXJ69T24mtfXKO2tpb29naWLVs2rvVssduIbUc1ft0mkhdHk7J8ORaLhY6ODhoaGigqKiI4OFi2SCeydjiSdWwfXQ39rQnDwsLYv38/sbGxbNy4kdbWVsLDw7FarZSXl9PY2Ci7XXt7e2loaCA4OBir1UpQUBCxsbH4+Phgs9nQ6XQUFxdz4MABefIUBAF/f/8BQUbm+Wb8BX98wn3w8fbB4mXhrKvPIjUktX+yttZR2lPKTCsEmvQ0ino6IkLx8fLFT+XHSVEnEeQdJP8We9r3UNtXi1qlptJWSYuhhZzIHCp7KwnxDpFjBTQmDVqjlii/ob3LF4YtxGA1UNhdiN6qZ3HYYuL94od8bjojeURefPFF1qxZw7vvvsuBAwd44oknKC0t5U9/+hPr168nPj6e7u5u/j975x0eR3W18d/srlarturd6rKwZKtaNtgUmxJ6sSkJxIkTTIBAAoSWhB5CQgnwQQgBQofQscEUm14CGHBXsaqt3ndXvW2d+f5YZlDXWnVl630eHuz1zO7d2Zl77j3nPe8bFBSkBNXTTz+dU089lX//+98UFxdzyy23sHXrVj788EPuvPNO7rzzTnp7e3nmmWdYsGAB9957r2JEcs455/D0009zwQUX8MYbb4w5RqvVykMPPQTAiy++yIIFC6ioqFB24h9++CHJyck89dRTgFMO9IYbbmDdunU8/vjj7Nmzhz/96U989tlnytj27NnDqlWrOPXUU2lra+Pkk0/G19eXzs5Oli9fzi9+8QvMZjNvvfWWW5THhgTUXkmS/gX8SxCECMBDkqS6gcdPNPiCG0lRyv114JTqk9mlMwmZIbxkyZIRXYzcSSLzwIED6PX6YbrTspmCJEmkpaVNO1t7qq6JKIqUlpZit9tZvHixssMfGnzl4yRJIjU19aAeWKnXinjHV0hN3aBVg8WB6vIcVKt+lBeVvYRNJpPC5JR3zlOhgiV/J/m/Sy+9lA8++ABRFPHw8FACZao6nAwisHpIFAV2YfX8sZYYEhKCRqPB39+fyMjIEYlH8mteXl7DrtFnzZ9hF+14qp3s5Q5rB8uClxHt7SxRiJJIT9UWQjtrESQJQVBjDkikLXo5vhpfPFQ/Lkp67b1sadiCr8ZXCbQ99h5OiDiBz5s/V14H6LH1sDp8NaG6UEbD9p3bWZa7bBAD+lCB3J870brseDKZ7gBXvuNf//pXjjnmGM4555zpHs5BP6xyKlkQhFzgSmARztrvRuBFSZLsP8hQTirwynCbHfBAzHQNWJIkDhw4QFdX15QxhKcbI+2AZXWusLAw4uLi3IYwNh5kUZDAwEBSU1OBkclWNpuNgoICgoODJ/T9pAIDUlM3Qqyzr1LqsyG+UTwoAAuCgF6vR6/Xk5iYiNVqxWQyUVVVRW9vLwEBAYSEhBAUFHTQixtJkuCzaihoQRXph/qsZC6++GLee+899Ho9cXFxLFy4kOP9FnFSvh6tlycaVAjRevjrsXiF+ivSiE1NTahUKiIjIxWWt6vXI90/ne2t2zE7zEhIBGuDCdf92A+utvcT0VmPIC/OJQdeHVUERS5HUg3OCIijzEEaNMR4x1DbW4tWrcUm2tB76AnUjp1iVKE6JIMvjC8yMh7GkskURVFh2ev1+lnbSbqihNXX1zdj5LCDxQ/BNwn4F3AkTjMGPXAqznj55FQEXhluE4CHpqAH9vBNJ+RJfa5ZCA6tAU/ETMEdIJOtEhMTFaWpkYJvb28vhYWFJCUlDRKbOCg4JAYuiiWVAI3diJ9UIqQEI8QN9z3WarXD+nxNJhOVlZVKm1NISMiYGtpSfReOr2uRth6AHY2gVYEI0ocVrHrsVG644Qbi4uKIj49n//79JD5ZT2VfN4Jeh3+AP2HVVjQ7G1GdGagsDmSVLrVaTXV1Nb29vYNEQAYSdap7qslvz8cu2Un0TSQjMINV4atotbTiofIgQheBRjVgKrCbQVCBNHCBJ6Gt+hjJKxhb1JFIWmcPuY/GhxDPEEwWE1qVFqtoJVAbiF6rZ3nIcvw8/DCYDfhqfEkPSB/8OYcZplJcaKhMpt1up729nebmZsrKyvD29lZ2xzNZgnIlAPf29rptAP4Bv8WphPUrYD/g/cNrpwiC8JEkSTVT9UFu+TTMFAmru7tbmdQnowg1GxgYgCdqpjDbkEliS5Yswd/ff5DgxcCJqq2tjbKyMpYsWTIp8RAhNQR8PZBaepE81fBtPWjViA9vB7UK1W3Holo2etlDpVIREBBAQL0NyazFovektbuX6h27sGDHZ0k0IWGhTselH8Yv1XTiuOlzpG4L7GgCDxWEBzj/v6cZdrdwzjnn8Nxzz3HmmWdy7LHHYt++hX6rmQ6zs1WlubmFL595AdMeX5KTk0lJSUHtqcY/2J+4iDhCwkOw2q1Ye62KKIlGo3ESzvwkvu/4Hk+1JxqVhtKuUjSChvTAdPQew8ssAJKnP6g0SKLtx+WK5EBl6wVbD+q+FvpTzgONDpWg4piwY9jXsY82SxsB2gDSA9JRCU6RFpWgotvWTbetGwGB7KDswzYIT6e6n0ajITQ0lNDQUIVkKBtsyKpaQUFBfPDBB2zcuHHU90lLS+Pvf//7hMdxiGhBxwL/lCTpHfkFQRC+Af4NBAM1giCoJUlyTIaABW4agGeChDVRC8HJppGmCiqVCrvdTllZGX19fRMyU5gqTOSa1NfXU19fz9KlS/H09ByRbCUf19TUpLThTAZCsBfq249D3FgC+wxIOg0sCQW1CqnHivjITlT/Hb0uJUkS4n/2IL1TjmToRdNvJzzEi/CUIHBI9NU003KUmermPLTBvgQujCZkcx1qu4gQ6oOk+WHybeuHKD/nZrzHwpLjlhAbG8vWrVtZt24dwkkJeL1WhFdICJHaAKRgkfAbMyntrOfAgQO8v/t9hHgBrUmLT70PPl4++Hr7EugVyIrYFVhDrNT31NNqbqWvro9uupE8JDy1nnhqPKnrqxu7vUeloX/hWnSVW8HS6fzuGm9Q/3B/OWyoe5tx+McDTnWrnKDhlpQNfQ2UdZWh1+gREGjob8C725vF/osn8vO5DEmSaLe2YxEt+Hv4461xj0XpTMnrCoKgcAFiY2OVFjyTycTChQu58847CQoKIjg4eMrldF35jn19fZNW4ZtmWHEynRVIkmQVBKEYaPzh7/IOMVYQhBZJkvqZANwmAM+UEpZsIWg2mw/aQlCWXnSHACwznSMjIydspjAVcEW/dyAkSaK0tBSLxcKyZctGJVtJkkT1+zvw2NZEVkw0mpB+SJhcAAYQov1QX7Mc8dMqxMYeUP8wWXhpwNg39smVHYjv74e6TrBL0GkGQy9E+yEcEYz3NgOJDVaI8sVa0kd7dzPN1fV4d3ei0fnh7atB1WEBqwNM/eCrRciJALvIebkn8eQLz9B0/PFEnLsIUaOCbfUQ6Yv650sISwkmjETSlqfx7v7NiG1WJA2063ow9ZmoK6/DK8CLksYStDotfjo/p6CNrwNvyRtPPLFarXT3diOpJF7pewV/nT8rwlYQ5Bk0/HfyCqJ/8S9AEvEqfB5UQ3Y1LvzebdY2PAQPVIIKs8NMr72Xks4SYr1j8fOYnglYkiR2te2ivKsclaBChYrVEasH1bhnC7Olbz+wBQ9GlsmUFdqmgrQ53lwwB1LQicAlgiAU4SQim4F2IAZYLAiCvH1vB34OPMOP5g0HBbcJwAMxXUpYk7UQlBcGs02V7+npobKykoCAAJKTk2d1LAdji2i328nPz8ff31+xYBsp+NrtdvZv/Iaol+rwDtYjNDTg+L4B9d+PVwhUk4VwRDCoBWdqWCVAeRtSShBSdQdCfMCgY6XGbsS8FmjocgZdmwi+WuixOh/PslZYGAQtvZAagmqBHk+7SERZL5y7HPHB77BYJHoTvPEstiKpHAjhOrR3rkLQanBc8QERNZ38tnkB1Ve/QcQb16BeuwjWDjZQlySJsp17UHf3EGTR0aezY9Z5QKAXKSEpNPY2YlabsZgtdPV3QS94+Xjho/NB9BLx0HkgqSU8BU/UohpDp4HNHZs5SncUkSGR+Pv7D/8dBRX2kDQ0JtnuVELS6nH4jt+h4KPxwSbZ6LP30djfiENyYBNtfNnyJavDV48bhCVJosPWgdVhxc/Dz6WdrNFipLyrHB+1j6Iv/Y3hG86LPW/cc6cb7mIwM5JMpmwoIuuXjySTOVWYAwE4GbhzwN9FwAJ44awL9/7wdyuQCrw00Q9yywA8HSzoqbAQlJnH0+lBOh7kVqn4+PhB+rizBVf1oGVFrvj4eCIjI0clW/X391NQUMCifDM+4QEIQc4UmdTQjfi/GtS/zJiaccfoUd1xHOID3yF93wBeHtBuxnH9p6j/vhphkXO3IO1vw3Hz59BvR7KLUN8NkgQ+Hs4UsgCoBKReG4gSQoRzYhE0KiQBVEcEI/z5aLzeKcdLAu44iZ40/Q9tTk1E3fItAWU9aKL9CfCLpn/3Aer/u42YXx0zaLwOh4OioiKCP2+n6mgPRJUatdWOaLPh2aVCFSogeApoJA3+en/soh2blw2xV6T2y1r6+vsICArAN8sXT60nWj8tvj6+9Nh6wNN5X+3fvx8vLy9FsUtO+dsij0T0DEDd04ik9cMWmgGq8Z+BOJ84mvqbKO8qR0REp9YR6RVJn6OP2t5aFgeMnoqWJIl9Hfuo6qly3h8ILA9eTphX2KjnAPTZ+xD48X7SqrT0OHoQJdEt2NXukD0bCLm1LSjImQUxm83D3L2CgoKGEfsmA5vN5u6dJt8DW3HufP1/+E+Pk4wV+MOffXEGZDvQM9EPcpsAPF0paDlVOxUWgrOp0CVJElVVVbS2tpKbm6v0qs42XHFEam9vp7i4WCFbSZKkLLAG7gg6OjooKSkhLS0NX59CJNoHv9E4cV4SJWjoBlGCKF8Ej7HTaaqlkUhnH4HUY0OI+cGPtrUP8aV9qP+2GgDxhXwkBIQYf6fXWJ8N6rqgzQyBOudnhXgj9FiRTohTSNZShxl0GtB7ojpqARz1o0a1P+Dv709SUhLWh+ux6LX09vZit9vx8NKy9+0viFx3lDLh2b6rxfD0NmK9ffBuUdMTF0JpcDOC1YFvmwpPu0SvuQVVmIoQbQhdti5UggrBQyB5QTIn5pxIZ1sn5fvL2WPbQ4OpgRpLDZ5enniGemJT2VgUuoichTmY+5wTcFFREaIoKrVCfdAROIIH78jHg0alYWXoSvrsffTYe/D18HWOyyHgkMZ+jtqt7VT1VOHn4ae4Ju1p38MpulPGDGIB2gAA7KIdjUpDn9hHkDbILYLvXICsUR4dHa2w/tva2qipqUGlUimLs4NpexsKd1uEjIBnBxKwxoIgCLdzKATggZgqEpbD4aC42Jk6mwoLwYEG7jMJh8NBYWEhnp6eLF26VJEzdAdlrvE8gV0lWzU1NVFXV6d4+IpnJCPd+y2SQwKHCCphUL/uUEg2B+JTe5H2GUEAYYEe1e9zEfzGqRv32UAzYHL2UIP5R/tPqcuZZZCMvc6AGuSFcEEqeKgRuq0IR0XDskgErQY6zIjv70eq74IAHapzUxB0Yz9i6iNC0H3dh1eEP5JDxNopsd+Wz8svv0xGRgYhjSK6B/cQEOaPpwOkyk4yN/mQaPPGGqDCt1HCsiqCLlUvey6U8NB6o1Pr6LB2EO4ZzsnRJ6NT6/CJ8iEiIoKorih2mnZitVnpsHZgt9mpa6mj2lDNx998TIwYQ0piCikLU/Dz86OtrY3GxkZKS0sV4YeDUQhTCSoW+y9me+t2rKJV6RuO8YkZ/hsOWMhZReuge8RD8KDb3k2voxe7aMdH4zNIEERGgDaAFaEr2G7ajsVuwc/Dj2PDxpZenMfIGOruZbFYFJZ9b28ver1e2T3LbmHjBdeZsC+dArwPTlGOAa+N9GcRpzjHhFORbhWA5XTmVPjM9vf3k5+fT1RUFDExMVOy6pqNHXB/fz95eXnExMQMcvqZqB/wVGO0cUiSRHl5OX19feTm5iqLl5HIVpWVlXR3d5OTk6Ps+lTZEXDzSqQvakCrRnVq0oh9ujLEbXVIeS2Q4NRylmq7EN8/gPqixU4FrNeK4UAbJAehujANwceZAlOtXID0bjlSpxnUKoQOM/z8R0cZKcwbNpY424ZEIMwb9fHxCEtGSIUGeaFen4FkFxE0ru24VL/LRarrQqrpBElCd04ai9Oj+X7Hdn7yk5/Q8/z/8PRU0ylY8BQEvOJ88bBI+NWL0KVByAhHp/bBvx58vZawR12GiEhmUCbZQdlo1T+m+lQqFSkBKQTpgqjqrqKoo4ggjyCEUIGe/h5aIlvoaO/gc+PnvL3tbXxsPiQtSCI5OVkxqDeZTBQUFAAowXg8hbAo7yiOFI6kqqcKtaAmRZ8yoiDHQDKfn4cfAgI20YZG0NBr78UhOdhctxkAT5UnJ0acOCKBLME3gVifWGyiDU+V51zYcc0JyNafcgmpq6uLtrY26uvrAQgICFA0o8e65u5CZB0NMsN5iLnCaAGpejKf5VYBeKogi/mnpaVNqbj3TO86xzJTcJcAPFIN2G63U1BQgJ+fH1lZWcDIZCu5rqnT6cjMzBz2UKoyIyAzwrWBNPWCj8eP7xHgCQ1dSKKE+LdvkAoNSH5ahEID4oE2VH8/HkElIKSGoLr1GKRXi5AsdoQLUlGdlgQ4d9V8VQvRftBh/vGzvMbe/Y0VfKUeKzR2g4/WmSYP8Ub9+GnO1LmnGiJ8Od5q5aNPPuadd97h18nZeDQ3IIX5YjGbMVs6aE72Qp0bRVBJH56ChKqmEyEjjJCYWE5Rxw/6PIvDQp+9D0+1p0JiCtGFICBQ2VOpuDX1CX1oPbVExEXQZm0jJDkEjz4P+qv62bp1K+3t7QQHB5OUlMTChQuJi4tTNLl7enrQ6/WK1ePQWqEgCER7RytSl6NemwETs4/Gh2XBy9jTvod+Rz86lY5Wayveam/Ughqzw8z/DP9jbczaEd9LLainXYb1cIYgCPj7++Pv709CQgI2m42WlhasVis7duwYVSbTbrfPqp2ku+GQuhJDLQQn2zc6FDO5A66traWxsXFUMwV3CcBDxyHv2GUzi9HIVrKHb1RU1JTYJAqJAUhfVDvrwALQ2g/Lo51KV0VGZ6uQICDpPZEKWmBjCUKQF0J2hFN8Y1nU8JV5jw2sIoR4g9kOdhFsDqTmHoSkg1/YSXVdOB74zpn2dkgIJyWgumixs1Y9gHltNBpZsmQJZWVlcOl5sL0ZoaEbHaDT6wn4/Sp6g9V0by3GUNaCLdQT7U+CCentGdRfaTKb2N22W0n7LvZfTJyfM40f4BlAkGcQrZZWZ5uQaCbQM5BuRzfeHt5YVVbCw8IRw0R+fsbP6erooqKigsrKSj744APa2toGBWQvLy+6urqoqakZZL14MEzaodc/3CucU3Wn4pAc1PfVY7AYFCclT5Un3bZuHJJjRHelecwsPDw8CAwMpLOzk7S0tGEymQEBAdTU1JCRkTFhEY6mpiauu+46QkJCaGpq4vLLL+cnP/nJmOcIghCD01LweKANeAq4ZyrlJCcDtwrArjJqR8JIFoJTjZmoAYuiSElJCQ6HY8y6tbsE4IG/mUy2knfso5Gturu72bdvH0cccYTCvpz0OJZFIdR0IH1ZCxIIOZHOnWzrkPY8qwOKTYgPfu9sJxJFOD0ZodPZnyssjUS1PgPB2wP8PRH0WqR8g5P1LAEdFsS9LaiOHl7DHA/i03udTOloPZJDRPqkErIjIPUHxrUkUVFRQW9vL+vXr+e+++7j09LtnHnfiYhf1yBJoIrzR+i24uvjg9+6FYCTVdra2kpNbQ0V/RV0eHXg4eGBSqMizCsMT40nDslBUWcRIV4h+Gh8UAtqVkWsorSzlE5LJ5IkoffQYzAbfrig4KX1wuwwI3gIhIaGEhISwrJlywBnlqmqqoqKigo+/PBDWltbCQoKIjk5mbi4OLRaLZ2dnQqTVpbIHGtXOlJqUhAENIIGPw8/pxDKD2xmi2jBV+M7Z4LvHKl9Tgpym9VIMpkNDQ28+OKL5OXlIYoizzzzDKeccsqgstpY6O7u5rjjjuOuu+7iwgsvpLW1ldTUVN5++22OPvroEc8RBEEH3AM8htPT91bgb0AT8OyUfOlJwq0C8EDI5B5XAuloFoJTjelOQR+MmYK7BGC5Xi/LYcpM89HIVgaDgcrKykmthIdCajcjbi6DDjOqn6Yi5EQi6J3ZDynSF9WyKKTv65G8PKCizdn366UBU5czID9XgLTAD1bHwvcNiIKA+vIcZ4p63RKkki+dx2lUsCoWSowTG2dTD4Q7v7OgViGpBKR2MwI/ulh5eHiQkZGBIAicffbZPP/88xx77LEEXLgEx3vliM/kOcVDRAnVJVmoVizAw8ODiIgI+nz6MBvN6CU9ZrOZZksz1h4rIV4heHl7IUkSZocZH41zDFqVloxAZ1uXod/ArtZd2EU7dslOhC4Cm2jDW+ONl8ZLYRHLXsehoaEEBweTm5vr7Nft6KCqqooDBw7w+eefKwFZ1vju6uqiqqoKrVar7I6HdiSMVRsM9gwmKyiL/PZ8BAQ8VB6sCl81od9hNuAuPcDTCbvdPuICS6PREBcXxwsvvEBJSQm33347nZ2dbNiwgba2Nq655hp++ctfjvne9957Lx0dHfzsZz8DnPyDM888k9/97nfk5eWNdloi8DtJkjoBBEH4KdAKZE/4S04x3DYAuyp6IfcvyubtMzGm6UBXVxeFhYUcccQRimLNWHCXAAxQU1OD3W5XduyjefjW1NTQ2trK0qVLp6yXWuqy4PjN+0gN3aAW4M1iVLccg/qMhYBzIaf600rELfsRDrQjemmgptMpmuGpcRo0OBzOlHCrGaL9kPY0Ke8vJATCkdEIkb5OC8Nuq3N3PAEIRwQjlbVClB+Sxe5Ml/t4YOvqp/BACSEhIcTGxirHp6enExMTw5YtW/j5SecgvV2K5OXh7DHWqhFfLEDIjlCY1k19TWjVWrw0Xnh5etHT24MkOIOasc2IxWGhoacBKVQathsN8wrj+IjjaTG3sL9rP3bRjrfGm6ygrEEtPKN5Hcu9ojk5TknKzs5OKioqqKio4LvvvlMCcmxsLCEhIfj7+6PT6RQHHzljMtaiMz0gnUTfRCwOJ7t5JBa0u0Imlx7KEEVx3Lp7f38/kZGRXHfddVx33XX09vbS3t4+5jkAL7/8MsuWLRt0fyxfvpznnnuOgoICMjKG6wNIklQ85O+9giD04LQWdAu4VQAe6ohkt9tHnahlC8HOzk6WLVs2I43darV6WlyampqaqK6uJisry+Vd4Wy1RA2EbGTv7+9PdrZzUTmah29JSQmCIJCdnT2lE5H0Va3TYjDyB4P4fhvSE3vghwAMIGjVTmUpgM+qEG/70hl4VThbnHQaFJJjnw0h4Meau5AVjmpRMFJZm/N4tQrh8oktoFUXZyI+uhOppgvJ7kBQq7D933e0d3QQty6d4JzYQccLgsCaNWt4+OGHOSk6m6D97SAIzpF6aSDC11lP/iEAe2u8sYs/tO8J4Ovhi4AAWgjwDiAzIBMPs5PJfODAAXQ6nSJRqNPp8NJ4Ee8bT7xvvMvCFXJLHPy4O3Y4HPj7+5OTk0NOTg4qlYqOjg4qKio4cOAAe/fuVe6bqKgoJQCHhIRgs9mwWCyj8jd8ND7KDn4u4XDYAU/EiEHWrB4L9fX11NTUsGrV4IxHZGQkADt37hwxAA/FDzvgv0uS9L9xD54huFUAHoixdpsDLQSXLl06Y5T2qQ56cqtOb2/vQZspjNd/O92QyVbe3t4KiWokspXVaqWwsJDQ0NApawcbBLs4uEFArXISpkaB6oR4aFyK+NB2p/ZzXICzDtxtRbI6EHqsqK4/Sjle0KpR/XGls8XJbENICkKIHl1CUZIkZ1BUCQhD2NJCkBeqW4+FLguOJ3djKzJg9OgnOCkMzy31iOEhzveO0SN4Ou+FhIQEMjIy2L3pM35i9QE/rTPgGvuQ9Frw/zFQHeF/BA19DXTbugHQe+hZHbEajUqDh+CBWqUGHxQluN7eXkwmE0VFRdjtdoKCgggNDXVKUk5AuGLg7li+N+VsiF6vJzs7m+zsbNRqtRKQ9+/fT0lJCSaTCS8vL7y9vSktLSU6Opq4uDhCQkJm1d92quAOErbTDVetCA+29NTc3AwwTMFQJhwaDIYxzxcE4QjgUuAa4FtBEF6VJKn5oAYxTZhzAXg2LQSnsgY8cBGRnZ190IFpNvvoZFnPtLQ0TCYToiiOSLaaEg/fcSAsi0Lw0iC19TtTyl0WhF8M6OM19iJ+Xeesma5cgBDlh/qXGQjrliD+rwb2toC/J6rEQPDyQEjwRwgfrFMraNUIy8fnFkjWH8RAdjQ6zzstCdVP0xBUP/5WgkqAAB2W4hbaVGbCQsPQqNVI37fgeOA7hHBfhHAfVDesQAh07sTPPPNM3t/8f3QtykHf7IAOi5MgdlQ0gvrH6+2t8eYnUT9RiFRhujA81aN3Asi7j7i4OOx2uyK6UVJSgq+vLyEhIQQHB08ouyTfByqVCqtoxWwzoxW0qCTnMyS3qMke3J2dnRQVFfHdd99RU1PDzp070el0Sq150aJFJCYmTng8sw13732dCkzEC/iuu+5iy5YtY54jHz/UalWei124H+qBl3HKR14GvIqTFT3rcKsAPFIKeiAmaiE4VZiqGnBPTw8FBQUKQWUuQU6Xy97DJpOJtrY29Hr9oHJBa2sr+/fvZ8mSJdP6WwnRfqgfOw3Ho7ugw4zwszRUv3Kmo6SmbhyXb0Vqd/bwSs/kof73qbBAj7RlP+wzIqgFhCOjR2U1S3VdSLWdCP6esDh01ElUKm3F8XIB0p5myAxHkEB6rxwpRo8w5L0bGxtx6KyES36oPTwQazqcFoVZEQhhPkgNXYgbS1Bf6kx1h4eHE71qCVVbasg84xhAhaqhC2H58PYtT7XniCpT40Gj0RAWFkZYWBiSJNHT04PRaCQ/Px9ASVWPJ7oxFM19zexo3eGsD6rULA9ZTqin07N2oP+zr68v6enpBAYGsnjxYtrb2zlw4IDy365du/D09CQ4OJiYmBjS09NJTk5Gr9fPicB2uKSgx+N29PX1DZoPbrvtNm677bYxz2lpaSEiImJYrbirqwuAsLCx9cElSeoF9gK/FQTBDvxOEAR/mZw1m3CrADwQA4PdZCwEp2tME4XRaKS8vJyMjAx398QcBLnm3tXVNYhsFRkZSUNDA3v37kWtVhMaGorNZqOtrY2cnJxJ7VYkh4i0swmptgMhxBthxYJhaV0AYVEImkdPHfa6+HoxUpcFIcp5naXGLuy3fYmQGQ7tZoSUILBLSB9XIoX5ICwc3BIl7mhA/NcPtqCihLAqHuGSTIReG3h7KIIbjo8qEB/bDZXtTra0XYLcSPD2QNrfBj8EYLlPvaOjg/SbT4UHtyM1dEF9lzPtHPrDCt9f53ReGoCVl53DS7vvIaq0lrCQMDgpAWGlay0cB4uBbSSJiYlYrVZaW1uprq6mp6cHf39/QkJCCAoKGvNZtDgs7DDtQKvW4qHxwOqwssO0g1OjT8VD7YFarVYkDO12O83Nzeh0Omw2Gz4+PuTk5CjSqx0dHUowLisrY9u2bWi1WsLCwli4cCHZ2dkkJyfPqlHKWDhcArArNeCDNcMJCwsjOjqapqamQa/LClzHHHPMSKeNhmeBKwDbeAfOBNw2AMs74MlaCE4lJlMDHmimMFOksamCrEWt0+kUlqu8e9HpdIolYl9fH8XFxfT19aHVaqmpqSEkJISAgIAJ/W7i1gOwsxH0nkglrUhVHah+lelkAdsciC8WIn1RDToNqoszh+9iuy0/6jz32ZxORu0WpMoO0GkQFvgh+GiRdBqkxu5BAVgSJcT/7IFgLwQvDyRRQvq4Aml3k7PGrFWj+m0OQmY40lN7Iczb+RnNPVDfhZQYgGC2O4lSP1yv0tJSBEEgMzPT2b519/HQ1INY3or4WhE4JCQ10NoHOYmDvoperydh/XE8tX0HN99yHpoZDDRarVaRIJQF+k0mE1VVVXh4eCi746Epwn5HPyKiwlbWqrVYrBbMDvMwBnN5eTmenp4kJjq/t1w7lv/s6+tLTk4Oubm5AIMCclFREZ988gkeHh7ExsayePFisrOziY2NVYKezWbjq6++4qijjpqy9reDweESgMf7jr29vYOY/q5AEAQ2bNjAE088MSiVv2fPHo466igSEhIO5u10wHeSJI1j/j0zcKsAPNQRqbu7m6qqKpdbc6YbE60BOxwO9u3bh4eHh7Kinyswm83k5eWxYMECFixYMEjZSm66BycjuqysjKCgIJYuXYooirS1tdHU1ERpaSl+fn5KTdGVXYpktiPtaUaI9XfWTYO8kOq6nO1D0X6IrxUhvVcOUb5gdSA++D1CsJdiIwggHB8Pn1Q5rQJrO5yM57QQp4NRVQdiaSuq1BCkbssg5jPg3MlaHBD6wyOiEpAq2gEJ1REhSH02xEd3orrjOCejWqtGSAhA6rI4xT/quxFWLkC12llfLSwsJCAggPj4eOWaCT5apzZ1UiD02ZA+qAAEhKwIVGuPGHZNTjjhBL7++mu+/fbbYYzQmcJQgX6z2YzJZKKsrAyLxUJgYKAiSeml9lL0nD1Uzh2wSqVCp/7xWsuLO/nayBja5iTfd/Kf/fz8hgXkiooKSkpK2L59O2+99RY6nY6FCxeyZMkSYmJi2L59O1u3biU3N5dVq1ZNq2bAUBwOAdiVNqSJegH/4Q9/4Nlnn+WTTz7h5JNPpqWlhQ8//JB3331XOebVV1/lvvvu4/XXX+eII45AEIRcYCVOw4QOQRB8gT8BVx30AKYJbhWAZUiSpJhEH3nkkZOyEJxKTCQFLZtCyAFsLqGzs5N9+/aRmppKUFDQuB6+8fHxCjFOTkeHhjrrfd3d3RiNRmpra5V/G2nXNAhjbJql7xog1Nsp4+ihdopx7DOiHhCAVcfEIv1pJdILBUgIkBaCkOAPVtHpWPRtPeK39eCrRUwJRkgPUwhTgk7j7Nstb0OK8kVq7wezHSE2wPnv3h7O2nKHGSEtBIqNSGE+EO8PEb6o/3IsQno4VoeN/D35xMTEKG0Tw76mIKA+Pw3p9IVOVrefdsSMgaenJ6effjrvv/8+Rx555IgSpTMNnU6n3NsOh4P29naMRqPiLRzvH0+lWIlZZUYlqFgevFzZ/cpExIiIiFHlSEdrc5J3x3a7HZVKpXRELF26FHDeu/v376egoIDPPvuMxsZGZRG4c+dOvvzyS9LT01m1ahWLFy+e9uB4OARgV1LQQ2vAriIoKIjPP/+cm2++mU8//ZT6+no2btzIkUceqRwjZ2W6u7vll44AbgH+IgjCF0Ad8CdJkkoPegDTBLcLwA6Hg5KSEvr7+4mKinKb4AsHH4BlacapNoUYiOliVzY3N1NZWamQrQaKa4zm4evvP7JbkSAI6PV69Ho9SUlJw3ZNwcHBijiD/N6CTuNkHn9bj+SnhT47xPn/qCQVoEOq7XTWWc12p6ev54/jkrotYOpHdXQMwhkLcXxejfSfPc40sV1ytiv5amFRsLOn9oMKpOQghGN+TGOrrlqG+ORepH0GhBAvpJxIsDsADZJddNaFA70Q/rgS8bGdUOjUnFb/bhlCUqDCAk9JSXFJctMVgY+VK1fyxRdf8Omnn3LmmWeOe/xMQq1WK+loSZLo6+vDZDIRZYrCLJoJDwhHZ9UheUlYrVby8/OJj48fl0QjYzQREPn/8rOpUqnw8/MjNzeX3Nxcmpqa+OCDD2hvb6epqYnm5mZaW1upqKjgnXfeIS4ujjPOOINTTjll7AXhJDAfgJ2YSBuSjJSUFDZuHF1D46qrruKqq37c3EqS9DJO9rPbwq0CsNlsZufOnURFRREeHk5bW9tsD2kQDkZ9qq6ujoaGhlHNFKZyPFPp+iLbA3Z0dCi9yeN5+GZnZx/Udxy6axqaqg5V+RJk9kCdGgqhPkh1Xc708rIoZ/23rR9JkJD2NCNZHM6gqPdE3LwfVWYEUns/4j93OrWeBVBduRTV8XGINgd8XAm+aqS0EAQPNYLvD5KVXhqkA20wIAALATrUf1yhLHLEYiPi/213egQ7JIS1RygWieqbBhNB2tvbKSsrm3IWuEql4uyzz+aFF17gmGOOGeaS5S4QBGFYm1NraysNDQ0UFRVhtVqJiYmZ1MJ06O544H/ybyY/I/IiUt4tm0wmmpqaMBqNbNu2jY8//hgvLy927do1LeTI+QDsRE9Pz6x0sLgr3CoAe3h4kJqair+/Px0dHcPakGYbrvgUy2SbgdKM0wWZFDZVnyHXqrVardKbPJqHr2wasHTp0kl9/tBUdc+2CsT7v6HDbEGQwHHuQvzW5yo7E8khIj68HZr7IDcC/lfrFKdYFYfQa8Xx4PfQbQUfjZNg1W9HfHw36kUhqE9JglOcVoP8Zw/SN3VOgpckOYlVUSNPvPL3VqWFItx/EjR1g79uVEGOlpYWampqyMrKcmlhItkcUGREsksIqcGKV/FoyMjIYMGCBWzdupWf//zn476/O0Cj0RAeHo6Pjw+dnZ0sWrSIvr4+9u7di0qlIjg4mNDQUHx8fCaU0RkpVS3fu2FhYZx77rnOVL9arRxntVrp7u6mp6eHyspK8vLyqKiowGazKRKZA7Myk8F8AHair69vTnV/TDfcKgBrNBoljTmT1n9TBavVSl5eHqGhoYPINtMFmRQ2Fa0XFouFvLw8oqKiiImJGbXeKwdpb29vxTRgyuCQ8HqqCCIC8fXRYjdbsW6tozJeQ0+AyqnUpPbDt7YLVYweGruRAnRO1Smrw0nUKm8DvQeqMGfAFrw0SO04+2wHEK1UP01DrGh3tgFJOG0JV8eNO0QhUAeBowdVWe86JyfHpXY5qc+G47pPkEpNIAhOf+BHTxkmBjJoDD9IVP7zn//k+OOPH7W27G7o6OigtLSUzMxMJQ2ZlJSE1WrFZDJRWVlJb2+vIksZFBQ0ocXdSKnqgWlqeV5Rq9VKoI2Li+P4453aDHa7nfb2dlpaWigvL8fHx0cxkJho98LhEIBd+Y69vb3zAXgA3CoAD8RcC8CymUJKSsq0qT4NxVQZMshjX7RoEcHBwaMGX7PZTEFBAQsWLJgeBmmfDfrtCMHO4KnRaVF7e7E4KglxcQhtbW001zQR2GoCDzM+ggc6UQRJAElC2lYHPVYQQey1OzWce23Oem/w4NqeEKhDddcqqOty/nusfpCq1MFClhW12WxkZWW5PNmKm8uQiowQ4QMdFqSdDdjPeA3VjStRXZA6SEVrIBITE0lPT+fdd99l3bp1bp/WM5lMVFRUjJgV0Gq1REVFERUVhSiKdHR0KAFZbnMKDQ2dMB9E3h1rNJpBu2N5fnE4HEq6Wj5uYFamt7d3kLdtUFAQISEh+Pn5ubwAFUXxsDCiH+96TKYGfCjCre6I8ZSw3BVNTU1UVVUdlJnCVGAqAnBLS4syMfr4+AximA4MIl1dXRQVFbFo0aIpI5RJP/TTKkHGTwvhPkjGPoRQb6Req9M6MMpvUKracbkO68sFWKz9dPtIqK0imj0NaHodqI6Ph14b7GhAlCSEYG9UVy9zKlkNgeCpgeTJ+xHLWQFfX19SUlIOLivQ0A0aFUKvDam81flajxXpmb2IagH1+amjnnrWWWdxww03sHfvXh599FG3neCbmpqor68nOzt73B2kSuXMdMiktf7+fkwmE6WlpVgsFiX4BQQETGhHOXB3LIuAjNTmpFarlaDs6+uLr68vcXFx2Gw22tvbqa+vp7u7Gz8/P4KDgwkKChozE3U47IBdgcPhcNv7dDbgdldCNniXyT/uDEmS2L9/Pz09PbOi0DWZACwLg7S1tY1LtmppaaG6uprMzMwpYYlKnRbEh7cj7TOApwbVZdmojnP6H6v/fDSOe7c524S8NKhuXIEQMvgzVWcsRJcchGdzL0KQDku4J9bff0i32oa9pw2dTod3ahAe56WiPjd1wvaBrkBm80ZFRY3aSjMmMsLg3XKk1n6QJEBwEs+CvOCzKjg/FXFbHdK75c5+49OTUR3vvFbh4eGceuqpPPvss+zbt4+srKyp/nqTRl1dHUajkezs7Ak9H15eXsTExBATE6MQ9lpaWigrK8Pb21vRih7NPWk8jNfmNHR37OHhMUiys7u7m9bWVurr6xEEgaCgIIKDg4dJdk40ANvtdjZt2sQjjzzCvffey7HHHjuh7zkQTzzxBK+//jpffPHFpN/rYHA46GEfLNwuAMuYbbef0TCQmFRQUICfn9+EzBSmAhMNwKIosm/fPjQajSKGPxrZqrq6mvb2dnJycqZM5k98YjdSsREW6MHiQPzXLoQFeoTEQKe28yOnOIlUA+QeB0IQBFgUoohu6ACPtEi867qQgnRYzP1YzD1U9DUiVKoOSgDkYNDX10dBQQHJyckTFopRnZwIB9oQn9gDVhEW+EFyIHRaEHy0iHubER/dBcFezr7op/YgeaoVfemzzjqL1157jY0bN7pVAJbZ9L29vQeVkh8LQwl7sptTYWEhoigq7WwT1Yc+mDYnOSjL7XUJCQmKZGdNTQ29vb34+/sTHBxMYGDghAOwKIpERERQWFh40OeOhtTUVE444YRBr5WWlrJo0aIp+4zRMB+EB8OtA7A7Qq1W09PTw759+2bdTGEiAVgmW0VERBAXFzdqvVcURYqLi9FoNFM2gcqQCgwQ/sMOQadBAqSaToREZ2pbEATQH9yORrUhC8ddXyM09aBzSHitXsjiXx9Jj7lvkACIXE+c7E6+s7OT4uJiFi9ejF6vn/D7CILg7BteuwjH9Z86VbSaepw2iBdnIm6rA28Ngp8zdStZHUjf1Sv60r6+vgQEBLBlyxauv/76aes3PxhIkkRZWRmSJJGenj4tz7IgCEpqOD4+HpvNRmtrK3V1dXR3d6PX6xUi10QXXq6IgAxMVQ+V7Ozq6lI0tK1WKw6HA09PT7y9vV2+Jlqt9mC1jsfFqlWrBimpiaLIvffey/PPPz/h95QX7/M4OLhtAHZXOBwOCgoKyMjImNTEOxU42ADc3d1NQUGBIu05WvC1Wq0UFBQQHh5OTMzBO+uMByHMG6nDDIFezhYgURrkazuh94zzR33/SUhV7c7a7qJgBLUKvXZ0AZBB/rcHscAwGo1UVlaSlZU1ZUIxqig/hMdOQ/ymFsx2VLlRCAkBkNfs7GeWYXGAz48BRaVSsWHDBjZs2MAbb7zB5ZdfPiXjmShEUaSoqAgvLy+SkpJmbFL28PAgIiKCiIgIJEmiq6sLk8lETU0NKpVKEQiZTJsTjLw7Hkjokv9dpVIREBBAQEAASUlJymK2oqICs9lMQEAAwcHBBAQEjMv0ns5WRnBaAu7atWtS7+FKC5LVap1TGvgzAbdjBbjrKkqumfb397NkyZJZD75wcAHYYDBQWFhIZmamEnztdvswTeeenh727NlDfHz8tARfANUVS53GAw1dTs3kY2MQsiafSRACdahyIhEWh47IaJYFQLKzs1m2bBmBgYE0NTWxfft2CgsLaW5uxmYb2ySlrq6OmpoacnJyplylTQjUoT4rBfUFac7gyw8pal8tUk0nUk0neKhQnZUy6Lzjjz+eDz74YNaDr8PhID8/H39/f5KTk2ftWRYEAX9/f5KSkli+fDnp6el4eHhQUVHB999/T2lpKSaTaVyOSXt7OzfccAPXXXcdxx57LI8++ijgfEZuuukmbr/9dtauXcuf/vQnbDYbKpWKr776ip/97GfcfffdvPnmm6SlpZGWlkZBQQEdHR1cddVVnH322bz88su0tbXx3nvvcfHFF3P22Wfz4YcfkpGRQXJyMo888siYYysvL+dPf/oTv/71r1mxYoWiifzkk08SGRlJREQEJSUl7N27l9DQUOX9qqqquP766zn//PMB2L59Ozt27KCtrY0//OEPvP766/ziF79Ar9ezbt06WludxMAdO3YQGxvL22+/PeJ4plsF61CF2++A3YE9ONBMITg4eNpXpK7ClQAs13FNJhO5ubl4eHiMSrYymUwcOHBg+j18U4JRP3wyUnUHgrcWUoJGbbeZLoynVT00VS3bMfb395O94Ah4uxyH2eF0Q9rVBBXtEO+P6sLFCAeZPh8LQqgP6rtW07hlD+9ufoftHdU8v+BMHn/8cV577TX+97//AYxZv5MkiVZLK1bRit5Dj6/H1P+2NpuNvLw8oqOjZ9TkwBV4enoSHR1NdHS00uZkNBo5cOAAnp6eyu546ILqV7/6FTfddBMrVqzg7bff5he/+AUrV67knnvu4cILL+S8887DYrFw7LHHcu211/L0008TGRlJUVERDoeDtLQ0PvvsMy655BLuuecefvWrX/H666/z+eefc+WVV3LFFVdw5JFH8sYbb1BdXc3nn3/OrbfeysaNG7n11lvJyMhg9erVw76PxWLh7rvv5plnnkGtVvPcc89x8cUX8/3333PZZZeh0+m46qqr6OnpwWQycfvttysSjR4eHjQ3N9PX5zQDOvLII/n5z39OTU0NDz/8MODkFezcuZPU1FTFOnDRokWceOKJrF27dsRr7KoK1nwAHgy3DsAyM3c2A7DsBhQdHU1MTAxFRUVuQw4bLwDL6UBBEFi6dOmoZCuA2tpaDAbDpD18XYUQ5IUQ5B463+NpVQcGBioSeksiEhFv+gK6rUgqAf5vO0T7OSUpv+xArOlEdeeqEcljEx5fsBeqnyTy7SdNGPucPsGpqamceOKJ454rSRKfV3zOjv07nKlhnRd3/upOovyGB0mbzcaiRYvo6Ojgnnvu4dxzz3WJXGY2m8nPzycxMXHGeuAniqFtTrJedUlJCTabTWlzKioqorq6mhUrVgBw6qmncu+99yIIAlu3buW///0v4Azuv/vd7/jd737HLbfcQlpaGrGxsSxfvpzzzjsPURQ55ZRTePTRR7nyyitRq9WcffbZ/Pa3v6WyspKVK1eyePFiWlpa+Mc//oHD4SA3N5evv/6ahx9+WBEAGYiNGzdiMBj45z//CTgD29FHH01tbS0LFy5k/fr1vPbaa/zxj38kKSmJJ598Ujl3wYIFLFq0iO+++27Ua+Tt7c1vfvMbnn/+eW666SbUajXvvvsuF1xwwajnuGpF6O796jMNtwvAQy0Jp0rpaSIYyUxhopaE04GxxEpkVa6wsDDi4pwKTyMFX1EUKSsrw+FwkJOTM+vZBnfAQK1qs9nM3r170Wg0tLW1Ubu1mhBjN55JwQhmB1K/DbotCH5aJF8PpKoOpyfwgqktUURGRpKSkoLRaARg9erVI+6OhqLV0kqPtocVWSso3FFIe3c7m/ds5orjrhiWIn7zzTcxGo3k5uZy2WWXuTQumQl+xBFHuAUBrMfWQ7+jH2+NNz6a8Xdb3t7exMbGEhsbO0iX/L333sPT05PGxkZld3zVVVfx73//G61WO0hMJDMzE0mSKCwsJCEhYdBOsL29ne7ubrRaLV5eXkrJB5w7WZvNhiRJyqJXrVaTmJhIbm4unZ2dJCYmKmngsrIyoqKiyMvLIyUlheuuu27U7/XQQw+xcuVK1q1bN+yZdiWD9+tf/5r77ruPrVu3ctZZZ/Hpp5/y1FNPjXq8qzKU8zvgwXC7ADwQsynGUV9fT319/bBanzspdI22GOjp6SE/P19R5RqNbGWz2SgsLCQwMHBGpDPnGvr7+ynclUfqLhu+JW2g12IJ9MQuOTAajahsEv6iA5XN4SRTyDLhU7j7HYiJLI5sog0B528eGBiI1WaltKIU6TgJYYjf42uvvcbRRx89rt65jO7ubvbt28eSJUvcQl6wpqeGfR37lL9nBmaywMd1C9CBZYmYmBiam5sVO1GA4OBgzGYzVquVjo4OxQhDtuAculGQyXpxcXGDXMTkQOXh4aGwqMG5aJb/PSQkBJvNphhaACQnJ+Pn50dHRwf5+fkUFRUpO2QPDw9aW1uV3XJ7ezuLFi3ivvvu44ILLhjVqWw0hIaGcs455/Dkk0+ybNkyQkNDxxUamU9BHzzcerszG8FObr9pbW1l2bJlw+pC7haAh6agjUYjBQUFZGZmKsF3JLJVX18fe/bsYcGCBSQkJMwH3yHo7u4mLy+PtN0OfL8zgrcHdFnR7jbgrdERpvYj0MsPydeDftGKaV8NPUWN9GcGIYZOTWrdbDZz3XXXce2117J+/Xql3ltVVcV1113HueeeC0BlZSU33HAD559/Pp999hmLFy8mISGBhx9+GL1Wj0pQYXU4J/fMIzMp3VnKN19/M+iztm3bplhPDsWuXbu46qqruO6661i9ejUbN26kvb2dPXv2sHv3bo4++mjKysq48soriYyMZM2aNfT39/Pkk08SHx/PokWL2Lt375Rck1GvlcNMUUcRPmof9B56vNXeFLQXYBWtE3q/1NRU2traKCgoYNmyZWRlZSluTgCvvPIKBoMBu91OW1sbWq2Wo446Sjm/t7eXqqoqsrOzRw1MgiAoQVgURbRarfLnpqYmcnNzsdvtyjOuVqsJCwvjqKOOorS0lOrqakUe9rXXXuPzzz+nu7ubvr4+XnzxRT766CM8PT3561//OqFrcNlll/G///2Pu+66SyFtjYZ5J6SJwe0C8NAU9EzugK1WK7t378bLy4uMjIwRbyj5AXEHDAzAMtmqqqqK3NxcRVbSbrcP8/Btb28nPz+f1NRUl71YDye0trZSVFREZmYmur2tEK1H0KoRAnQInh6ozj0CITkIzYIAPB88Bd/7TiXoghykyzKpOz2EHTt2uMyqHgs33HADwcHBPPTQQzz77LN0dTnrvx4eHjQ1NSlEGi8vL5qbmzlw4AD5+fm88cYbrFq1iltuuYVd23axPGQ5EhKegZ7kJOfQ8G3DMJbtk08+OSKLura2ll//+tfcc889/N///R/33ncvf3/q7zy//XnMMWZ8I3ypqKjg1Vdf5fe//z1btmzhq6++4re//S0LFixg9+7dLF68mDvvvHPC18EVyAsMtcr5zGpUGiQk5fWDxQknnEBGRoaSdn7xxRe5++67ufvuuzn22GN56623lEXIf/7zH9atW6ekkfv7+2lvb1ekN2XtaRlyhmHgQl52YdJqtTQ3N1NaWqr8HvLO2GKx4HA4uOCCCwgPD+eyyy7j5Zdf5ttvv2Xz5s1KHfj3v/89Z599Nn19ffz1r3/lmWeeYfv27cpnDRQVAWca3mQyYTAY+Oyzz5TXjzzySDIzM9m2bdsg4/uR4CoLej4AD4bbp6BnarfpqpmCO9WA5QAs79olSSI3N3dMslVjY6OiyztdPsVzGY2NjTQ0NChkNLuv1mlV6KH9oWdZRDgiBNUvM4adG/jDf66wqsdDVVUVL774ImVlZYDzWTj55JPZsWMHCxYsIDU1lW+//RZw1ocXLVpEQ0ODUhf85z//yUcffcTzzz/Pc6ue4+Tok/m/V/6Plb9cyYb1G7jjjjsoLy8nJSWFmpoaxRBhKB555BGWLl3648QZDqt+sYqquioWLl6INk2LPkzPxRdfrHAN0tPTSUlJ4fTTTwfg9NNPVwhD0wUvjRcalQazw4xOraPf3o9WpcVLPbFshCAIvPrqq1xxxRXccccdLF++nEcffRSdTsdLL73Etddey9VXX63wQzZs2MD+/fv56KOPKCoqor+/nx07duDn58drr71Gc3MzTz75JGvXruWJJ54A4NlnnyUlxdlSptfrufXWW/Hz86OsrIxNmzYRHx+Pw+HgoYceAuCll14iPj6euLg4Xn31VW644QYeeeQRVqxYweOPP05kZCSbNm3iiy++4De/+Q09PT3U1dUhiiLr16/ngQceIDY2lg8++IDq6mpee+01LrzwQlavXk1SUhKnn346b7zxxqDrsGHDBpqamsa9Xq7WgOcD8GC4dQCeqXRvc3OzIqwwXo1CrVZPalczlVCpVNhsNnbv3k1ISAjx8fHAyGQruY2mr69v0h6+hyJk6cTu7m5ycnJ+FFS4JAvxge+R2voBCSE1BCErfMz3Go9V7YoAyDfffIMgCIOU1gbqHYd0qsnsCEQqNSEsCkEQhEH/7u/vT3Z2NpWVlQO+pPN/GzZs4L777uPRRx/lkUce4fHHH+fKK68ccRzbtm0jNzcXcFotVnZW4q/zp7SiFG+NN51CJ+ELB1+PoWUbrVY77c+Mh8qD5SHL2WXaRae1Ey+NF7nBucqOeCKIj4/ngw8+GPZ6SEiIwoIeCLVazUknncSGDRtoa2ujvb0dURR58sknCQkJURa8t912G7fddtugcyMjI3nggQdGfM8///nP/PnPfwac96kkSeTk5PDpp58OqteLosjvfvc7peUI4JprruG3v/0tra2ttLa20t/fz3PPPadIZAIEBgaybdu2Ea+BwWDgZz/72XiXyiWybE9Pz3zGbQjcLgDPpCOSHJS6urpYtmyZS2xrtVqN2WyetjEdDCwWC83NzSxZskQRhx+JbGW32ykqKsLHx2fqPXwPAYiiSElJCWq1mszMzEHXR5UTiXD38Yj72xB8tAi5kQjag5vUB7KqBzJtS0tL8fX1VQwFBt5/JpMJu90+YtrOsbmM099X09mdgP3KD1GtTx/xc0NDQ0d8fgIDA1m3bh3//e9/uf766zlw4ADZ2dmjjt9gMHDgwAHMZjMRoRHUN9YrCxRJkHDY3CMjFKAN4MTIE7FJNjwEjxm9z2tra2ltbSUrK0shcwGKXnVRURF2u13Rq/b395/Q+OTneqBE5lA1LrklSD7O09NzkN1jZ2cnra2tVFVVKdoGwcHBw7IzoihSUVFBUlLSuOOaT0FPDG4XgAdiOnebdrudgoICfH19FUMCV8fkDjVg2V81MDBQCb7yZDtwVyWTNGJiYuaMcftMwm63K0xwma06FEJ8AOr4gCn5PFcEQEJCQkhOTgbg66+/5rTTTlPO97QKSI/upN8LOsxWCPFC/G8hvssYli1qbm4etXb3u9/9jqeeeoo1a9aMWZ/Nyclh8+bNmM1mFi9eTEh/CNukbSSkJjh3moIX9UX1U3BlpgaCIKAVZlbusLq6ms7OTjIzM4dlNGQWc1xcnELYamxspKSkBF9fX0JCQrBarROe50bSqx7L61ilUhEYGKjsfvv7+2ltbWX//v1Kz/vnn3/O3r17EUVxVOGNoXClD3g+BT0cbkfCGojpSkH39vayY8cOpbfyYFai7lADrqmpoaKigsWLFyvXaCSyVWdnJ3v37iUlJWU++I4Ai8XCnj17iIyMnJU2LDlVLUsmyr/n/v37CQgIICYmhj/+8Y8cOHCA7u5uvv/+ezpqW+g3m3GonKlIQaMCtYCnGWWXCs6gUFJSwm9/+1vl82QSFzhbWk477TSsVitnnnmm8rrVasVisQAoIhJ9fX3s2rULQRAI9gjmy8e/5NiFx5IemM4SzRKsvdZhJKOhf5/tZ2Y6IEkSFRUVdHd3k56ePm4A0mg0hIWFkZaWxlFHHUVcXByffPIJmzZtIi8vj/vvv5/u7m6X28CGQqVSKT7HOp1OYVULgoDD4cBms2Gz2QYZSnh5ebFgwQIyMzNZunQpQUFBFBUV8e677xIcHExGRoZLGT9X2pDmpSiHw+12wNOdgpZrcenp6RPSc57NNiRRFCktLcVut7Ns2TL6+vrG9fCdSsOAQwmyo5W7CEjA8FT1008/zbXXXsuKFStYsWIFCxYswKTW0tzQQX99G12WLlrKawmPiqBbP5zIs3HjRqKjo6mrq+ONN94gPz+fhx56iPPPP5+YmBh+//vfU1hYiEqloqOjg7fffpsdO3Zgt9v5z3/+w8KFC8nOzmbjxo3cdtttfP3112g0Gm7+w82cmHkiHR0d3PXYXQA8/vjjXHvttXz11Vfk5+fT3d3NCSecgLe3N6+++ipNTU089dRTXHrppbN8lacGcvnKarWyZMmSg168yYuv9evXs379esXKsKqqSrEylG00J8rXOFivY7VaTXBwMI888gj//Oc/6e/vV1TC7Ha74nWs1+uHLTbmU9ATgzDOamtiS7FJQJIkhXbf3t5OU1MTaWlpU/K+NTU1GAwGMjMzJ2zg3d3dTVVVFRkZw1mw0wlZazc4OJiEhATAuVuR+yvltKa3tzdVVVV0dnaSnp4+IRP0Qx1tbW2Ul5dPu+b1VGFgqrq1tRWdwUrcC3XoWiyoo/So/7KKuzc9wddff82HH3446c+zWq3k5+cTExMzq3ab7gpJkigvL0cURRYtWjTlmRO5TmsymWhra8PDw0MpTUzWRnPgZ8h8kYGtjAPtFQfCbrfT3t5Oa2srnZ2d+Pj4KLVjrVZLYWEhycnJYy72169fzz333DMjvsM/wO3JLm49O0/VDtjhcFBUVIRarSY3N3dScouzUQPu7e0lPz+fpKQkwsPDlZWsSqUiNzcXm82G0WikvLycjo4OvLy8SElJmWc6j4Dm5mZqa2vJzs6e8CJspjEiqzornqpmA2a7lSCVk9060dTlQMja58nJyS7pQB9ukCSJ0tJSVCrVtARfYNQ67UBt8pCQEAIDAyc8l7nidTywbqzRaAZxF2Ry2b59+5RNU19fHzqdbtRr0tvb6xaKae4Etw7AU5HulSeUqKgoYmNjJz2mma4Bt7a2UlpaqqTMBzKd5QdIq9USGhpKY2MjSUlJ6HQ6mpqaKCsrQ6/XExYWRlBQ0GEdkOUMSFtbGzk5OXM6MzASq7qrq4v29nYKCwtHZFW7gt7eXgoLC1m0aJEisziPHyFJEsXFxWi12hm1W5TrtPLv3d7eriy4vb29ld3xRBeUY3kdDxTtGMis9vX1xdfXl/j4eGw2G7t27VLEYPz8/AgODiYoKGjQPTifgh4Ot5uFprIGLJsppKamKu4nk8VM1oBra2sVSTpPT89B9d6BK9/u7m6KiopYuHChogUrM6M7OzsxGAxUVFSg0+mUVezhZIwtSZJiOJGVlXVIGU6o1Wr27t3Ld999R3V1NV9//TWnnHIKtbW1qFQqQkNDFSP6sdDZ2UlJScmcScvPNGRnMW9vbxITE2etlW8gU16SJPr6+jAajezbtw+Hw6H0mOv1+gmPcejueOB/covjwGDs4eGBRqNRSoXd3d2YTCbq6upQqVQUFBSwePFient7J5RCb2pq4rrrriMkJISmpiYuv/xyfvKTn7h8viAIpwKnA1VAoSRJnx70IKYJblcDBmcNSt7p7dy5c5DGqquor6+nrq5uyklIoiiyfft2xaZsOiA7FMkEj4GKV0PJVkajkYqKCtLT08edZHt7ezEYDJhMJuDHuvGhzEx0OBwUFhbi5+c3qxPnbMBisWA0GjGZTJjNZsVqLyAgYNAiRK6JZ2ZmzhP2RoAoihQWFuLv76+I3bgjbDYbbW1tmEwmurq68PPzU4hcU+EoN7DNSf6zjL1797J8+fJh51itVl5++WXeffdd9u7dy/nnn88ZZ5zBCSec4NJCTxbGueuuu7jwwgtpbW0lNTWVt99+m6OPPnrMcwVB8AaeBDqA6yVJmpgu6TTCrQOwJEl89913rFy50uVz5eBlsVhIT0+f8rTrRMZ0MLDZbOTn5xMYGEhiYiIwurJVbW0tJpOJ9PT0g97RWiwWRf/VYrEQHBysqDMdKkFKJhO5o0n8TENOVZtMJjo6OpQeVFEUaWhoICsr67DKirgKh8NBQUEBwcHBU1LCmilIkkRXVxcmk4nW1lZUKpWyc/bx8ZmSZ1yel9rb26moqCArKwsYnKoeOJ5jjz2WRx55hA8++IDPPvuMzMxMnn766TE/45ZbbuHJJ5/EYDAoY96wYQN79uwhLy9v1PN+0NXeCpgkSfrVZL/rdMHtUtADcbA3iTzhBgcHTxtBYjqDU19fH3l5eSQmJhIRETGqspXcjiRJEtnZ2RNKqXp6ehIdHU10dDQOh0NxeikpKcHf35/Q0NA5XTeWfWoHpuUPZ4wkAFJRUaEE46amJpdS1YcTHA4H+fn5hIWFsWCB67aG7gBBEPD398ff35+kpCQsFgutra1UVlbS29tLQEAAISEhk3rGVSqVch9lZGTg4eExqgiIPHetWrWKVatWAc7d7Xh4+eWXWbZs2aB5d/ny5Tz33HMUFBSM2o1y9913A2QAyRP6cjMEtwzAgiAcNKOzu7ubwsJCFi5cOKaZgruira1NqcH5+/uP6eErr8hHU246WMg2Z3LduKOjQ0lte3l5KXXEubJD6ujoUK7lPOtyZLS2tiIIAscddxx2ux2j0cj+/fvHTFUfTrDb7eTn5xMZGXlIZE+GylF2dHQoanoyiTMkJOSgShBdXV2UlJQMKl3IQiAD25wcDofioTwQ4z2b9fX11NTUKAFbhiwqtHPnzhEDcHt7O/feey/AJ8BfBEHIwSk69YgkSe+5/AVnAG4ZgA8WsplCRkbGnCSQ1NfXU19fz9KlS9HpdKOSrWSWamJi4rSJmsvG7YGBgUq7gdFoJD8/H0EQCAkJISwsbMr6EacaBoNB8WGdd3saDkmS2L9/PzabjYyMDEWAYSiruqWlhbKyMiVVHRISMiV1xLkAuef+UO2DVqlUBAUFKcRUWXCjtLRUMQsZbwHW3d1NcXHxqLyBgUQuq9XK5ZdfzgknnHBQ42xubgYYlsGSA7fBYBjxvHfeeUdW76oAHgAcOGvB7wqCcI4kSe8e1ECmEXMiAMu7wJFeP1gzBXeCzM41m80sW7ZMaXEaiWwlE2UWL148Y7s6QRCUdoOEhASF1CPX2IODgwkLC5sU43IqUVtbi9FoJCcnZ87dCzMB2XTCw8ODtLS0EX+zkVLVJpOJvXv3DmLgHqqpaqvVSl5eHvHx8YeNc4+XlxcxMTHExMQMW4D5+Pgov7mcAZO7LjIyMsbdMdvtdi699FKWL1/OzTffrLx+1113sWXLljHPlTdTQxf7cop7tIxcUVGR/Mf/SJJkARAE4UZgHXAHMB+AXYXc9jO0b1MW0ff29j4oM4WpwmiLAlchp7j8/f3JzMwERiZbgXOH3NTUNOviEZ6enoN2Sq2trdTV1dHd3T2rdWN5V2exWCZcEz/UIbPBAwICXGbyDhQASUxMVBZgh2qqWlaWS0xMnJNlrKnA0AWYLLhRUFCAKIr4+fkprk/jZcEcDgdXXHEFaWlp3HzzzYPmtJEsGYeipaWFiIgI2tvbB70ua5qPtkAaUFtW/iBJUqsgCN8Dw6naswi3DMAj9QIPDMB9fX3k5+cTFxc3K/WZ0RYFrkIef3x8PJGRkaPWe+XAYjabB3nUugMG1o1l6bzZqBvLKmdeXl4T0uQ9HCDzBsLDwydFJhq6ADuUUtVms5n8/HySk5PnSXs/YGAGLD4+ns7OTvLz89Hr9RQWFqLX6xUi19Df3OFwcPXVVxMTE8Nf/vKXCT2XYWFhREdH09TUNOj1+nqn+9Yxxxwz4nkD2OqhwECrribAdNADmUa4ZQAeiKHCF7IylExWmq0xTVSOUhYHGY9sJe/w9Xo96enpbh1YBkrnjVQ3HqhTPZWQW7bCw8OJiYmZ0vc+VGCxWJTFanh4+JS979CdUk9PD0ajkb179yotL3Olx7y/v5/8/Hy3MuZwN/T29lJcXExOTg6+vr5Km5PRaKSmpga1Wk13dzd6vZ6MjAxuuOEGAgMDufvuuyc8dwmCwIYNG3jiiScGZRz37NnDUUcdpWjiD8WaNWu47bbbEEVxFfDygH8KBj6Y0GCmCW7ZB2y325Wgu2/fPmJiYtDr9VNipjAV2Lt3L4sWLTpo0YKGhgZFh1in0w2i7A9M4fX391NYWEhsbOycJ4HIaUuj0YjFYlEm5snWjfv7+ykoKDis04XjQQ4sKSkpU6YE5wrkHnOj0ej2qWr5Gs3Lb44OuaVvLP6JxWLhww8/5D//+Q+VlZUEBARw7733csIJJ0yKDNnW1kZGRgbPPvssJ598Mi0tLWRkZPDuu+8qXtevvvoq9913H6+//jpHHHEEANdeey0PP/zwHuAoSZJsgiAkAl8DR0qS5DYG1m4ZgGV/W4CSkhJCQ0NpampCEATS0tJm/SGWjRFcZVzL7il9fX2KOMho9V65hSY1NfWQmxDsdjutra0YjcZJ1Y27urooKioiLS1t1rIg7g7ZbjE1NXVWr9FoAiDukKru7e1VAstErEkPB8gLFFfIn6Iocvvtt9PR0cHPf/5zPvjgA7788kuioqJ47rnnJmzuUV5ezs0330xiYiL19fVcccUVHHvsscq//+tf/+LWW2/ls88+Izc3VxmLWq2+FVgMlAAJwAOSJBVPaBDTBLcPwMXFxbS1tREbG+s2SjTyrtyVic1ut1NQUICvry8LFy4ERidbNTc3U1NT4xK7cK5D7kU0Go20tbXh7e2tpDTHmphNJhMHDhwgIyPDbVuhZhsdHR2KgYc7pYAHpqpNJtOspqp7enooLCyc7xUfA3LwTUtLG3eBIkkSd911F01NTTz77LODFtQVFRUkJCTMxsbJfet2P8CtA3BHRwd79+5lwYIFSvByB5SUlBARETFuvai/v5+8vDyFLDZQR3Uo2aqyspKurq7D0sN3YN3YaDQq7S5D68YNDQ00NjaSmZk5Z0RBZhqyuEJmZqbb90EPTVUHBgYSGho67anq7u5u9u3bR0ZGhlstUNwJsoucKxkUSZK47777qKio4IUXXnCn+Ws+AE8EoihSXV1NbW0toaGhiv2au6CsrIzg4OAxUyoy2Wrx4sUEBASMSraSWbw6nY6FCxe6NdlqpmA2mxWdapvNRlBQEFarFZvNNi363ocKmpubqaurm5MLlJlKVcuuT/MZlNEhB19X6uKSJPHwww+Tl5fHK6+8MutlhSFw+8nULQOwvIpfsmQJLS0t2Gw2t3IhkT0vR2OVNjY2UlNTozgxSZKkpNQHruwtFgsFBQVERka61QLDnSDre1utVlQqFQEBAUrdeLa5AO6Euro6jEYjGRkZ7rQDmRCmK1Utp+bnXZ9Gh8ViYe/evS4xwiVJ4rHHHmPbtm288cYb7rjomw/AE4EoilitVgRBoLm5md7eXpKSkmZjKCOiqqpK0VYdCLlvt6enh4yMjDHJVrKazEwzVOcS5Pq5rHs9Ut04LCzMLQg9swW5fNHT00N6evohuSiZilS1rCSXlZXl9qn52YIsRLJw4cJx5yRJknj66af5+OOPeeutt2a1K2UMzAfgiUCSJKxWp3WjPNnK9HJ3gGx2PnDXOlCZKyUlBRidbHUwHr6HK8xmMwUFBaP2rw7dJQ3sSz1cdjeylKkoiqSmph4W5QuHw0F7eztGo5GOjg58fHwU0ZfRFmFyRi0rK8tdA8Ws42CCL8Dzzz/PO++8wzvvvOPOCxq3fyDcPgC3t7fT1NREWlrabAxlRNTX1+NwOIiLiwN+rJnExMQQHR09JtmqpqaG1tZWxb5rHsMhM1QXLVrksjCC2WxWSFw2m03xN3YXneqphiiKigJYUlLSIfkdx4MrqWqDwUB1dfW83/EYkPWvk5KSXFIBe/nll3nttdd477333L2O7vYPhdsXi4YqYbkD1Gq1skDo7Oxk3759pKWlKUpQo3n4lpSUIAjCvF7xGJBThQfLUNXpdIqgvNxvXFtbS09PzyFXN5ZN4oOCgpRF4OEIQRDw8/PDz89P0ao2mUyKfKunpyf9/f0sXbp0PviOAtn5KTEx0aXg+8Ybb/DSSy+xZcsWdw++cwJuuQMGZ90HnCosZWVlZGdnz9ZQhsFgMNDZ2Ymvry/V1dVkZmbi7e09KtnKarVSWFhISEgIsbGxh+VuxRU0NTUpLN6pShUOrRu7krJ0Z8gTZnR09CHhUztdkFXn9Ho9XV1dc/53nw7I91J8fLxLanKbN2/mscceY8uWLXNFAMftJ9r5HfAEoFKpaG1tVWwQNRrNqDaCsodvUlLSvGTiKJAkierqajo6OsjJyZlSFu9A79OhmsVzrW5ssViU3cr8vTQ6GhoaaG5uZvny5ajV6jmvVT0dsNvtikaBK/fSli1b+Ne//sXWrVvnSvCdE3DbHbDValV2lLt371Z0P2cbDoeD3bt3Y7PZWLlyJTA62aq1tZX9+/fPqIfvXIMoipSVlSFJEosWLZrRFPHQurE8Kfv5+bldlkLW4503DBgbdXV1mEwmpQthJMyWAIi7QA6+MTExLhl0fPzxx9xzzz1s3bp1rjlFuddDPALmd8AHAZlsFRwcjNlsBkYPvnV1dTQ3N5OTkzNffxoFci1T9qid6aA3tG5sMpmoqalR6sZhYWEEBgbO+qQsKzfNyyaODTmLkpmZOeZv5unpSXR0NNHR0QqreqAB/aGcqnY4HOTl5bFgwQKXgu/nn3/O3/72t7kYfOcE3D4Au8tORCZbpaam4unpyf79+0f18C0vL8dqtbqdh687QRYhWbBgAZGRkbM9HDQaDREREURERCh1Y4PBQHl5+axOyu3t7ZSVlSk8g3mMDLkXOiMj46AWTLLsaUhIyCGfqpaDb3R0tEsua1999RV33HEHW7ZsISwsbMKfW1JSwm233UZUVBSNjY3cfPPN5OTkjHueKIq88cYbfPfddyQnJ7Ns2TKOOuqoCY/DHeG2AVgQBMZJj88YmpubqaysJDs7G29vb8xms+KFGRISMszD19/fn5SUFLdZPLgb5Lq4u4qQjFQ3NhgMM143NhqNyn033786MiRJoqKiArPZPGnf7PFY1XM5Ve1wOMjPzycyMtKlBe93333HTTfdxPvvvz8pS9S6ujpWr17N5s2bWbFiBWVlZaxcuZLt27eTnJw86nmtra2sW7eO1atX89BDD8256+0q3LYGbLPZFNP7b7/9Vqm3ziRklaH29nYyMzPx8PBQyFadnZ0YDAaFWRsQEEBjYyMJCQlTanx+qEG2W5yr6dSZqhs3NjbS0NBAVlbWIZkKnQrIynN2u33ahUgmIgDiLpCDb3h4ONHR0eMev3PnTq655hrefffdSTvQrVu3jrKyMnbt2qW8dsIJJ6DX69m8efOI53R3d3P88cdzxhlncOedd07m491+BzRnAvCKFStmdEfpcDjYt28fWq2WI444AkEQRhXXaGpqory8HK1Wi5eXF6GhoYSFhc3XfoegpaVFadtyY/Ucl2Gz2RR/456eHmWHNNm6cU1NjWJEPl/CGBmyChigPJ8z+dlyqrq1tRVBEAa5d7lT5ksURfLz8wkNDXVJb37v3r1cccUVbN68mcTExEl9dn9/P0FBQVx88cU89thjyut//vOfeeCBBzAajSMSCi+++GKKiorYsWPHpD6fORCA3ToFLUMmYs2UyLzc7hEZGUlsbKyibOVwOFCpVMM8fOvr6znqqKPQ6XT09fVhMBjIz89HEAQlGM+FNpfphKwAlpOT4/Y7Blfh4eExqG4s75DkunFYWBjBwcEuf185ndrf3z8ukehwhiRJlJSU4OHhQXJy8owHvLmSqhZFkYKCAkJCQlwKvoWFhVxxxRVs3Lhx0sEXYPfu3ZjN5mFtTpGRkTgcDvbs2cOJJ5446N+Ki4t54YUXuOGGG7j++uvZtWsXfn5+3HLLLaxYsWLSY3I3uG0AHoiZDMBdXV2KDGJwcPAgZauBwVeeLHt6egb1rnp7exMfH098fDwWiwWDwUBJSQk2m00Jxj4+Pm61Sp5OyKQ0m81GVlbWIRtUVCoVwcHByj0j141ra2uVunFYWNioO385qKhUKpYsWXLY3B8HC1EUKS4uxsvLi8TERLe4Tu7IqhZFkcLCQoKCgoiJiRn3+OLiYi699FJee+01Rct+smhubgYYxp6WS08Gg2HYOW+88QaSJJGWlsYvf/lLLBYLa9eu5bjjjmP79u0ukbfmEuZEANZoNNjt9mknorS0tCii7T4+PmN6+O7btw9vb28yMzNHnQQ8PT2VNhebzaaIwsupmbCwMPz9/d1iEpkOyNfJx8fnsCKlDdwhJSUl0d/fj9FopKioCIfDQXBwMGFhYfj6+iqlDfk6uUtQcUfI18nPz4+EhITZHs6IGI1VnZeXN2Opavk6BQQEuFTDLS8vZ8OGDbz88svTork/lL0vt5WOVKIrKirCx8eHX//618q5DzzwABkZGfz9739n06ZNUz6+2cScCMDT3QssSRJVVVW0traybNmyQWQrQRAG7dpkl54FCxYclBSgh4eHwkB0OBy0trbS0NBASUmJW/WcThWsVisFBQVEREQc9l7HXl5exMbGEhsbq9SNq6qq6O3txd/fn+7ubqXcMY+RIadTAwMD54z+9WykqiVJoqioCD8/P5euU2VlJevXr+eFF14gPT19SsYgQ955t7e3D3q9q6sLYMTWpu7u7mHkzPT0dGJjYykuLp7S8bkD3DYAD1wdylKP0wF5tajRaFi6dCmCIIwqK9nV1UVRUdFBufSMBLVaTVhYGGFhYcN6Tn19fRWP27lKwOnv7yc/P39efnMEDKwbm81m9uzZg6enJw0NDXR2dirpypniO8wFyCze0NBQl9Kp7orpTlXLwdfHx8elDEFNTQ3r1q3jmWeemRat/dTUVLy8vGhqahr0en19PTqdjqVLlw47JzY2li+//BKHwzFo/ouMjDxkuCMDMSeecrVarZgcTCVkslVERARxcXGj2giCs15RWVk55YIIQ3tOu7q6MBgMVFVVodPpCAsLIzQ0dM7cfJ2dnRQXF7N48WL0ev1sD8dtYTabyc/PJyUlRUlXdnd3YzQaqa2tRaPRKP3GhwJjfKKw2+3k5+cTERHhUgvNXMFUp6olSRpUGx8PDQ0NXHTRRTzxxBMsW7ZsKr7SMOj1es4//3y++uqrQa/v2bOHNWvWjDiPnnfeeTz11FN8//33HH300crrra2tXHzxxdMyztmE27YhORwOJehWVFTg4+MzqYbwoeju7la0deWHYDRlq+rqatrb20lPT5/RQNjb24vBYMBoNLpE5JltyMIRGRkZhz3reyzIQiSLFi0iICBgxGPkurHRaByxbnw4wGazkZ+fT3R0tFuopc0U5FS1yWSiv79/3FS1TODTarUueUM3NTVx/vnn8/DDD7Nq1arp+hoAHDhwgNzcXL7//nsWLVpEUVERq1evZseOHSQkJPDAAw/w5ptvsmXLFkJCQgA499xzsdlsvPfeewBs27aNX/3qV+Tn5x+sIpnbPyhuG4BFUcRmswHOVIlarZ6yWqLBYODAgQNkZGTg6+s7podvcXExGo2GlJSUWa3Pms1mJRg7HI5BjGp3QH19Pc3NzYpgyTxGRldXF8XFxSxZsgRfX1+XzpEJfEajkd7e3inrN3ZnyFZ5sbGxh7WwzWgCIMHBwWi1WiRJorS0FI1G41JLVktLC+eddx7333//sBag6cL27dv5xz/+QVJSEg0NDdx0000sWbIEgBtvvJEXXniB3bt3K+WF/v5+br75Zrq7u4mNjaWuro477rhjIvP/fACeKAYG4Pr6ehwOx6TJF/Ju1mQykZmZiVarVeq9MNzDt6CggLCwMLcjx1itVkwmEwaDAbPZrOyO9Hr9jO+OJEniwIED9Pf3s3jx4jlbt54JtLW1UV5eTmZm5oQzBHK/scFgoKOjA19f30Oubmy1WsnLyyMhIWGeQzAAQwVA5Ne8vb1JS0sbdzFmMpk499xz+dvf/sapp546E0OebcwH4IliYABubm6mt7eXpKSkSb1fUVERgiCQlpY2qrIVQE9PD/v27SM5OVlJi7grHA6HEoxlNaawsLAZEQGQr6mnpycLFy48bFKjE0FLSws1NTVkZmZOWTvdwLqxyWTCw8NjzteNZV5GcnLyvPvOGJDTzn19fWg0mnFZ1W1tbZx77rncdtttnHXWWbM06hmH209IbhuAJUnCarUCztpie3v7hBvE5RV1WFiYsoseLfiaTCYOHDhwUClCd8HQ3ZFer1fSVVO9M7XZbBQUFBAaGup2GQJ3g2wQn5GRMa3p+aF1Y5nIM1fqxrLdp7uadLgL5KyT3W5n0aJFSudGe3s7JpOJ9vZ2fHx8qKurIzc3F51Ox7nnnsuNN97IueeeO9vDn0m4/U0/J3JWk+kD7unpUdimoaGho9Z7AWprazEYDHPWw3eoGpNsGFFZWYmXl5fS3jTZICAzeBMSEiZlU3Y4QPaozcrKmvb0/NB+Y5PJpPQbBwUFuYU84miQW9fGIqbN40cFPpvNNsiAYiRW9bvvvstf//pXOjo6WLVqFWlpacq8Nw/3wJzYAXd1dVFTU3PQjeKyLm9GRgZ+fn5jkq3Ky8ux2+0u1VLmGiRJUhjVJpNJaXEJCws76HSobA6fmpo6P1GOAdmpx2q1zvo9JYoibW1tCpFH7jUPDg52i7pxb28vBQUFpKWl4e/vP9vDcWvI1otyGW0s9Pb2csEFF3D++efj4+PDe++9R1VVFaeeeir33HPPDI14VuH2Kw23DcDgrAeB80bav38/WVlZLp0nSRI1NTUYDAaysrIUtqDc1jRwMrTZbBQWFhIYGEh8fPxhsTrs7+9XGNWSJCnBeLz+5tbWVvbv3096errbsK/dEaIoKmYB7lYbl3vNZSLPbNeNe3p6KCwsnLP2lDOJyspK+vr6WLx48bj3VH9/Pz/96U9Zt24dGzZsUF43m83s27eP3Nzc6R6uO8B9HrxRMCcCsMViobCw0KWbRp78RFFUbtTR6r19fX0UFhYe1qlUq9WqBGOr1UpISMiI/aayP63MHp/HyHA4HBQWFuLv7z8nFnSzWTeWsynp6elzjm8x06iqqqKnp8clow6z2cxFF13E2rVrufzyy93+HpxGuP0Xd+sAbLValZ3r7t27OfLII8c9Pj8/n5CQEOLj44HRyVbt7e2UlpbOKzYNgN1uVxjVA+uG7e3tdHd3k56ePt9mNAZk1abw8PA5qX8t140NBgN9fX3TWjeWZV0zMjLmsynjoLq6mq6uLpYsWTLu72CxWPjlL3/JySefzFVXXXU4B1+YD8CTgxyAJUniu+++Y+XKlaMe29PTQ0FBAcnJyYSFhY0pK9nY2Eh9fT0ZGRlztl1juiGKoiIcb7VaFe3q4ODgQ65GPhWQmfZxcXGHhHDE0Lqxn5+fwqifbN24o6OD0tLSSfVDHy6ora1VVPjGe+5sNhu/+tWvOOaYY7j++usP9+ALcyAAzz4DwwWMdyOZTCbKysrGJVvJ9P2+vj6WLl06v5sbA6Io0tDQQHR0NLGxsQqj+sCBA4rZ/KEk/jAZyAzeQ6l9RqVSDWLVynXj6upqPDw8FI3ygyXxyWIkWVlZ84vfcVBXV0dbWxsZGRnjBl+73c4ll1zC8uXL54PvHIJb74BtNpuiUvXtt9+OuAOura2lqamJrKwsPD09RyVbDfSmdUUv9XCGxWIhPz+fmJiYYRq8cotDS0sLra2taLVaZTI+HGvDsmhLamrqYcPg7evrU8Q/ZFnU0NBQfHx8xnyuWltbOXDggPKszmN01NfXYzQayczMHDf4OhwOLr/8chYuXMhf/vKX+bntR7j9hZizAVgURUpLS7Hb7SxevBiVSjVqyln28B0poMxjMOSA4upurq+vTyFxCYKgMKoPh9SinEo9nFnhsiyq0Wgcs25sNBqpqqpSuhLmMToaGhowGAxkZGSMm6VzOBxcddVVREZGcvfdd88H38Fw+4sxpwLwihUrEARBcUkJCgpSfC9HC76yPd583+r4kIlpE2WlWiwWJRjb7XaFUT3ezmguQlZMm0+l/giHw6HUjTs7O5W6scPhoKGhgaysrHmjjnHQ2NiomJqMF3xFUeTaa6/Fz8+PBx54YJ6bMRxuP+m4dQC22+2KAtb27dvJzc1VVJiSkpIIDw8fk2zV0tJCdXX1vD2eC2hubqa2tnbKiGkDGbX9/f0EBQURFhaGv7//nA/Gzc3N1NXVzbdkjQG5blxVVUVbWxv+/v6Eh4dPqG58uKCpqYnGxkaXVNNEUeRPf/oTgiDwyCOPzAffkeH2E82cCcC7du1iwYIFVFRUkJ6ejl6vH5NsVVVVRWdnJ+np6fNEoTEgi5bIZI/puFYOh4PW1laMRiNdXV0EBAQQFhY2J+306urqMBqN03atDiU0NjbS1NREZmYmVqtV6TeWJEnpNz4UsyMTQXNzM/X19WRnZ7sUfG+//XZ6enp44okn5twzNINw+xtrzgTgbdu2IQgCS5cuHZdsNVCFaP7mHB2SJFFWVobD4SA1NXVGrpUoinR0dGAwGGhvb1fSlCEhIW7NSpcXdXI/9Px9NTbkhcpIqdSBdWM5OyLXjQ/HYNzS0kJdXR1ZWVnjLuokSeKuu+6iubmZZ555xq2fGTeA299Mbh2AHQ4HVquVsrIyhZQQGBioePgOTTnLQhwRERGKufM8RobMCvf19SUxMXFWJj45TWkwGGhtbUWn0ymManeqFcoLFVEUBwngz2Nk1NTU0N7e7lL7zEh1Y7nf/HAILgaDgZqaGrKzs10Kvvfddx8VFRW8+OKLh8X1mSTc/kF16wBsNpvZs2cPAQEBmM1mIiMj8ff3H9PDd+HChfM+ouNAXqhERUURHR0928NRIBtGGI1G1Gq1wqieTZKT7Hns5eU1377mAuQsgSuqTUMxdEHm6emptDgdinVjua/aFXKaJEk89NBD5Ofn88orr0xqgVpSUsJtt91GVFQUjY2N3HzzzeTk5Ix6/L59+7jqqqvYuXMnUVFR/PGPf+Q3v/nNhD9/BuH2D6tbB+CGhgbsdjsRERGUlZUREBCg1A0HToRGo1GpDR+u7SCuoq+vT1EMCwkJme3hjAqz2awEY7nXVGZUzxQcDgcFBQUEBQUpPtLzGBmSJA0yC5iKFL3c4mYymQ65urHJZKKyspLs7GyXgu+///1vvv32W954441JEf9kj+DNmzezYsUKysrKWLlyJdu3byc5OXnY8S0tLdxwww385je/QZIk/vSnP7Fjxw4+++wzTjjhhAmPY4bg9jeJWwdgURSx2WxIkkRDQwPV1dWEhYURHh6uTMRyrSk9PX2ekToO5JasuaZ/LdcMDQYDZrOZ4OBgwsLC0Ov10zYRy61uUVFRREVFTctnHCqQFeZk68Xp+E0Opbpxa2srFRUVLvVES5LEU089xaeffsqmTZsmnQlYt24dZWVl7Nq1S3nthBNOQK/Xs3nz5mHH79q1i8zMTGWRUFFRQXJyMg888ADXX3/9pMYyA3D7G8PtA7DValWYzqIoYjQaldYWSZLQ6XQuNawf7jAYDFRVVc35liyHw6EE456eHgIDAwkLC5tSwwBZCSwhIYHQ0NApec9DFXJ9XJIkFi1aNCPBcGjdWK/XKzrV7j4PtLW1sX//frKzs13aMDz33HO8++67vPPOO5MuxcgLl4svvpjHHntMef3Pf/4zDzzwAEajkcDAwDHfo6uri7CwMAoLC1m4cOGkxjMDcPsA7NZ9FF9//TVqtVphUqpUKiIjIwkMDGTfvn0KG3rHjh3KruhQ6DOdatTV1WEwGMjJyXErctNEoFarCQ8PJzw8HFEUaW9vp6WlhbKysimZiOUU/RFHHDHuZHS4Q5IkSkpKUKvVHHHEETP23Mn8gNDQUCRJorOzE6PRSGVlJZ6enopOubvVjQ82+L700ku89dZbvPfee1PCg9i9ezdms3nYojIyMhKHw8GePXs48cQTx3yPp59+mv/+979zIfjOCbh1ALbb7Tz66KOUl5dzwgknsGbNGjw9Pbnkkkt47bXXSEpKAn5cEdfX11NSUkJgYCDh4eFzMj01lZBTg2azmezs7EOudUalUhEcHExwcLAyERsMBiorK/Hy8lImYlcXHbI/7VxL0c8GJEmiqKgInU43q+Q0QRAICAggICCAhQsX0tvbi9FopLCwUKkbzzR3YCS0t7dTXl7ucvB94403ePnll9myZQve3t5TMobm5maAYSRVPz8/wJklGw27d+/mscce47nnnmPt2rWcdtpp8x7OUwC3DsAnnngiJ554Iv39/XzwwQfcdddd5OXlcdZZZ9HS0kJ8fDxqtXrQili2UWtqaqK0tHROiz5MBjJ7V6fTuWTiPdcxcCKWJElhVO/duxeNRqOQuEbbFbW3tyuOWrM9Wbs7RFEc1MLmTvDx8cHHx4f4+HhF/GP//v2YzeZZU2Pr6OigrKzMZROKt99+m2eeeYYtW7ZMS5AbGtBlrYWxFgYLFy7kkksuoauri40bN6LX63nuueemfGyHG9w6AMvw8vKira0Ni8XC7t27KSws5KWXXuLaa69l5cqVrFmzhqOPPhqNRjPIRk0WfWhpaaG8vBy9Xk94eDhBQUGHdDC22WwUFBQQFhZ2WPZDC4KAr6+vEiD6+/sxGAzKrkgOxvJEJKcv53Wdx4coihQWFuLv7098fPxsD2dMaLVaoqOjiY6OVrJkDQ0NlJSUzFjduLOzk9LSUpfvrffff59///vfbNmyZcqzMPJc0N7ePuj1rq4uAMLCwkY9V6/Xs3LlSlauXMmZZ57JO++8M6VjO1wxJwLwSy+9xKeffsrHH3+Ml5cXcXFxnHnmmVitVr744gs2bdrEjTfeyPLly1mzZg3HHXccWq0WlUpFUFAQQUFBSJKkKDDt37//kG347+/vp6CggISEhDEfqMMJ8j0TFxeHsoltbAAATl9JREFU1WrFYDBQVlaG1WrF09OT/v5+li5dOs+iHwdyW1ZISMicW9iNVTfW6XTKv03lPdDV1UVJSQmZmZkuBd+PPvqIBx98kK1bt04L/yA1NRUvLy+ampoGvV5fX49Op2Pp0qUuvc+GDRvYvXv3lI/vcIRbs6BlWCwWPDw8xty12u12vv76a958802++uorsrOzWbNmDccff/ywm19u+Jc9bX18fAgPD3d7OcTxINcw09LSDhtv2smgqqqKlpYWvLy8FCs9mVF9qKfsDxYOh4O8vDzCw8NZsGDBbA9nSiHXjY1GI8Agf+OJoquri6KiIrKyslzqOvj888+588472bJly7QunNevX09xcfGgNqRVq1YRFRXFq6++6tJ7vPLKK2zdupWXXnppuoY5VXD7h3hOBOCDhcPhYNu2bWzatInPP/+cxYsXs2bNGk466aRh9Y+BBvMmk0kh74SGhs4psX3ZHi8jI2PKSBuHKiRJoqKigv7+/kFe0rJhRGdnJ/7+/oSFhR3y5QpXYLfbycvLIzo6+pD30x5oGiH3nIeGhh5U3VheCGdmZrr0LH711VfccsstbNmyhYiIiMl+hTFx4MABcnNz+f7771m0aBFFRUWsXr2aHTt2kJCQwAMPPMCbb77Jli1bCAkJ4ZNPPqGmpoZ169bh5eWFwWDg5z//Oc8///xcWIjNB+DZhiiK7Ny5kzfffJNPP/2UpKQk1q5dy8knnzyM4CCTd+RgrNVqFQs1d27faWhooLGxcd4ezwXIrTMqlWrU1pmB5Yq2tjZ8fHwURvVcWpRNBWw2G3l5ecTGxhIeHj7bw5lRDHXx0uv1yqJstExZT08PhYWFLpP5vv32W2688Ubef//9GZOF3b59O//4xz9ISkqioaGBm266iSVLlgBw44038sILL7B7925iYmK4//77ueeee/D09GT16tXExsZy9dVXu5WE7RiYD8DuBFEUycvL48033+Sjjz4iJiaGs88+m9NPP33ElO1AbWKNRkNYWBhhYWFuE+Rk+b+enh6WLFkyp9PnMwGZvevj4+OyAcXADElraytarVbJkLjLfTBdsFqt5OXlER8ff9jzCQa2ubW1tY1YNz7Y4Ltz506uueYa3n33XWJjY6f7K8wKZKtY+f8zjPkA7K6QJIl9+/axceNGpe5y9tlnc+aZZxIUFDTseJlJazAYUKlUs24UIIrirIggzFXY7XYKCgoIDQ2dFIFI1ic2Go0IgqDcB3NZXWwkWCwW8vLySEpKcmvN8NmCvDg3mUwA+Pv7K/aLrrQO7d27lyuvvJLNmzeTkJAw3cOdURiNRjo6OggNDcXhcAzqO57hQOz2k+JhG4AHQpbT27hxI++//z56vZ6zzz6bs846i5CQkGE3jGwUYDAYkCRJ2RnP1CQsB5Pg4GBiY2Png+84kN2fFixYMKU1TIvFogRju90+SPRhLv8mZrOZvLw8UlJSRlyMzmMwOjo6KCgowNvbG7vdPm7duLCwkEsvvZSNGzeSkpIyCyOePnzzzTccOHCAiooKKisraWhoICsri5NPPpnTTz8dcG4eZohX4fYP4XwAHgKZoLNp0ybeeecdPD09OfvssznnnHMIDw8f9kBZLBaMRiMtLS2Ka094ePi0EaHMZjMFBQXExsZOO2HjUIDZbCY/P3/ad3I2m03RqO7v758Qeccd0N/fT35+/rwUp4uQr9fixYvx8/MbVjf29/fHz8+PwMBAfH19KS4uZsOGDbz++uukpqbO9vCnHN3d3YqyVnNzMzU1NVx55ZV0dnayZMkSXnnllZkkibr9gzcfgMeAJEnU1tayadMmNm/ejCRJnHXWWaxZs4bo6OhhE6vMoDQYDFitViU9OVVqNnKNadGiRfOTowvo7e1VrldAQMCMfe7QSXiuqLHJOtipqanzbWwuQA6+aWlpI4pmyGS+r776ittvv53w8HCampp47rnnOO6442ZhxNOPgSlmh8OBWq3GaDTywAMP8OijjxIXF8e7775LcnLyTOyE5wPwoQJJkmhqamLTpk28/fbb9Pf3c+aZZ3LOOeeQkJAwLBjLO6KWlhbMZjMhISGEh4fj6+s7oR1RW1sb5eXlLFmyZF6D1QXIfZhLlixRVuSzAVmNzWAw0N7ejp+fH6GhoW7Xc97b20tBQcG8DraLkNP0ri5WDhw4wGWXXcayZcvIy8tDo9Fw1llncf755895AtY//vEPUlJSWLNmzbB/k4NsX18fL7zwAnfeeSeBgYFs374dvV4/3TXh+QB8KEKSJAwGA2+//TZvvfUWHR0dnH766axZs4aFCxcOu6Hsdjutra20tLTQ19d30H62TU1N1NXVkZmZ6XYOL+4IebGSmZnpVuQoWQDGYDDQ2tqKTqdTGNWz2eYmZ1bS09PnF3cuQA6+rmZWampquPDCC3n66adZtmwZ4EzPvvfee8THx/OTn/xkmkc8vfjwww/R6XSsXr16xH+Xg7DFYuGFF17gpptu4thjj+X111+f7vlsPgAfDmhtbeWdd95h06ZNtLS0cMopp7B27VpSU1OHBVg5PWkwGOju7iYoKIjw8PARa4WSJFFdXU1HRwfp6emHXQ/qRGAwGKiurp4Ti5WBbW6yVOJMM+vlTMG8CYVrsFgs7N271+XgW19fz09/+lMef/xxVqxYMf0DnAV8/PHHfPvtt/zlL3/BbrePOE8NDMJ/+9vf2LhxI88++ywrVqyYzl3wfAA+3NDR0cF7773Hpk2bqKmp4Sc/+Qlr164lPT19WL1DVl8yGAx0dXUNMpcXBIHS0lLF6Nyda4fugoaGBpqamsjMzHRr4ZSRIDPrjUajQuabbhu9zs5OSkpK5tXTXITcmpWSkuISB6OpqYnzzz+ff/7zn4dszRecz90zzzzD7bffrrxWX19PX18f1dXVnHzyyYOO7+vrY/Xq1WRnZ/Of//xnOoc2H4APZ3R3d7NlyxY2bdpEeXk5J554Iueccw5Lly4dMRjL5vIdHR04HA4CAwNJTU11q1qhu2JgpmCuXy+r1aowqmX+QGhoqMslC1cg2y+6W5reXWG1Wtm7dy8LFy50qTWrpaWF8847j/vvv39ck/tDAddccw33338/Wq2W6upqHn74YcLCwvjLX/7Caaedxr333ktqaio2mw0PDw+Ki4u57777eOGFF6ZzWPMBeB5O9PX18cEHH7Bp0yb27dvHqlWrOOecczjyyCMHBYyenh6Ki4sJDAzE4XAoxJ3w8HCCg4Pnd8JDIEkS+/fvx2q1kpaWdshdH4fDoQTjnp6eQVmSiX7X1tZWDhw44LJLz+EOWREsKSlpmJn9SDCZTJx77rn87W9/49RTT52BEc4cPv30UxobG1m+fDmJiYlotVpEUeSSSy7hlltuITk5mf/97380NTVx4YUXsmvXLk455RROPPFE3njjDcC52TAajfzhD3/gsccem86ODrcPwLNeVGxqauK6664jJCSEpqYmLr/88oMiJXz44Yds3bqVhIQE0tPTOemkk6ZxtBOHt7c35513Hueddx5ms5lPPvmE//73v4qn8dq1a9Hr9WzYsIE333yTpKQkYLAE3oEDB/D19VV0ief6Tm+ykNXANBoNixcvnlP9tq5CrVYTHh5OeHj4oCxJWVnZhDxtTSYTFRUVZGdnH/JSmlMBWQs7MTHRpeDb1tbG+eefz1/+8pdDLvg+/vjj1NTU8Nlnn2G1Wrngggu4/vrr8fLy4uijj8ZqtQJQW1vL1VdfTWpqKrm5uXzwwQf8+te/pqamhri4OARBIDw8nNzc3EPymT0YzGoA7u7u5rjjjuOuu+7iwgsvpLW1ldTUVN5++22OPvroMc/t7+/nsssuIyAggAcffHBOTSY6nY6zzjqLs846C6vVyueff85jjz3Gtm3bOO2006iuriYmJgatVosgCAQEBBAQEIAkSXR3d9PS0kJVVRVeXl6KjeLhRtByOBzs27cPvV5PfHz8YfEgq1QqgoODCQ4OHrQwq6ysVFy8QkJCRq1/ywS1+eDrGmw2G3v37iUhIcElEZeOjg4uuOACbrrpJs4888wZGOHMobW1ld27d/P0008DcNlll7Fx40bWrl3L4sWLUavVfPLJJ6SlpXHMMceQk5PDDTfcwP/93/+RkJBAVlaWwmeQn9V521SY1XzdvffeS0dHBz/72c8ACA4O5swzz+R3v/vdmOfZbDbOP/98VCoV//rXv+b0ZKLVaunv76e5uZldu3axYcMGtm7dyjHHHMNvf/tbPvzwQywWC+C8cfV6PQsXLuTII48kMTGR3t5edu/eTV5eHo2Njdhstln+RtMP2R4vODh4xB7swwHywiwlJYUjjzySpKQk+vv72bNnD3v27KG+vl65b+BHVaL54Osa5J1vfHw8oaGh4x7f1dXFT3/6U/7whz+wdu3aGRjhzEKSJN5//30effRRAP79738jSRIfffQRACtWrMButwOQkJDAJZdcgqenJ2vWrOEvf/kLl156qbKIkSQJURQPm4XzWJjVGnB8fDxpaWls3bpVee2JJ57giiuuID8/n4yMjBHPu/POO3n66ac5cOCA27eajIdPP/2U++67jzfffHNQW4Psabxx40a++OILlixZongaj0SaGWijqNFoFBvFQ22yletxcXFxh509nquQjUOMRiOSJOHp6YnZbCYnJ+ewy5RMBHa7nb1797pswdjT08NPf/pTfvOb3/CLX/xiBkY4O7jnnnu45ZZbeOCBB7juuuvYuHEjYWFhHHfccfT29nLrrbfy0EMPKcd3dHTQ3NyMVqslMTFxNobs9tF91gJwfX09MTExrF+/fhAT7p133mHNmjU8/fTTXHLJJcPOa29vJyoqiosuuojw8HD27NmDKIpcffXVnHXWWdM13GmDzWZDkqQxA6Uoimzfvp2NGzfy6aefsnDhQtasWTOipzEMduxRqVSKWcRcX6zI0n8LFy50qR43Dyc7vLGxEZ1Oh81mUwwjJqrIdqhDzq4sWLDAJa31vr4+fvrTn/KLX/yCDRs2zMAIZw4tLS309PQosrsqlYr77ruPe++9l9/+9rd4enpy00034evrS09PD1dccQWPPPKIO8nkuv0NPmvL4ebmZoBhE6ksG2gwGEY875133sFsNpOUlMQNN9yAWq3msssu4+yzz+add97h7LPPnt6BTzFc6VdVqVSsWLGCFStWIIoie/fu5c033+TBBx8kLi6Os88+m9NOO02pp3h7exMfH098fLzSX1pYWAigBOO5xn6V1Zrm60auo7a2lvb2doVpb7fbMZlMVFVV0dvbS1BQ0KC+88MdDoeD/Px8oqOjXQq+ZrOZdevW8bOf/YyLL754BkY4c3j//ff573//S21tLa2trSxYsIC///3v3HrrrVx55ZX4+PggSRI6nQ5RFPH19SU3N5f+/n53CsBuj2kJwHfddRdbtmwZ8xh55zZUAMDhcACMuiMsKioC4PLLL1d2dPfffz8vv/wyd95555wLwAcLlUrF0qVLWbp0KXfffbfiaXzWWWcRFhbGOeecwxlnnKH0Kup0OmJjY4mNjVXs84qKinA4HEowdncRhs7OToqLi+elEg8C1dXVdHZ2kpmZqbQraTQaIiIiiIiIUERgmpqaKC0txd/fn7CwMIKCgg65Vi5X4HA4yMvLIzIy0iXLSovFwi9/+UvOPPNMLrvsskNqAfPJJ5/wzjvv8PjjjxMUFMTDDz/MM888w6pVq7jlllu49NJLlflFkiTlfrHb7XzzzTf89Kc/nc3hzylMSwC+7bbbuO2228Y8pqWlhYiICNrb2we93tXVBTh3aiOhu7sbYJDAfnBwMEcddRQ7duyYzLDnHFQqFRkZGWRkZHDnnXdSWlrKxo0bOe+88wgICODss8/mzDPPVEgknp6exMTEEBMTozg3lZaWKl624eHhbidH2Nrayv79+8nKypoXjHABkiQpO9yR1NdkqFQqQkNDCQ0NVVx7DAYD+/fvx8fHR2FUHw41Y3nnGxERQVRU1LjH22w2Lr74Yk444QR+//vfTyr4lpSUcNtttxEVFUVjYyM333wzOTk5Y55zzz33UFRUhKenJ2FhYfztb3+b0pbEvr4+li5dqgTZP/zhDyxdupT777+fu+66C6vVyvXXX09QUBCCIChSkrm5uTQ1NU3ZOA4HzNrTFRYWRnR09LAfrL6+HoBjjjlmxPNk5xCj0ciCBQuU1yMjI6fV79XdIQgCqamp3Hbbbdx6661UVFSwceNGLrroIqXtaaCnsVarJTo6mujoaGw2G0ajkf3792M2mwfZKM7myr65uZna2lpycnIOOTLZdED2srZYLCxZssTl304QBAIDAwkMDESSJHp6emhpaaGmpgatVqsYRhyKv4EoihQUFCjz0Xiw2+1ccsklLF++nOuuu25Sz0ddXR2rV69m8+bNrFixgrKyMlauXMn27dtJTk4e8Zw///nP5OXl8eGHHwLwy1/+kquvvpp///vfEx7HUNTU1PDPf/6Tiy66SCn3HHvssQQGBqLT6fjHP/7BggULuOKKKwbpOOv1eqW0OA/XMKss6Ntvv50nnniClpYW5Uf81a9+RXl5Od99992I58ipyBdffJF169Ypr//kJz8hISGBJ598cjqHPOcgSRI1NTWKp7EgCJx55pmjehrLdcKWlhbFWD48PBw/P78ZDcZ1dXUYDAYyMzMPi13YZCFJEuXl5YiiyKJFi6bstxpI6BMEQVmcHQrZCDn4BgcHExMTM+7xDoeDyy+/nJSUFO64445JX+N169ZRVlbGrl27lNdOOOEE9Ho9mzdvHnZ8aWkpS5YsYfPmzUqf8VdffcWqVavYs2cP2dnZkxqPjN27d7N27VouvfRSrrvuukFZsb179/LnP/+Zbdu28c0335CVlTUlnzlNcPu6wKwWe/7whz+g1Wr55JNPAGda+sMPP+Thhx9Wjnn11VfJysqirKwMcDZvX3311fzf//2f0vNaWVlJcXHxIDHweTghCALx8fFcf/31fPXVV7z66qvodDpFcezhhx+mqqoKeSEm1wkzMzNZtmwZer2empoavv/+e8rLy+no6GCcRdukIEkSlZWVtLW1kZ2dPR98XYAkSZSWlgJMafCFHwl9y5YtU1LaJSUl7Nixg8rKSnp6eqb1fpguiKJIYWEhQUFBLgffq666iri4uCkJvv39/bz11lssX7580OvLly/n/fffH1aaA+dc6HA4Bp2Tm5uLSqXiv//976TGMxDZ2dkkJSXx0EMP8dprr2E2mwf923XXXUdiYiJffPHFlH3m4YpZnd2CgoL4/PPPufnmm/n000+pr69n48aNHHnkkcoxMmtTrv0CPPjgg9xzzz386le/IjU1laqqKj755JNBKel5DIcgCERHR3P11Vdz1VVXYTAYeOutt/jDH/5AV1cXp59+Ouecc47iaTxQBtHhcNDW1kZ9fT0lJSUEBgYSHh4+pQxaeRfncDjIyMg4pIgt0wVJkiguLkar1ZKcnDyt12wgh8BmsymylnKmJDQ0dERbTXeDKIrs27ePgIAApaQ13vHXXnstwcHB/P3vf5+S77d7926l3DMQkZGROBwO9uzZM8zEYdu2bQiCMKhzxNvbG71ez86dOyc9JvjRNvDxxx/njDPO4O9//ztBQUGcdtppSufEKaecwpYtW3j77be59tprp+RzD1fMmzHMA3AudGRPY4PBwGmnncY555wzoqfxQE3izs5O/P39CQ8PJzAwcMIMWlEUKS4uxtPTc9oDyaECURQpKirC29ubxMTEWbtmsse10Wikq6uLgIAAwsLCJnU/TBfka+bn50d8fLxLx//xj39EpVLxyCOPTNn32bhxIxdccAH//Oc/ufrqq5XXn332WS655BJeeeUVLrrookHnLFmyhMbGRtra2ga9Hhsbi5eXl5IldBVj+fDa7Xbee+89rrnmGlQqFTfddBM/+9nPFLGguro6nnrqKf76178e1GfOMNx+EpnP780DgJCQEC655BIuueQSOjo6ePfdd7nrrruora3l5JNPZs2aNUoKcqAmsSiKCoO2vLwcvV5PWFjYQTk3ORwOCgoKCAwMdGlSnMePKVR/f/9Zv2ZqtVppaRt6P/j5+REaGuoW5iFytsDX19fl4HvbbbfhcDh49NFHp2UxcbBtmCO1DDocjgkR5IYG34EBWaPRcNppp+Hn58eNN97I9ddfz7fffss111xDTk4OL7/88rwS3RRgPgDPYxgCAgJYv34969evp6uriy1btvDggw+yf/9+TjzxRNasWUNOTo4SjIOCgggKClIMAlpaWjhw4AB+fn5KMB5t8rXZbOTn5xMVFeVSC8g8flywBAcHu5RCnUkMvR+6urowGAxUVVWh0+kURrUrAjRTCTn4enl5kZCQ4NLxd911Fx0dHTz99NNTHnzluvPBtGHGxMRQVVU17PWuri4WLVrk8meXlJTw5ZdfYjKZSElJYcWKFcTGxiIIgpKCBqeGwEknncS2bdu47bbbKCgo4KSTTmLt2rVkZGSMq9k/j/ExH4DnMSb0ej0XXXQRF110Eb29vXzwwQc89thjFBcXs2rVKtasWcPy5ctRq9XDnJvkybeyshJvb2/F01gmVlksFvLz84mPjx+173segyH3rIaFhbk950EQBPz9/fH392fhwoX09vZiMBjYu3evsmsODQ2ddlU2SZIoKSnB09PTJU1iSZK49957aWho4IUXXpiWnXtqaipeXl4jtmHqdDqWLl067JycnBw+/PBDurq60Ov1gDP49vT0jNq2ORT79+/njjvuYMGCBZSUlHDHHXeQnp7O5ZdfzpVXXolKpRoUhEVRxNvbmwcffBBwtigFBgYqnz9WGnse42O+BjyPCcFsNvPxxx+zceNG9uzZwzHHHMOaNWtYuXLlMObywN5Sk8mETqcjICCApqYmjjjiCKXhfx5jw263k5+fT2Rk5JzPFsgSqUajEYfDobQ3TbUQjMwQ12g0LnELJEnioYceoqCggFdeeWVaWfjr16+nuLh4UBvSqlWriIqK4tVXXx12fEVFBQsXLuTdd99V2pC++OILTjrpJEWmdSwYDAb++Mc/cs0115CdnY0oinz99df84he/wGw2c/fdd3PppZcqx8uBuL+/f8S2szkQfN16cDAfgOcxBbBarXz22Wds3LiR7du3c9RRR7FmzRqOPfbYEVONLS0tlJaW4uHhofjYHqpCD1MF2R4vJibGJZ3iuQSr1YrJZMJgMGA2mwkJCSE0NBS9Xj+pCV6SJMrKylCpVAqzf7zj//3vf/Pdd9/x+uuvT/v9eODAAXJzc/n+++9ZtGgRRUVFrF69mh07dpCQkMADDzzAm2++yZYtWxSRoSuuuILOzk5eeeUVAC688EIiIyMHuRCNhq6uLm644QYef/xxwBlgPTw8KCsr44QTTiAgIIBXXnmFzMxMJbhWVFTwzDPPcMYZZ4zr0e6GmA/AhzOampq47rrrCAkJoampSem9HQt1dXX8/ve/54svviAoKIhLL72Um266ye3YpKPBZrPx1Vdf8eabb/LNN9+wdOlSzjnnHI4//ng8PT356KOPKCoq4vLLL8fHx4e+vj5aWlowGo1K21NoaOicd26aSsjG8IdDqt7hcCjBuKenh8DAQMUw4mCeAbmlDSAlJcWl4PvUU0/x6aefsmnTphm7/7Zv384//vEPkpKSaGho4KabbmLJkiUA3Hjjjbzwwgvs3r1bqRnb7Xb+/Oc/093djSRJxMfHc9NNN7n0/Wpra8nOzubVV1/llFNOweFwKEH4qaee4vLLL+eOO+7gjjvuUM579dVXWbduHffffz/XX3/99F2I6cF8AD5c0d3dTU5ODnfddRcXXnghra2tpKam8vbbb4+6kjSbzfzmN7/hl7/8JXq9nr/97W9s3bqVZ555Zk5anTkcDr755hs2btzIl19+SXR0NBUVFbz22mukpqYOO172sTUYDAiCMGedm6YSsv9xQkKCS8bwhxLkdjeDwUBHR4fCsA8KChqzLitJEvv378fhcLgkTCJJEs8//zzvvfcemzdvPuTut4Gp4vXr17N161Zef/31QX3Gn376KS+88AL5+fl89dVX+Pn5Kdd469atnH766bMy9kliPgAfrrjlllt48sknlWACsGHDBvbs2UNeXt6I5xQXFxMdHa3or/b29hIcHMyll17Kv/71r5ka+rTghRde4KGHHuLoo4/m66+/JiUlhbVr13LyySePWPcbWCMURVEJxoeCBKKrsFgs5OXlkZycfNj7H8sMe4Ph/9s777AorjWMv7MUURGkV1FKRECKioCE2EtsgMpViSX2goklQaMSvShRUDFKUGNvEQuCFVQUG5aACCJKUxBReu8sbc/9g2fnumFBjC71/J5nn8TZObNndpl553znO9+bjfz8fHbqQlFRUWCagxCCxMREVFdXC13DLoy//voLvr6+uHr1aqt3BvsUqqurwTAMKioqWPOaq1evYvny5UhJSYGbmxuMjIzA4XBw7tw5jBs3DmvXrsWzZ8+E1tWvra1t8aVknwgV4I5Kr169YGhoiGvXrrHb9u/fj6VLl+L58+cwMTFp0nEUFRXh7++PIUOGiKqrIsfLywtBQUE4f/48unbtCh6Ph8jISJw/fx5BQUHo1asX7OzsMHbsWDa78kOqqqrYkXFNTY3IEnZaE1wuF1FRUdDX16f+qv+AEMJmVOfk5EBCQoLNI0hNTQWXy4WhoWGTxPfcuXM4ceIEAgMD29XfU1ZWFlxdXREXFwcxMTGMGzeODSGfOnUK3t7eCA8Ph4yMDHR0dODl5YVvvvkGI0eOxKlTp9pLnkGrF2C6DEkEpKamIiUlpZ5o8n1Gw8PDmyTAvr6+cHFxadPiy+PxwDAMLl26xCa1cDgcmJubw9zcHO7u7njx4gX8/Pwwfvx4qKqqsp7GfOGRlJSEpqYmNDU1WeemV69eoaqqirVRbE8+wRUVFXj+/Dn69OnDVh6i/B+GYSAtLQ1paWno6OiwUxdPnjwBj8dDz549UVFR8dHR7IULF3D06NF2J755eXmwsbFBSUkJ1NXVkZmZibt37yInJwceHh6YOXMmxowZg5SUFHTq1AkKCgpQV1dn1yAXFBRAWVm5zeSdtGWoAIsAviXXP8OG/DBQdnZ2o+0TEhJw6NAheHl5wdraGo6Ojm32iZTD4QiU2hP2vqmpKUxNTbF582bExcXBz88PkyZNgpycHOzs7DBhwgQ2JCYhIcEW7aipqUFOTg5bj/hDMW7lyyMapKysjF1SIiwaQKlP586dwePx0L17d/Tu3Rs5OTlISEhgH9CEWWsGBARg3759CAwMbHffs4+PDwwMDLBx40aYm5sjOTkZ+/fvx5MnT5CRkcFat/4zp0BKSgrjx48Xmp9BEQ1UgD8RNzc3BAYGNroPfzT2qWXm+GhqamLGjBkoLS3FwYMH4ejo2CGcRxiGgaGhITZu3IgNGzYgMTERfn5+mDZtGjp37gxbW1vY2tqynsbi4uJQU1NjC9jzjTv4c+cqKiqfvZSlOSktLcWLFy/Qt29f9mGN8nHevn2LkpIS9O3bFxwOh42W8K01k5OTUVhYiLNnz8LOzg61tbXYuXMnrl271i7D+2lpaejTpw/69+8PANDW1sbcuXMREBCA6OhoqKmpCb0mgoODAbSJ9b3tBjoHLAKysrKgqqoKJycnAaNsf39/ODg44OTJk5g1a1aTjvXDDz9g7969KCwsZJOzOhqEELx9+5b1NBYTE2M9jdXV1evdLPjmANnZ2SgpKYG8vDy7lKW13lhKSkrw8uVLmJiYtKtwqKhJSUlBYWEhW6e8IaqqqnDp0iWcPn0aT548ga2tLRwdHTF8+PB2seStpqYGaWlp6NmzJ65duwZVVVX0799foKrVkSNHUFpaihUrVrAJVdXV1ZCQkEBycjJevnyJb7/9FhISEu1FhFv9CdAgvwhQVlaGhoaG0DJzAJpcNg6oy5zmcDjNXju3NcEwDLS1teHs7IwHDx7Ax8cHkpKSWLhwIUaNGgUvLy+8ffuW9aXllzns27cvLC0toaCggPT0dISGhiIuLg75+fng8XgtfFb/p6ioCDExMTA1NaXi+wm8e/cOBQUFHxVfoC7qpKqqiry8PMTExGDBggW4efMmLCws2oWlXlRUFOuGpKKigqKiIlZ8+deFhoYG6xstJibGFvSoqamBnJwcxo8f357Et01AQ9AigGEYzJs3D/v37xf4Y46MjISVlVWTisHz4XK5GDRoULtaHvE5MAwDTU1NrFixAsuXL0dWVhYuXLiA5cuXo6SkBOPHj4ednR1bdpDD4UBRURGKiooCNooJCQmQlZVl15W2VMJJYWEh4uPjYWpq2qGWWH0u79+/R15eHkxNTZv02z1+/Bjr1q1DQEAANDQ0oKGhgcGDB4MQUu9BuS3Cd6ACgAEDBgiMfPn3n6FDhyIsLIxt8+zZM/j6+mL27NkCyX5UfJsPOgIWEStXroSkpCRu3boFoC4sfePGDezevZvd58yZMzAzM2OfXJ8+fYo//vgDhYWFAOrmBLdt29bm1wCLCoZh2FB/cHAwAgMDoa6ujrVr12LIkCHw8PBAbGwsOwLg2ygaGBjAysoKampqyM3NRVhYGF6+fMnWJW4u8vPzER8fDzMzMyq+n0Bqaipyc3ObLL5PnjyBs7MzLl++DA0NDYH3GIZp83W1gboQdFZWFvtvYd9LbW0tioqKAADJyclwd3fHnTt3UFJS0mz9pAhCR8AiQl5eHnfu3MH69esRHByM1NRU+Pn5wdLSkt2HnyDCvwASEhKwZcsWuLq6YtiwYejRowe2bdv2SVZjHRlFRUUsWLAACxYsQEFBAa5cuYLNmzcjNTUVo0aNwqRJk9hEHYZhICcnBzk5OYEiD4mJiejatStUVFRE6mGbm5uLpKQk9OvXr13MQTYX6enpyM7ObrL4RkZGYsWKFbh06VKrs278kmhqamLHjh2YMmWKUK/jmpoaEEJQWFiI5ORkODk54fnz50hMTISMjIzAiJnSfNAkLEq7p7i4GAEBAfD390dSUhLradyvX796Nx1CCEpKSpCdnY3c3FwBs4gv5YyTk5OD5ORkmJmZUQOKTyAjIwPp6ekwMzNr0oNRdHQ0Fi1aBH9/f3z11VfN0MOWgRCC9+/fw97eHitXrsTs2bMbrFq1YsUKZGVl4datW4iIiECvXr1QU1MjUtenFqTVx9KpAFM6FKWlpbh+/Tr8/f0RExODYcOGwd7eHgMHDqx3w+JXXOLbKEpKSrJmEf82KS4rKwvv3r2DmZlZh06s+1QyMjKQlpaGfv36NUl8Y2NjMXfuXPj6+naYda3Ozs7Yt28fnj59CkNDQ6EirKKiAkIIHj58iN69e7dn8QWoAFMorRcul4ugoCD4+fnh2bNn+Oabb2Bvb49BgwYJvSl9WP5QXFycrU/d1FEsX0TMzMza803vi5OVlYX37983+XtLSEjA7Nmzcfr0aRgbGzdDD1sWfqJnfHw87O3tUVVVhZs3b0JPT48VYR6Ph/z8fIwbNw6nTp1C796922Jt50+FCjCF0haorKxkPY2fPHmCQYMGwc7OrkFP44qKCtZGkcPhsGLc0HxuWloaMjMzmxw+pdSRnZ2NlJQU9OvXr0nim5SUhBkzZuDkyZMwMzMTfQdbGXv37sWvv/4KFRUV+Pv7w8jISGAlRllZGbp27doRxBegAkyhtD2qq6tx//59+Pn54eHDhzA3N4ednR2GDh0qVGD5zk3Z2dkghNRzbnr//j1yc3NhYmLSEW56Xwy++DY1XJ+SkoLp06fjyJEjMDc3b4YeNi9FRUUCxXg+FNYP/3/79u3YtWsXKisrce7cOQEPcn5t9g6y1KjVnyQVYAqlEWpqalhP4/v378PY2Bj29vYYMWKE0KVDlZWVrBjX1tZCQkICPB5PaMIXpWH4iWr9+vVrkvimpqZi6tSp2L9/P6ysrJqhh82Hm5sb7t69i/j4eEyfPh3Tpk0TWE3B58NMZl9fXxw5cgTBwcH45ZdfMHjwYHz77beoqqrqSIl/VIAplPZCbW0tQkND4e/vj+DgYOjr68Pe3r5BT+PExETk5eVBQkIC1dXVUFJSgoqKCq129RFyc3Px5s2bJotvRkYGHBwc4OXlhcGDBzdDD5sPJycnnDlzBr1790anTp0QFhaG4cOH4+zZs0JL034owhUVFbhy5Qru3buHzMxM6OjogGEYDBs2DP369WsX658/AhVgSvsiLi4OGzZsgLq6OtLT07F+/Xq26HtDuLu7IyYmBp06dYKysjJ+++23Nh+K5fF4iIiIgJ+fH4KCgqCtrQ1bW1uMHTsW0tLSWLNmDaysrDB58mRwOBxUV1cjNzcXWVlZ4HK5rKdxW3ZuEgV5eXlITExEv379mjRSy8rKwpQpU+Dp6Ynhw4c3Qw+bj6ioKCxduhSrVq3CmDFjICsri1u3buHbb7/FgQMHsGDBAqHt/llKki/KVVVVKC8v70gWl63+wqICTGky79+/h7m5OS5duoRBgwYhISEB1tbWCAsLg56entA2a9euRVRUFG7cuAEAmDVrFmRkZARMKto6PB4P0dHR8PPzY52y5OTkcPz4cdZG8UP4Lj3Z2dkoLy+HgoIClJWV25RzkyjIz8/H69evmyy+ubm5mDx5MrZs2YIxY8Y0Qw+bl5cvX+K3337DgQMHICsryyZOHT16FBEREdi7d2+TCmh8uE8HK7jR6i+mDvNLUD6ftWvXokePHhg0aBAAQF9fH6ampnB2dha6f3x8PDw9PfHDDz+w2xYuXIh9+/bh2bNnzdLn5oDD4cDMzAybN2/G119/DQMDA3zzzTdwcHDApEmTcPz4ceTm5rL7i4uLQ1VVFSYmJhg4cCBkZWXx7t07hIaGIiEhAYWFhfjIg3G7o6CgAK9evWpycZL8/Hw4ODjA1dX1i4tvRkYGHB0d8eOPP8LBwYEtJ9sY79+/h52dHWRkZNCrVy9s2bLlXxt+8MuhEkIgJycHKSkpAGCjRn369EFMTAy4XC4rplwuFwCEfuaHgtuBxLdNQH8NSpOoqKjAhQsXYGFhIbDdwsICAQEBKCgoqNfmzJkzqK2tFWhjbm4ODoeDv/76S+R9bk54PB6WLFmCzp07w8fHB5s2bUJYWBi8vb1RWFiIadOmYcKECTh06BAyMzPrOTcZGxvD0tIS8vLySEtLQ2hoKOLj45Gfn9/uxbiwsBAJCQkwMzNrUlnOwsJC/Oc//8G6deswYcKEL9qXkpISDB48GHZ2dvD29saBAwcwY8YMPHr0qME2XC4X69atg5OTE4KCgmBkZIRff/0Vx48f/+TPj4iIwPz581mLxaVLl9ZbfmVtbQ0LCwtUVVWx265cuYLq6moqsG0M+mu1AtrCDTYiIoKdu/wQNTU11NbWIjIysl6bR48egWEYKCgosNu6dOkCGRkZhIeHi7zPzUlNTQ1sbGywfft2NozMMAx69+6N9evX4/Hjxzh8+DCqqqowe/ZsjBs3Dvv27UN6erqAWYSSkhKMjIxgaWkJJSUlZGZmIjQ0FLGxscjLy2tVNopfgqKiItaQgj/Sa4zi4mJMnToVq1atwqRJk754fzw8PNgHJgBQUFDAhAkTsGzZsgbbvHnzBnv37sWYMWMwaNAg+Pr6olOnTp8c5bl69SqePn2Kq1evYtSoUcjNzUWfPn0E8iX4vz+Px2PtTYuKivDnn3/i4MGDn3q6lBaGCnALw+PxcP36dfzyyy84ceIEiouLW7pLQsnMzAQAATEFgG7dugEAa4X2zzbdu3evl3DVrVs3ofu3ZSQlJTF79uwG53AZhoGOjg5Wr17NehpLSEhg/vz5GD16NP744w+kpKTUc24yNDSElZUVVFVVkZOTg7CwMMTExCAnJ6fNi3FRURHi4uJgamraJPEtLS3FtGnTsGTJEkydOlUkffLx8cHAgQMFfkcLCws8f/4c0dHRQtsYGhoKZCR37doV0tLScHBwaPLn+vv748aNGxgxYgQeP34MZ2dnPHr0qN7ol//3oaWlBXFxcfB4PBw8eBD3799vMA+D0nqh9fBaGA6Hg3HjxuHQoUPYsWMHtm7dim+++QZDhgxh55RaE//0JebPVzU0byfMx7i2trYjrUWsR0Oexj/88ANKS0vreRozDAN5eXnIy8uzzk1ZWVlITEyEtLQ0VFRUoKCg0KYyy4uLi1nxbYoVY3l5OaZPn445c+Zg5syZIulTamoqUlJSMGTIEIHtampqAIDw8HCYmJh89Di+vr5wcXGpd5yG8PHxwePHj7Fp0yY2aU9fXx+VlZX1Qsr831hGRgZpaWkIDg7G2rVrsWfPnnaZiNbeoSPgFoY/inn9+jUGDhyIgIAALF68GL6+vpg5cyY78mxpevToAQD15nr5I3ZlZWWhbYTNDRcXFwvdvyPyoafx7du3ERAQADU1Nfzyyy8YOnQoPDw8EBcXx458GIZB9+7doa+vDysrK2hpaaGoqAjh4eGIjo5GZmYmampqWvisGqekpAQxMTEwMTFpkvhyuVx89913mDZtGubMmSOyfv2bKM+HJCQkwNnZGTNmzMClS5eadO1GRkbi8uXLcHNzg6KiosB0VGPz4YQQ7Nq1CytWrMDOnTvh5OTEbqe0HegIuIXhcDhITk5GbGwsFi1axNqm/f777xgwYAC2bt0KLy+vFl+eYmBggM6dOyMjI0Nge2pqKqSkpDBgwIB6bfr3748bN26guLiYHckXFxejtLQUNjY2zdLvtoaSkhIWLlyIhQsXIj8/H1euXIGrqyvS0tIwevRoTJo0CUZGRqynsaysLGRlZaGnp4fS0lJkZ2fj7du3kJKSYj2NW5PrUmlpKV6+fAkTExOh0ZF/UllZiVmzZmHixIlYtGjRv74O3Nzc2CViDSEtLQ3g06M8fDQ1NTFjxgyUlpbi4MGDcHR0xN27dxttU1BQAG1tbcjLy6O6urrR34rH46GmpgaSkpIoKChAQEAAvL292fnpf67/pbR+qAC3IPw1eadPnwYAgSo+3bp1A4fDwc2bN8Hj8djQU1lZGdLS0vDgwQNwOByMHTsWqqqqIu+rjIwMHBwcEBISIrA9MjIS9vb2Qm+m8+bNg7u7O0JCQths1YiICHA4HDbJhdIw8vLymDNnDubMmYOioiIEBARg+/btSEpKwsiRI2Fvbw8zMzNWjLt164Zu3bpBV1eXFePIyEhISEiwNootGfovLS3FixcvYGJi0qRqYFVVVZgzZw6GDx+OH3744bPEZcOGDdiwYUOj+2RlZUFVVfWTojwf0rVrV/Tr1w/79++HuLg49u7dW69+8z8JDg7GkydPAOCjZhNBQUHQ19eHjo4OysvLsWPHDlZ8O9j63nYD/cVaAWfOnIGRkRG7vhaoEyqgbkRUWloKALh16xamTp2KoUOHory8HBkZGXB1dcVPP/2Ec+fOCSxLEAUbN25EYmIi4uPjAQAxMTGIjY3F1q1bAQCenp6wtLRk17zq6upi8eLF7AMGABw4cADLly+HoaGhSPva3pCVlcWMGTPg7++Phw8fwsLCAt7e3rC2tsa6desQGhrKjtSAutGcjo4OLC0t0adPH1RXVyMqKgoRERF4//49Kisrm7X/ZWVlePHiBYyNjZskvjU1NViwYAGsrKzw008/NcvITllZGRoaGkKjPAA+KWozb948cDicj0YfpKSkkJKSwpokNJZYV11djbKyMgDAsmXL8PPPPwOg4tuWoSPgFoTD4SAtLQ2xsbGYOHEiVFRUANQVot+9ezeKi4sxYcIEyMrKYu/evVi+fDlGjBiB69evw9TUlD3O69evcf36dezZswc1NTVYs2aNSPqrp6eHoKAguLi4QFdXF2lpabh79y60tbUB1I0gkpOTUVFRwbbx9vbG2rVrsXjxYhBCYGJignXr1omkfx0FaWlpTJ06FVOnTkVFRQVu3ryJY8eOYfny5ewa1g89jbt06YJevXqhV69eqKioQHZ2NqKjo8EwDOvc1JQs5H9LeXk5oqOjYWxszIZ5G6OmpgaLFy+GsbEx1q5d22xhVYZhMG/ePOzfv18gnBsZGQkrKyv277wpcLlcDBo06KNh9n79+mHTpk1wc3PDf//7X3A4nHqCyq+AVVJSws5Hy8nJse9T8W3DEEIae1FERG1tLSGEkO3btxOGYcjSpUvJb7/9RlasWEGmTZtGpKWlycyZMwmXyyUxMTGkS5cuRFFRkaSmprLHqK6uZv8/KiqKyMvLk82bNxNCCKmpqWHfKysra6azorQkXC6XBAQEkDlz5hAjIyOyYMECEhAQQAoLC0lZWVm9V35+PomPjychISHk3r17JCYmhuTm5grd99++cnJySHBwMMnMzGzS/sXFxWT27Nlk3bp1hMfjNft3mJeXRzQ0NEhQUBAhhJDMzEyirKxMQkND2X1Onz5NTE1NSXx8PCGEkPDwcOLl5UUKCgoIIYSUlJQQW1tbEhkZKXDsV69ekXv37pGDBw+S+Ph4wuPxSEpKCpGTkyOysrLk8OHD7L78a5v/38rKSuLi4kLevn0rsnNvh3xM31r8RQW4heALpJmZGenTpw8rrH///Te5fPkySUpKIoTUXXgrV64kDMOQNWvWEEJIvRsT/98jRowgUVFR7PakpCRy8eJF8t1335Gff/6ZZGZmivy8KK2DqqoqcvPmTbJo0SJiZGREvv/+e3Lx4kVSUFAgVPgKCgpIQkICefDgAbl79y55+fIlyc7O/izxzc3NJbdv3yYZGRlN2r+kpITMnz+f/PTTT+wDakuQkJBApkyZQlavXk0cHR1JSEiIwPt//PEHkZGRIeHh4YQQQk6dOkWUlZWJnJwcmTx5MlmxYgWJi4sTaHPz5k1iampKNDU1CcMwREFBgezevZsQQsiBAweIhIQE0dHRIfv27avXn4qKCjJz5kxy4MABEZ1xu6XFBfZjL2rG0ILk5+dDUVER33//PQ4dOiQ0CSMhIQHTpk1DVlYWfHx8MHz4cKFzPmVlZbhy5QocHR0Fjn/u3DksW7YMq1evhouLS6tbV0wRPXxP4/Pnz+P+/fswNTVlPY2FhZ6rq6uRk5ODrKwsVFVVQVFRkbVRbGo4uKKiAs+fP4eBgUGjSUh8eDwe1qxZAzExMXh5ebWrsOqDBw/g7u6OJUuWoFevXjh+/DhOnjyJyspKhISEwNDQEJs3b8bOnTtRVVUFR0dHzJkzBzU1NeByufDw8MDo0aPh5uYGgGY7fwKt/0v6iEJTREBpaSmJi4sjLi4uhGEYcubMGUJIXVj6n6PbxMREIiUlRSwtLUleXl6jxxUWsrt58yYRExMjV69e/XInQGmz1NTUkAcPHpCVK1eSvn37kv/85z/Ex8enwdFuUVERSUxMJI8fPya3b98mz58/JxkZGaS0tLTBkWxeXh65ffs2SUtLa/LId8WKFWTx4sUtOvIVBffu3SM9e/Ykd+/eZbfxeDzi7u5OGIYhGzduJIQQkp6eTk6dOkV69uxJGIYhnTt3JmJiYmT8+PFk06ZNbNv29v2ImBYf4X7sRZOwWojw8HCcPXsWwP8X+POrHn1IeXk5KisrISsry1ZCaqzc4T/566+/oK+vDwMDgy98BpS2iJiYGGxsbGBjYwMej4enT5/Cz88P27Ztg66uLutpzE/2ERcXh5qaGlvzOzc3F2/fvkVZWRkUFBSgoqIiYKNYWVmJqKgo9OnTp0m+s4QQbN68GUVFRTh8+HC7GvnGxMTA3t6erXdtZWUFKSkpMAyDhQsXYu/evVBXVwdQV21rxowZGDt2LN6+fYucnBzIy8tDV1cX8vLyAGi2c3uEhqBbmEePHqGoqAiGhobo2bNnPRHNzMzE0KFD0atXL9y4ceOTLsKysjLo6Ohg+vTpcHd3b1LhA367xMREvHnzRiQF7ymtD76n8fnz53H9+nVoaGjA1tYW48ePFyqktbW1yM/PR1ZWFkpKSiAvLw85OTkkJSWhT58+Alm6DUEIgbu7O96+fYsTJ060qVKaH6O6uhp+fn4QFxeHq6srEhMTsXHjRqxatQpdunRBcXExFi9ejGXLlrHLmxq7tht78KY0SKv/wqgAtxD8pQVNYd26dfDy8sKdO3dgZWWF6upqiIuLg2GYRi/MoKAgjB07Fv7+/k0WUl9fX7x8+RJfffUVhg0bBk1NTRBCkJiYiKSkJIwePZo+hbdzCCGIiYmBn58fAgMDIS8vD3t7e0yYMKFemUagTjiys7MRHx8PcXFxKCgoQFlZGXJyco0Kyu+//46XL1/Cx8fno0Uo2iLl5eXo0qUL8vPzYWNjg9evX8PV1RXOzs7466+/kJ+fL7IlgxQAVIApH6MpT7YZGRmYP38+NDU1hVqOZWRkQElJqd5NbMGCBXj48CGuXr3KlrhsDA8PD1y5cgXHjx9H7969AdQl03h7eyMtLQ0hISF4+/YtNm3ahCVLlrRrQ4W4uDhs2LAB6urqSE9Px/r169G/f/8G93/58iV+/PFHhIeHQ11dHWvWrMGCBQuasceigRCCV69ewc/PDwEBAejatStsbW0xceJEKCsrg2EYZGRk4Pr167Czs4OcnBwKCwuRlZWFwsJCyMjIQEVFBfLy8qwYE0KwZ88ehIaGwtfXt1WVyvzSfLiG18bGBjExMZg4cSLGjRuHhQsXAqChZRHS6gWYJmG1ESIjI8nIkSOJkZER2bx5M3n16hXJzs4mZ86cIUePHiXZ2dkC+5eXlxM1NTXi5ORESktLP3r8Y8eOERUVFXLz5k1CyP8Tup4/f07evXtHsrKySGFhIZk4cSJRVFQkERERbNuWWK8pSt69e0eUlZXJ48ePCSGExMfHE3l5efL69Wuh+2dmZpKZM2eSe/fukbt37xILCwsCgNy+fbs5uy1yeDweSUxMJNu2bSPW1tZk8ODBxM3NjRgYGJATJ07US64qLS0lqampJDIykpw9e5aMHTuWHDhwgGzbto1MmDCBcLnclj6lZoG/5LCsrIyYm5sThmHIr7/+yp5/e7t+WhEtnmT1sRcV4DZGbGws8fb2Jk5OTuTkyZMkNDSUFBYW1tsvODiYMAxDzp8/3+Cx+BmVt2/fJhoaGmThwoUf/fw7d+4QhmGIj48PIeT/N4/q6mpy+vRpEhwc3OYLf3z33XdkwIABAtuGDRtG7OzshO4fHh5Oqqqq2H8nJiYSAMTT01OU3WxReDweiY6OJr169SJff/01sba2Jlu3biVxcXFCM6RLSkpIQEAAGTduHJGTkyMODg7k/PnzTXo4bA/wRbiqqopYWloShmHI6tWr2fMXdg1TPpsWF9iPvdrfxEs7hR+mMjAwYDOahc0jV1VVQVJSEteuXYO+vj6MjY0bPCY/7HXq1ClkZGRg9erVH+1HVFQUpKWloaWlBaAu8/r58+dYuHAhRo4cCTk5Ofz5558YNGgQW6u2LVFRUYELFy5g7ty5AtstLCzg6emJgoKCeglG5ubmAv9WUlJCp06dYGtrK/L+thTFxcVwcnKCl5cXJk6ciMzMTFy4cAHLli1DWVkZ62msq6sLhmHA4XCQmpqKyspKvH//Hq9fv4afnx/c3d1hbW0Nb2/vlj4lkSImJoba2lpISEjg8ePHGDJkCDw9PVFVVQUjIyNYWVk1eq1S2ikfUWhKK4PH4zW6FjA2NpZdXzxixAhSXFzMtvvncQipC69qa2sTGxsbofsRQkhKSgqJiooif/75J9m+fTu5ceMG+154eDjp378/sbe3Z7fFx8eTIUOGkJiYmH9/oi3EgwcPCAB2fSaf3bt3EwAkODj4o8fYuXMn8fX1FVUXWwXOzs7E399f6HvZ2dnkwIEDZPTo0cTc3Jxs3LiRbN26lQwZMkToiDcnJ0fU3W01fFgidtSoUYRhGDJ58uQW7FG7psVHuB970Zn/NgZ/NNEQBgYGWLVqFXbv3o2ePXvi3r17bDthPHv2DGlpaZg4cSIACHVjqayshJeXF5ycnFBSUoIxY8aw7507dw7R0dFYtWoVu6+GhgaKi4tx7ty5Bo/ZWvkcU/aIiAjMnz8fzs7OOHv2LOti1R7Zvn07Jk+eLPQ9JSUlLFq0CEFBQQgKCoKWlhZOnz6Nq1evCnVCUlRUFHV3Ww1iYmLs9WBvb49JkybB398fQN1giNKxoCHodoiCggKWL18OoK4MoTD4gpyfn4/q6mo2XCpM3HV0dLBs2TI8fvwYFy5cwMKFC9GjRw8UFRUhLCwMUlJSrJexpKQkOnXqhMzMTBQUFAjN8CTk/5nf6enp4HA4zeJp/Cn8G1P2r776CvPnz0dxcTH8/PwgIyODY8eOibSfLUVT16TKy8tj/vz5mD9/voh71HbgcDgoLy+Hvr4+nJycANRdp+1xKRalcegv3g4hhIDH40FMTKzBi5ovguLi4pCTk0OfPn0ACL+xiomJYcCAAZg1axY2bNiAly9fokePHpCUlISkpCR0dXVRVVUFQgg6deqEN2/eIC8vD7W1tUIFnf8ZP/74IyorK1FbWwtJSUnMnz+/3nxqc9OjRw8A+Fem7DIyMrC2toa1tTUmTJiAy5cvi66jlDZNly5dMGLECAB1ESIqvh0TGoJuhzAM0+QiH4WFhTA1NUVFRQUbAuNyuUhPTwePxxN49e7dG1JSUqxIdu7cGSYmJkhISEBiYiI6deoEALh06RJ4PB6bVPLPEHRZWRmmTZuGCxcuYP369Thy5AgcHR1x7NgxAS/hlsDAwACdO3cWasouJSWFAQMGNOk48+bNY78PCqUx6Brgjgv95Tso/FHo4MGDoaamhtLSUnZbREQE1q1bhxs3boDD4YDD4SAjIwOvX7/G2LFjoaSkxIrqunXrMHjwYLi4uCAkJAQBAQHYsWMHzM3NMXr0aIHP4rNnzx5cunQJLi4u6NWrFwBAW1sbJ0+eZOdgAcDHxwcrVqzA0aNHkZOTI+qvBEDdKNbBwQEhISEC2yMjI2Fvb9/kcp5cLpcd4VAoFIowqAB3cPr27Yv8/HwBm0I1NTXU1NRg5syZWLp0KW7dugU3NzcwDIOdO3ey+xFCoKSkBD8/P8yePRtPnz7FpUuXkJOTA2dnZ+jo6AAQFOC4uDgcOnQIFhYWAslcGRkZUFZWxrVr1wDUVeVatWoVFi9ejIqKCmzevFnUXwXLxo0bkZiYiPj4eAB1RfVjY2OxdetWAICnpycsLS2Rm5sLALh16xYOHz7Mjt6zs7Nx9OhReHh4NFufKRRK24NOPHRgamtrIS0tjZkzZyIwMJDNatXR0YGPjw94PB4eP36M+Ph4bNq0CUpKSmy47MOwWbdu3TBp0iRs3boVISEhcHFxwZQpU+p9Ho/Hw6NHj/DmzRssWbIE2tra7HsZGRlITk6GoqIiCgoKsH//fsybNw+GhoYIDQ3FnTt3UFRU1CRv2c9FT08PQUFBcHFxga6uLtLS0nD37l22v1lZWUhOTmYFNyoqCu7u7tiwYQOGDh0KLS0tnDhxAhoaGiLvK4VCabvQWtAdHB6Ph9LSUty5cwcTJ05kl0kQQhqcR+bxeHj16hUqKiqgo6ODv//+G4cPH0ZmZiZcXV0xfPhwcDic/5dbQ51gV1ZWYunSpQgKCsLFixdhYWEBoC4D9Pfff4eLiwtu3rwJY2NjKCsr49mzZzA1NcXSpUvx+vVrHDp0CNra2mwBkszMTFy5cgXJyclwd3dvtu+MQqG0CVp9LWgagu7gcDgcyMjIwNzcnJ3X5XA4rPgKe0DjcDhQUlLC27dvsWvXLmRnZ2PKlCl4+PAhRo4cyY6O+WuW+WLcqVMnREREwMDAAJqamuzxcnJy8ODBA2hpaUFNTQ3i4uIYNWoU5OXlkZ+fj4sXL8LKygo9e/YEUJeVHR8fj23btrHGB3zevXuHe/fugcvliuw7o1AolC8BHQFTvhg8Hg8Mw7Bzvn///TeePXuG7777Dt27d0dFRQX09PQwadIk7Nq1i3XBuXnzJhwdHTF16lRs27YNMjIyuHv3Lq5evQo5OTnEx8fjzz//hIyMDKqqqhAWFoYjR47gxx9/rJeVTAiBr68vevfujX79+lGnGQql49LqR8B0Dpjyr/mwoAZQfznFrl27cOvWLQwYMACWlpaora2FiYkJampqWPHlcrkIDAxEQUEBZsyYwSaDDRs2DMbGxqisrISKigrExcWRkJAAPz8/SEhIYOvWrVBXV69XD5thGBgaGmLXrl04evQoFV8KhdJqoQJM+dd8rBqSq6srbG1toa+vDwCQlpaGmpqaQMb1rVu3EBQUhBkzZsDGxkZA1D8sURgTE4M9e/Zg5syZGDBgAKSkpABA6Dy1qqoqGIbBixcvaIF7CoXSaqEhaEqzkp6eDmdnZ0yYMAE6OjqYN28eRo4cidWrV6NHjx5syJgvxAUFBQgODkZwcDBWrFgBQ0NDAEBeXh4KCwuhq6srcHx+ST8bGxvMnTsX8+fPrzdSp7RuMjIy8NNPP0FRUREZGRlYvHgxRo0a1eT2N27cwLVr16CtrQ1jY2OMHDlShL2ltGJa/UVPR8AUkSFs/lVdXR1btmxBREQE/Pz8cPDgQVhbW9db3sS3OTxz5gxMTEywbds2dO/eHZWVldi2bRsyMzOhrKwMLS0tzJs3jz0+v6RfYWEhu0yIim/boaSkBIMHD4abmxumT5+OvLw8GBgY4OLFi/j6668bbVtRUYFFixahe/fu2LlzZ6N1uymU1gAVYIrIaGj+VVtbG9ra2nBwcBD6fkVFBWJiYnDgwAEsW7YMJiYm7LGOHj2Ko0ePYu/evRg/fjwmTpwIPT09DB48mB3pxsXFgRCCpKQkkZ1beyIuLg4bNmyAuro60tPTsX79evTv3/+j7Xg8Hnx9ffH3339DT08PAwcOhJWV1Wf1xcPDA4WFhZg2bRqAOmORCRMmYNmyZYiKimqwXXV1NRwcHKCoqNjuvYUp7QcqwJQWobHs5GvXruHJkyf473//C01NTXZ5FJfLRXh4OHr37s2WuQwODsbixYvZY4qJiSE5ORlJSUnsUieaCd0w79+/x9ChQ3Hp0iUMGjQICQkJsLa2RlhYGPT09Bpsl5eXhxkzZmDo0KHYtWvXF/t+fXx8MHDgQIGohYWFBY4dO4bo6GiYmJgIbbd161ZER0cjMTHxi/SDQmkO6F2J0iI0dsOeMmUKtmzZwoovf18JCQk2K1pCQgJBQUEghLDVsfgJWVFRUaiqqsLw4cM/+lkdnbVr16JHjx4YNGgQAEBfXx+mpqZwdnZusA3fE9rS0hJr1679Yt9vamoqUlJSoKSkJLBdTU0NABAeHi60XUFBATw8PDBq1Ci4urpizJgxGDVqFK5evfpF+kWhiAp6Z6K0Oggh7Fzuhzd3MTExjBgxAoqKiggPD8f27dsxatQoDBw4kN0nPT0d9+7dQ8+ePWFkZNTsfW9LVFRU4MKFC2xFMj4WFhYICAioZ8nIZ/ny5eBwONi0adMX7Q/fiENBQUFge7du3QDU1dgWxuXLl8HlcqGrqwtXV1cEBgaiR48esLW1xZUrV75oHymULwkNQVNaHY0lTc2cORP379/HmTNnMHXqVNjZ2UFKSopdDxwSEoKwsDAsX74ckpKSNAO6ESIiIsDlcoWOOGtraxEZGVnP0Sk2NhYnTpyAs7Mzfv75Zzx9+hTdunWDi4sLO4oWhpubGwIDAxvtj7S0NADUc5yqra0FgAaTqmJiYgAAixcvZi0gd+zYAR8fH2zatAm2traNfi6F0lJQAaa0KSQlJTFq1Kh6y1L44ecDBw7A0NAQS5YsAUAzoBvj34w4fX19QQiBoaEhZs2ahcrKSkyaNAmDBw9GWFhYg8lbGzZswIYNGxrtT1ZWFlRVVeuNvIuLiwEAysrKQtuVlJQI9Jt/TlZWVnjy5Emjn0mhtCQ0BE1pc/DNIoC6db98fHx88Pr1a3h4eFAnok/gU0acMTEx6Nq1K+bMmQMxMTF06dIFnp6eqKmpwZYtWz6rH8rKytDQ0EBGRobA9tTUVACAjY2N0HZaWloAUM8zWk1NTaCYC4XS2qACTGlzcDgcMAwjMFfs6emJkJAQeHt7Y8iQIS3cw7ZBjx49AOCTRpwlJSUCI00AMDY2hpaWFmJjYz+rPwzDYN68eXj48KGACUhkZCSsrKwE7Cs/xN7eHhwOB/fv3xfYnpeXh7Fjx35WnygUUUIFmNJm4fF4SExMhLe3N1RVVeHh4YFJkya1dLfaDAYGBujcubPQEaeUlFQ9owugbrRZUFDAjpL5fKnR5sqVKyEpKYlbt24BqAtL37hxA7t372b3OXPmDMzMzJCQkAAAMDQ0xPLly/H777+juroaAPDmzRvExsZi48aNn90nCkVU0DlgSpuFYRjIyspi4cKFbG1oStORkZGBg4MDQkJCBLZHRkbC3t6+XmgaqFsidujQIYSGhgpUpsrLy8PcuXM/u0/y8vK4c+cO1q9fj+DgYKSmpsLPzw+WlpbsPrm5uUhOTmbnfgFg586dcHd3x/fffw8DAwMkJyfj1q1bAraXFEprg9aCplA6MImJiTA3N0doaCj69OmDmJgYDB06FE+ePIG2tjY8PT1x/vx5BAYGsiPcyZMno7q6ml1n++jRI3z//fd4/vw5unbt2pKnQ6F8SKvPwKQjYAqlA6Onp4egoCC4uLhAV1cXaWlpuHv3LjvfmpWVheTkZLauNlCX7LZ+/XosWLAAWlpaeP/+Pe7du0fFl0L5ROgImEKhUCjtkVY/AqZJWBQKhUKhtAAfC0G3+icICoVCoVDaInQETKFQKBRKC0AFmEKhUCiUFoAKMIVCoVAoLQAVYAqFQqFQWgAqwBQKhUKhtABUgCkUCoVCaQGoAFMoFAqF0gJQAaZQKBQKpQX4H0zJyT9HvXwf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82" name="Group 81"/>
          <p:cNvGrpSpPr/>
          <p:nvPr/>
        </p:nvGrpSpPr>
        <p:grpSpPr>
          <a:xfrm>
            <a:off x="0" y="1127270"/>
            <a:ext cx="4477294" cy="4206665"/>
            <a:chOff x="7484529" y="1001489"/>
            <a:chExt cx="4477294" cy="4206665"/>
          </a:xfrm>
        </p:grpSpPr>
        <p:grpSp>
          <p:nvGrpSpPr>
            <p:cNvPr id="35" name="Group 34"/>
            <p:cNvGrpSpPr/>
            <p:nvPr/>
          </p:nvGrpSpPr>
          <p:grpSpPr>
            <a:xfrm>
              <a:off x="7484529" y="1001489"/>
              <a:ext cx="4477294" cy="4206665"/>
              <a:chOff x="7229001" y="1217773"/>
              <a:chExt cx="4477294" cy="420666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9001" y="1245630"/>
                <a:ext cx="4477294" cy="4178808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8179581" y="1217773"/>
                <a:ext cx="24338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b="1" dirty="0" smtClean="0">
                    <a:solidFill>
                      <a:schemeClr val="accent1"/>
                    </a:solidFill>
                  </a:rPr>
                  <a:t>Odorant PCA space </a:t>
                </a:r>
                <a:endParaRPr lang="zh-CN" altLang="en-US" sz="1800" b="1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 rot="21145869">
              <a:off x="8641843" y="2274498"/>
              <a:ext cx="1860360" cy="410534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Oval 45"/>
            <p:cNvSpPr/>
            <p:nvPr/>
          </p:nvSpPr>
          <p:spPr>
            <a:xfrm rot="656073">
              <a:off x="8851226" y="2986886"/>
              <a:ext cx="886154" cy="716562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Oval 46"/>
            <p:cNvSpPr/>
            <p:nvPr/>
          </p:nvSpPr>
          <p:spPr>
            <a:xfrm rot="656073">
              <a:off x="9462923" y="2754236"/>
              <a:ext cx="1140564" cy="710950"/>
            </a:xfrm>
            <a:prstGeom prst="ellipse">
              <a:avLst/>
            </a:prstGeom>
            <a:solidFill>
              <a:schemeClr val="accent1">
                <a:alpha val="14000"/>
              </a:schemeClr>
            </a:solidFill>
            <a:ln>
              <a:noFill/>
            </a:ln>
            <a:effectLst>
              <a:outerShdw blurRad="50800" dist="50800" dir="5400000" sx="102000" sy="102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54386" y="2057477"/>
            <a:ext cx="3567245" cy="4162175"/>
            <a:chOff x="4155054" y="1800185"/>
            <a:chExt cx="3567245" cy="4162175"/>
          </a:xfrm>
        </p:grpSpPr>
        <p:grpSp>
          <p:nvGrpSpPr>
            <p:cNvPr id="79" name="Group 78"/>
            <p:cNvGrpSpPr/>
            <p:nvPr/>
          </p:nvGrpSpPr>
          <p:grpSpPr>
            <a:xfrm>
              <a:off x="4155054" y="2099154"/>
              <a:ext cx="3567245" cy="3863206"/>
              <a:chOff x="8067125" y="2222146"/>
              <a:chExt cx="3567245" cy="386320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10106161" y="2222146"/>
                <a:ext cx="251217" cy="228607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67125" y="4226729"/>
                <a:ext cx="3567245" cy="1858623"/>
              </a:xfrm>
              <a:prstGeom prst="rect">
                <a:avLst/>
              </a:prstGeom>
            </p:spPr>
          </p:pic>
          <p:cxnSp>
            <p:nvCxnSpPr>
              <p:cNvPr id="56" name="Straight Arrow Connector 55"/>
              <p:cNvCxnSpPr>
                <a:stCxn id="6" idx="4"/>
                <a:endCxn id="7" idx="0"/>
              </p:cNvCxnSpPr>
              <p:nvPr/>
            </p:nvCxnSpPr>
            <p:spPr>
              <a:xfrm flipH="1">
                <a:off x="9850748" y="2450753"/>
                <a:ext cx="381022" cy="177597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Rectangle 68"/>
            <p:cNvSpPr/>
            <p:nvPr/>
          </p:nvSpPr>
          <p:spPr>
            <a:xfrm>
              <a:off x="6368361" y="1800185"/>
              <a:ext cx="447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smtClean="0">
                  <a:solidFill>
                    <a:schemeClr val="accent1"/>
                  </a:solidFill>
                  <a:sym typeface="Wingdings" panose="05000000000000000000" pitchFamily="2" charset="2"/>
                </a:rPr>
                <a:t>46</a:t>
              </a:r>
              <a:endParaRPr lang="zh-CN" altLang="en-US" sz="18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8522210" y="2985956"/>
            <a:ext cx="3041621" cy="3160328"/>
            <a:chOff x="1467260" y="2895963"/>
            <a:chExt cx="3041621" cy="3160328"/>
          </a:xfrm>
        </p:grpSpPr>
        <p:sp>
          <p:nvSpPr>
            <p:cNvPr id="55" name="Oval 54"/>
            <p:cNvSpPr/>
            <p:nvPr/>
          </p:nvSpPr>
          <p:spPr>
            <a:xfrm>
              <a:off x="2910295" y="3200813"/>
              <a:ext cx="251217" cy="22860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Straight Arrow Connector 17"/>
            <p:cNvCxnSpPr>
              <a:stCxn id="55" idx="4"/>
              <a:endCxn id="71" idx="0"/>
            </p:cNvCxnSpPr>
            <p:nvPr/>
          </p:nvCxnSpPr>
          <p:spPr>
            <a:xfrm flipH="1">
              <a:off x="2988071" y="3429420"/>
              <a:ext cx="47833" cy="8507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3006063" y="2895963"/>
              <a:ext cx="4475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800" dirty="0" smtClean="0">
                  <a:solidFill>
                    <a:schemeClr val="accent1"/>
                  </a:solidFill>
                  <a:sym typeface="Wingdings" panose="05000000000000000000" pitchFamily="2" charset="2"/>
                </a:rPr>
                <a:t>46</a:t>
              </a:r>
              <a:endParaRPr lang="zh-CN" altLang="en-US" sz="1800" dirty="0">
                <a:solidFill>
                  <a:schemeClr val="accent1"/>
                </a:solidFill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7260" y="4280129"/>
              <a:ext cx="3041621" cy="1776162"/>
            </a:xfrm>
            <a:prstGeom prst="rect">
              <a:avLst/>
            </a:prstGeom>
          </p:spPr>
        </p:pic>
      </p:grpSp>
      <p:grpSp>
        <p:nvGrpSpPr>
          <p:cNvPr id="84" name="Group 83"/>
          <p:cNvGrpSpPr/>
          <p:nvPr/>
        </p:nvGrpSpPr>
        <p:grpSpPr>
          <a:xfrm>
            <a:off x="4265059" y="2378022"/>
            <a:ext cx="3475008" cy="2073302"/>
            <a:chOff x="4386549" y="2378022"/>
            <a:chExt cx="3475008" cy="207330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-4174" r="6644" b="11207"/>
            <a:stretch>
              <a:fillRect/>
            </a:stretch>
          </p:blipFill>
          <p:spPr>
            <a:xfrm>
              <a:off x="4751319" y="2378022"/>
              <a:ext cx="2773132" cy="1652735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4386549" y="4081992"/>
              <a:ext cx="3475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Artificial neural network (</a:t>
              </a:r>
              <a:r>
                <a:rPr lang="en-US" altLang="zh-CN" sz="1800" dirty="0" smtClean="0">
                  <a:solidFill>
                    <a:schemeClr val="accent1"/>
                  </a:solidFill>
                  <a:latin typeface="+mj-lt"/>
                  <a:ea typeface="+mj-ea"/>
                  <a:cs typeface="+mj-cs"/>
                </a:rPr>
                <a:t>ANN)</a:t>
              </a:r>
              <a:endParaRPr lang="en-US" altLang="zh-CN" dirty="0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3890813" y="5477746"/>
            <a:ext cx="4466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00" b="1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altLang="zh-CN" sz="1800" b="1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Receptor – odorant map is doable! 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24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2315" b="8582"/>
          <a:stretch/>
        </p:blipFill>
        <p:spPr>
          <a:xfrm rot="471422">
            <a:off x="8672465" y="2860204"/>
            <a:ext cx="3463244" cy="1538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3" r="19361" b="1053"/>
          <a:stretch/>
        </p:blipFill>
        <p:spPr>
          <a:xfrm>
            <a:off x="2798284" y="1669648"/>
            <a:ext cx="2743200" cy="2560506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6886" y="286208"/>
            <a:ext cx="10580687" cy="684213"/>
          </a:xfrm>
        </p:spPr>
        <p:txBody>
          <a:bodyPr/>
          <a:lstStyle/>
          <a:p>
            <a:r>
              <a:rPr lang="en-US" altLang="zh-CN" dirty="0" smtClean="0"/>
              <a:t>Side projects </a:t>
            </a: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81019" y="1170140"/>
            <a:ext cx="348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accent1"/>
                </a:solidFill>
              </a:rPr>
              <a:t>Limonene story with </a:t>
            </a:r>
            <a:r>
              <a:rPr lang="en-US" altLang="zh-CN" sz="1800" b="1" dirty="0" err="1">
                <a:solidFill>
                  <a:schemeClr val="accent1"/>
                </a:solidFill>
              </a:rPr>
              <a:t>Shlomo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2243" y="1216259"/>
            <a:ext cx="38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accent1"/>
                </a:solidFill>
              </a:rPr>
              <a:t>ASA oligomer story with Shirong</a:t>
            </a:r>
            <a:endParaRPr lang="zh-CN" altLang="en-US" sz="18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-1" r="21223" b="-1076"/>
          <a:stretch/>
        </p:blipFill>
        <p:spPr>
          <a:xfrm>
            <a:off x="205143" y="1677283"/>
            <a:ext cx="2666082" cy="26165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32957" y="5734263"/>
            <a:ext cx="475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Both manuscripts </a:t>
            </a:r>
            <a:r>
              <a:rPr lang="en-US" altLang="zh-CN" sz="1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are in preparation </a:t>
            </a:r>
            <a:endParaRPr lang="zh-CN" altLang="en-US" sz="1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142" y="4463586"/>
            <a:ext cx="5236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Theoretical explanation of the S/R-limonene </a:t>
            </a:r>
          </a:p>
          <a:p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discrimination in sensor response</a:t>
            </a:r>
          </a:p>
          <a:p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 S tends to approach receptor closer than R</a:t>
            </a:r>
            <a:endParaRPr lang="zh-CN" altLang="en-US" sz="18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788" y="1754954"/>
            <a:ext cx="1090095" cy="917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118830" y="1714761"/>
            <a:ext cx="858503" cy="9563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1512" y="1779911"/>
            <a:ext cx="1101717" cy="831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14255" y="1783629"/>
            <a:ext cx="1225638" cy="8790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8255" y="2811539"/>
            <a:ext cx="1151970" cy="8785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1330" y="2876173"/>
            <a:ext cx="1038491" cy="8785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7379" y="4463586"/>
            <a:ext cx="5537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VOC molecules’ sensing mechanism with ASA </a:t>
            </a:r>
          </a:p>
          <a:p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and explanation to the signal discrimination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Molecular size and H-bond count correlate well</a:t>
            </a:r>
          </a:p>
          <a:p>
            <a:r>
              <a:rPr lang="en-US" altLang="zh-CN" sz="18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to the response</a:t>
            </a:r>
          </a:p>
        </p:txBody>
      </p:sp>
    </p:spTree>
    <p:extLst>
      <p:ext uri="{BB962C8B-B14F-4D97-AF65-F5344CB8AC3E}">
        <p14:creationId xmlns:p14="http://schemas.microsoft.com/office/powerpoint/2010/main" val="297087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4" grpId="0"/>
      <p:bldP spid="15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6008" y="357233"/>
            <a:ext cx="10580687" cy="684213"/>
          </a:xfrm>
        </p:spPr>
        <p:txBody>
          <a:bodyPr/>
          <a:lstStyle/>
          <a:p>
            <a:r>
              <a:rPr lang="en-US" altLang="zh-CN" dirty="0" smtClean="0"/>
              <a:t>Summary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6216" y="3614524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1"/>
                </a:solidFill>
              </a:rPr>
              <a:t>Publications: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133" y="827054"/>
            <a:ext cx="6197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accent1"/>
                </a:solidFill>
              </a:rPr>
              <a:t>High–throughput calculation for binding features collection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720" y="1232737"/>
            <a:ext cx="7046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accent1"/>
                </a:solidFill>
              </a:rPr>
              <a:t>Linear regression for binding features using molecular descriptors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4700" y="1638627"/>
            <a:ext cx="4022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accent1"/>
                </a:solidFill>
              </a:rPr>
              <a:t>Receptor – odorant map (in progress)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639" y="4596483"/>
            <a:ext cx="991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</a:rPr>
              <a:t>2</a:t>
            </a:r>
            <a:r>
              <a:rPr lang="en-US" altLang="zh-CN" sz="1600" dirty="0" smtClean="0">
                <a:solidFill>
                  <a:schemeClr val="accent1"/>
                </a:solidFill>
              </a:rPr>
              <a:t>. Current work in preparation:</a:t>
            </a:r>
          </a:p>
          <a:p>
            <a:r>
              <a:rPr lang="en-US" altLang="zh-CN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 smtClean="0">
                <a:solidFill>
                  <a:schemeClr val="accent1"/>
                </a:solidFill>
              </a:rPr>
              <a:t>    </a:t>
            </a:r>
            <a:r>
              <a:rPr lang="en-US" altLang="zh-CN" sz="1600" dirty="0">
                <a:solidFill>
                  <a:schemeClr val="accent1"/>
                </a:solidFill>
              </a:rPr>
              <a:t> </a:t>
            </a:r>
            <a:r>
              <a:rPr lang="en-US" altLang="zh-CN" sz="1600" dirty="0" smtClean="0">
                <a:solidFill>
                  <a:schemeClr val="accent1"/>
                </a:solidFill>
              </a:rPr>
              <a:t> </a:t>
            </a:r>
            <a:r>
              <a:rPr lang="en-US" altLang="zh-CN" sz="1600" b="1" dirty="0" smtClean="0">
                <a:solidFill>
                  <a:schemeClr val="accent1"/>
                </a:solidFill>
              </a:rPr>
              <a:t>L. Chen</a:t>
            </a:r>
            <a:r>
              <a:rPr lang="en-US" altLang="zh-CN" sz="1600" dirty="0" smtClean="0">
                <a:solidFill>
                  <a:schemeClr val="accent1"/>
                </a:solidFill>
              </a:rPr>
              <a:t> et al. </a:t>
            </a:r>
          </a:p>
          <a:p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6521" y="5169423"/>
            <a:ext cx="3195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accent1"/>
                </a:solidFill>
              </a:rPr>
              <a:t>3. Limonene story with </a:t>
            </a:r>
            <a:r>
              <a:rPr lang="en-US" altLang="zh-CN" sz="1600" dirty="0" err="1" smtClean="0">
                <a:solidFill>
                  <a:schemeClr val="accent1"/>
                </a:solidFill>
              </a:rPr>
              <a:t>Shlomo</a:t>
            </a:r>
            <a:r>
              <a:rPr lang="en-US" altLang="zh-CN" sz="1600" dirty="0" smtClean="0">
                <a:solidFill>
                  <a:schemeClr val="accent1"/>
                </a:solidFill>
              </a:rPr>
              <a:t> 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6521" y="5556733"/>
            <a:ext cx="2562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accent1"/>
                </a:solidFill>
              </a:rPr>
              <a:t>4. ASA story with Shirong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59739" y="5828444"/>
            <a:ext cx="3573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 Thank you for your attention</a:t>
            </a:r>
            <a:endParaRPr lang="zh-CN" altLang="en-US" sz="1800" dirty="0">
              <a:solidFill>
                <a:schemeClr val="accent1"/>
              </a:solidFill>
            </a:endParaRPr>
          </a:p>
        </p:txBody>
      </p:sp>
      <p:sp>
        <p:nvSpPr>
          <p:cNvPr id="17" name="Title 7"/>
          <p:cNvSpPr txBox="1">
            <a:spLocks/>
          </p:cNvSpPr>
          <p:nvPr/>
        </p:nvSpPr>
        <p:spPr>
          <a:xfrm>
            <a:off x="517720" y="2068537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269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Plan for the next year</a:t>
            </a: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76008" y="2479927"/>
            <a:ext cx="5980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accent1"/>
                </a:solidFill>
              </a:rPr>
              <a:t>A new screening round for odorants on CNT (2-3 months):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6008" y="3025055"/>
            <a:ext cx="3507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accent1"/>
                </a:solidFill>
              </a:rPr>
              <a:t>FEM method </a:t>
            </a:r>
            <a:r>
              <a:rPr lang="en-US" altLang="zh-CN" sz="16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 sensor signal: </a:t>
            </a:r>
            <a:r>
              <a:rPr lang="en-US" altLang="zh-CN" sz="1600" dirty="0" smtClean="0">
                <a:solidFill>
                  <a:schemeClr val="accent1"/>
                </a:solidFill>
              </a:rPr>
              <a:t>  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6099" y="2752491"/>
            <a:ext cx="7848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solidFill>
                  <a:schemeClr val="accent1"/>
                </a:solidFill>
              </a:rPr>
              <a:t>      More </a:t>
            </a:r>
            <a:r>
              <a:rPr lang="en-US" altLang="zh-CN" sz="1600" dirty="0">
                <a:solidFill>
                  <a:schemeClr val="accent1"/>
                </a:solidFill>
              </a:rPr>
              <a:t>descriptors: geometry, conductivity, dynamics </a:t>
            </a:r>
            <a:r>
              <a:rPr lang="en-US" altLang="zh-CN" sz="1600" dirty="0" smtClean="0">
                <a:solidFill>
                  <a:schemeClr val="accent1"/>
                </a:solidFill>
              </a:rPr>
              <a:t>descriptors, etc.  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6639" y="3983856"/>
            <a:ext cx="85380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accent1"/>
                </a:solidFill>
              </a:rPr>
              <a:t>1. The first paper is ready to submit: </a:t>
            </a:r>
          </a:p>
          <a:p>
            <a:r>
              <a:rPr lang="en-US" altLang="zh-CN" sz="1600" dirty="0" smtClean="0">
                <a:solidFill>
                  <a:schemeClr val="accent1"/>
                </a:solidFill>
              </a:rPr>
              <a:t>       </a:t>
            </a:r>
            <a:r>
              <a:rPr lang="en-US" altLang="zh-CN" sz="1600" b="1" dirty="0" smtClean="0">
                <a:solidFill>
                  <a:schemeClr val="accent1"/>
                </a:solidFill>
              </a:rPr>
              <a:t>L. Chen</a:t>
            </a:r>
            <a:r>
              <a:rPr lang="en-US" altLang="zh-CN" sz="1600" dirty="0" smtClean="0">
                <a:solidFill>
                  <a:schemeClr val="accent1"/>
                </a:solidFill>
              </a:rPr>
              <a:t>, D. Bodesheim, A. </a:t>
            </a:r>
            <a:r>
              <a:rPr lang="en-US" altLang="zh-CN" sz="1600" dirty="0" err="1" smtClean="0">
                <a:solidFill>
                  <a:schemeClr val="accent1"/>
                </a:solidFill>
              </a:rPr>
              <a:t>Ranjbar</a:t>
            </a:r>
            <a:r>
              <a:rPr lang="en-US" altLang="zh-CN" sz="1600" dirty="0" smtClean="0">
                <a:solidFill>
                  <a:schemeClr val="accent1"/>
                </a:solidFill>
              </a:rPr>
              <a:t>, A. Dianat, R. </a:t>
            </a:r>
            <a:r>
              <a:rPr lang="en-US" altLang="zh-CN" sz="1600" dirty="0" err="1" smtClean="0">
                <a:solidFill>
                  <a:schemeClr val="accent1"/>
                </a:solidFill>
              </a:rPr>
              <a:t>Biele</a:t>
            </a:r>
            <a:r>
              <a:rPr lang="en-US" altLang="zh-CN" sz="1600" dirty="0" smtClean="0">
                <a:solidFill>
                  <a:schemeClr val="accent1"/>
                </a:solidFill>
              </a:rPr>
              <a:t>, R</a:t>
            </a:r>
            <a:r>
              <a:rPr lang="en-US" altLang="zh-CN" sz="1600" dirty="0">
                <a:solidFill>
                  <a:schemeClr val="accent1"/>
                </a:solidFill>
              </a:rPr>
              <a:t>. </a:t>
            </a:r>
            <a:r>
              <a:rPr lang="en-US" altLang="zh-CN" sz="1600" dirty="0" smtClean="0">
                <a:solidFill>
                  <a:schemeClr val="accent1"/>
                </a:solidFill>
              </a:rPr>
              <a:t>Gutierrez, and G. </a:t>
            </a:r>
            <a:r>
              <a:rPr lang="en-US" altLang="zh-CN" sz="1600" dirty="0" err="1" smtClean="0">
                <a:solidFill>
                  <a:schemeClr val="accent1"/>
                </a:solidFill>
              </a:rPr>
              <a:t>Cunibert</a:t>
            </a:r>
            <a:r>
              <a:rPr lang="en-US" altLang="zh-CN" sz="1600" dirty="0" smtClean="0">
                <a:solidFill>
                  <a:schemeClr val="accent1"/>
                </a:solidFill>
              </a:rPr>
              <a:t>. </a:t>
            </a:r>
            <a:endParaRPr lang="zh-CN" altLang="en-US" sz="100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751" y="3307007"/>
            <a:ext cx="6382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chemeClr val="accent1"/>
                </a:solidFill>
              </a:rPr>
              <a:t>      Correlating molecular features with signal features using ANN</a:t>
            </a:r>
            <a:endParaRPr lang="zh-CN" alt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79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  <p:bldP spid="7" grpId="0"/>
      <p:bldP spid="9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4" grpId="0"/>
      <p:bldP spid="10" grpId="0"/>
      <p:bldP spid="20" grpId="0"/>
    </p:bldLst>
  </p:timing>
</p:sld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-03_TUD_PPT_16zu9_Vorlage" id="{F8AA27B7-7099-41C7-9003-6D22926F779C}" vid="{4A3BCC44-CEFA-4AF6-9ED3-A6A0E0BA636E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2022-03_TUD_PPT_16zu9_Vorlage</Template>
  <TotalTime>168841</TotalTime>
  <Words>530</Words>
  <Application>Microsoft Office PowerPoint</Application>
  <PresentationFormat>Widescreen</PresentationFormat>
  <Paragraphs>122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Open Sans</vt:lpstr>
      <vt:lpstr>Arial</vt:lpstr>
      <vt:lpstr>Times New Roman</vt:lpstr>
      <vt:lpstr>宋体</vt:lpstr>
      <vt:lpstr>Symbol</vt:lpstr>
      <vt:lpstr>Wingdings</vt:lpstr>
      <vt:lpstr>Calibri</vt:lpstr>
      <vt:lpstr>TUD_2018_16zu9</vt:lpstr>
      <vt:lpstr>1st TAC meeting </vt:lpstr>
      <vt:lpstr>PhD Motivation</vt:lpstr>
      <vt:lpstr>Analyte-receptor binding features collection Workflow </vt:lpstr>
      <vt:lpstr>PowerPoint Presentation</vt:lpstr>
      <vt:lpstr>Binding feature prediction Multiple feature linear regression</vt:lpstr>
      <vt:lpstr>Binding energy pattern</vt:lpstr>
      <vt:lpstr>In progress: receptor – odorant map  Unsupervised learning – PCA &amp; k-means clustering</vt:lpstr>
      <vt:lpstr>Side projects </vt:lpstr>
      <vt:lpstr>Summary </vt:lpstr>
      <vt:lpstr>Workflow and motivation </vt:lpstr>
      <vt:lpstr>Analyte-receptor binding features collection Pearson correlation for descriptors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properties of 2D material for gas absorption</dc:title>
  <dc:subject>Präsentationsvorlage</dc:subject>
  <dc:creator>210d2fde, ebc18a59</dc:creator>
  <cp:lastModifiedBy>lichen</cp:lastModifiedBy>
  <cp:revision>966</cp:revision>
  <dcterms:created xsi:type="dcterms:W3CDTF">2022-04-22T05:03:49Z</dcterms:created>
  <dcterms:modified xsi:type="dcterms:W3CDTF">2024-02-14T07:57:05Z</dcterms:modified>
</cp:coreProperties>
</file>