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94" r:id="rId3"/>
    <p:sldId id="308" r:id="rId4"/>
    <p:sldId id="295" r:id="rId5"/>
    <p:sldId id="307" r:id="rId6"/>
    <p:sldId id="297" r:id="rId7"/>
    <p:sldId id="299" r:id="rId8"/>
    <p:sldId id="300" r:id="rId9"/>
    <p:sldId id="301" r:id="rId10"/>
    <p:sldId id="304" r:id="rId11"/>
    <p:sldId id="303" r:id="rId12"/>
    <p:sldId id="306" r:id="rId13"/>
    <p:sldId id="30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BD59E9-4E42-42AB-A306-068C383A1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53C8D-E507-4729-AD25-3988D2A6B6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55099-9BC6-450F-BB51-0985F11E1635}" type="datetimeFigureOut">
              <a:rPr lang="LID4096" smtClean="0"/>
              <a:t>01/24/2024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EC937-5F74-472B-8505-F46D976888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9F0AF-7244-4F17-8EFC-E420AB852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511E-7D7B-405D-A748-17211EDB8D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0376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3824-A945-4DA7-AB51-F3562DD9DFFA}" type="datetimeFigureOut">
              <a:rPr lang="LID4096" smtClean="0"/>
              <a:t>01/24/2024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60BA6-0A80-4992-BC9F-FB458110E7A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227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noProof="0" dirty="0" err="1"/>
              <a:t>Vorname</a:t>
            </a:r>
            <a:r>
              <a:rPr lang="en-US" noProof="0" dirty="0"/>
              <a:t>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endParaRPr lang="en-US" noProof="0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noProof="0" dirty="0" err="1"/>
              <a:t>Struktureinheit</a:t>
            </a:r>
            <a:r>
              <a:rPr lang="en-US" noProof="0" dirty="0"/>
              <a:t>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Ort </a:t>
            </a:r>
            <a:r>
              <a:rPr lang="en-US" noProof="0" dirty="0" err="1"/>
              <a:t>oder</a:t>
            </a:r>
            <a:r>
              <a:rPr lang="en-US" noProof="0" dirty="0"/>
              <a:t> </a:t>
            </a:r>
            <a:r>
              <a:rPr lang="en-US" noProof="0" dirty="0" err="1"/>
              <a:t>Anlass</a:t>
            </a:r>
            <a:r>
              <a:rPr lang="en-US" noProof="0" dirty="0"/>
              <a:t> des </a:t>
            </a:r>
            <a:r>
              <a:rPr lang="en-US" noProof="0" dirty="0" err="1"/>
              <a:t>Vortrags</a:t>
            </a:r>
            <a:r>
              <a:rPr lang="en-US" noProof="0" dirty="0"/>
              <a:t> // 18. </a:t>
            </a:r>
            <a:r>
              <a:rPr lang="en-US" noProof="0" dirty="0" err="1"/>
              <a:t>Februar</a:t>
            </a:r>
            <a:r>
              <a:rPr lang="en-US" noProof="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3862308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573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21" name="Grafik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292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08599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4041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60156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026604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74510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8473226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461922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290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4" name="Grafik 3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3" name="Grafik 2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28539424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3267728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9043254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4637165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0540437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84644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27797347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97120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6752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828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3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 descr="Logo. Acht unregelmäßige Dreiecksflächen sind, im Uhrzeigersinn zu einem regelmäßig achteckigen Ring angeordnet. Links daneben zweizeilig der Schriftzug &quot;DRESDEN concept" title="Logo Dresden concep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94" y="329323"/>
            <a:ext cx="1463906" cy="543600"/>
          </a:xfrm>
          <a:prstGeom prst="rect">
            <a:avLst/>
          </a:prstGeom>
        </p:spPr>
      </p:pic>
      <p:pic>
        <p:nvPicPr>
          <p:cNvPr id="20" name="Grafik 19" descr="Logo. Schriftzug &quot;Technische Universität Dresden&quot;. Links davon befindet sich ein Achteck, das in zwei Bereiche aufgeteilt ist, die zusammen die Buchstaben &quot;T&quot; und &quot;U&quot; ergeben." title="Logo der TU Dresd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502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252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886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0" name="Grafik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5124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0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05594" y="327901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sp>
        <p:nvSpPr>
          <p:cNvPr id="5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86458" y="346075"/>
            <a:ext cx="1764000" cy="514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86027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9" descr="Logo. Acht unregelmäßige Dreiecksflächen sind, im Uhrzeigersinn einen Farbverlauf von dunkelblau bis hellgrün ergebend, zu einem regelmäßig achteckigen Ring angeordnet. Links daneben zweizeilig der Schriftzug &quot;DRESDEN concept" title="Logo Dresden concept"/>
          <p:cNvSpPr>
            <a:spLocks noGrp="1"/>
          </p:cNvSpPr>
          <p:nvPr>
            <p:ph type="pic" sz="quarter" idx="16"/>
          </p:nvPr>
        </p:nvSpPr>
        <p:spPr>
          <a:xfrm>
            <a:off x="10442465" y="328249"/>
            <a:ext cx="1468800" cy="550800"/>
          </a:xfrm>
          <a:blipFill>
            <a:blip r:embed="rId2"/>
            <a:srcRect/>
            <a:stretch>
              <a:fillRect l="-493" r="-493"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endParaRPr lang="de-DE" sz="300" b="0" dirty="0"/>
          </a:p>
          <a:p>
            <a:endParaRPr lang="de-DE" sz="300" b="0" dirty="0"/>
          </a:p>
          <a:p>
            <a:endParaRPr lang="de-DE" dirty="0"/>
          </a:p>
        </p:txBody>
      </p:sp>
      <p:sp>
        <p:nvSpPr>
          <p:cNvPr id="17" name="Bildplatzhalter 4" descr="Logo. Schriftzug &quot;Technische Universität Dresden&quot;. Links davon befindet sich ein Achteck, das in zwei Bereiche aufgeteilt ist, die zusammen die Buchstaben &quot;T&quot; und &quot;U&quot; ergeben." title="Logo der TU Dresden"/>
          <p:cNvSpPr>
            <a:spLocks noGrp="1"/>
          </p:cNvSpPr>
          <p:nvPr>
            <p:ph type="pic" sz="quarter" idx="15"/>
          </p:nvPr>
        </p:nvSpPr>
        <p:spPr>
          <a:xfrm>
            <a:off x="290304" y="349731"/>
            <a:ext cx="1764000" cy="514800"/>
          </a:xfrm>
          <a:blipFill dpi="0" rotWithShape="1">
            <a:blip r:embed="rId3"/>
            <a:srcRect/>
            <a:stretch>
              <a:fillRect l="-29" r="-29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28249298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9" name="Grafik 1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023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98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471108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  <p:pic>
        <p:nvPicPr>
          <p:cNvPr id="11" name="Grafik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30108"/>
            <a:ext cx="1468046" cy="5445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51"/>
            <a:ext cx="1764000" cy="5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9196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 bis Ebene 4)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 (nachfolgend alles 14 </a:t>
            </a:r>
            <a:r>
              <a:rPr lang="de-DE" dirty="0" err="1"/>
              <a:t>pt</a:t>
            </a:r>
            <a:r>
              <a:rPr lang="de-DE" dirty="0"/>
              <a:t>)</a:t>
            </a:r>
          </a:p>
          <a:p>
            <a:pPr lvl="5"/>
            <a:r>
              <a:rPr lang="de-DE" dirty="0"/>
              <a:t>Sechste Textebene für Aufzählungen bei viel Text</a:t>
            </a:r>
          </a:p>
          <a:p>
            <a:pPr lvl="6"/>
            <a:r>
              <a:rPr lang="de-DE" dirty="0"/>
              <a:t>Siebte Textebene für Aufzählungen bei viel Text</a:t>
            </a:r>
          </a:p>
          <a:p>
            <a:pPr lvl="7"/>
            <a:r>
              <a:rPr lang="de-DE" dirty="0"/>
              <a:t>Achte Textebene für Aufzählungen bei viel Text</a:t>
            </a:r>
          </a:p>
          <a:p>
            <a:pPr lvl="8"/>
            <a:r>
              <a:rPr lang="de-DE" dirty="0"/>
              <a:t>Neunte Textebene für Aufzählungen bei viel Text</a:t>
            </a:r>
          </a:p>
          <a:p>
            <a:pPr lvl="5"/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</a:rPr>
              <a:t>Inkjet printed Gas Sensors based on 2D materials</a:t>
            </a:r>
            <a:endParaRPr lang="ar-PS" sz="800" noProof="0" dirty="0">
              <a:solidFill>
                <a:schemeClr val="tx2"/>
              </a:solidFill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Chair for Materials Science and Nanotechnology / </a:t>
            </a: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Abdallh Herbawe</a:t>
            </a:r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Friday, January 26, 2024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727469" y="6314871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80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r>
              <a:rPr lang="en-US" sz="800" baseline="0" noProof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en-US" sz="800" baseline="0" noProof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aseline="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noProof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6334183"/>
            <a:ext cx="1116268" cy="32373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06" y="6315776"/>
            <a:ext cx="969464" cy="360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F4F78A9-4E22-46AF-8616-C52C5BD0B51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14" y="6265536"/>
            <a:ext cx="1415597" cy="3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52000" indent="-144000" algn="l" defTabSz="914269" rtl="0" eaLnBrk="1" latinLnBrk="0" hangingPunct="1"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85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29.svg"/><Relationship Id="rId5" Type="http://schemas.openxmlformats.org/officeDocument/2006/relationships/image" Target="../media/image34.sv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Abdallh Herbawe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3835706"/>
            <a:ext cx="8778044" cy="430887"/>
          </a:xfrm>
        </p:spPr>
        <p:txBody>
          <a:bodyPr/>
          <a:lstStyle/>
          <a:p>
            <a:r>
              <a:rPr lang="en-US" sz="2800" dirty="0"/>
              <a:t>Inkjet</a:t>
            </a:r>
            <a:r>
              <a:rPr lang="de-DE" sz="2800" dirty="0"/>
              <a:t> printed Gas Sensors </a:t>
            </a:r>
            <a:r>
              <a:rPr lang="en-US" sz="2800" dirty="0"/>
              <a:t>based on</a:t>
            </a:r>
            <a:r>
              <a:rPr lang="de-DE" sz="2800" dirty="0"/>
              <a:t> </a:t>
            </a:r>
            <a:r>
              <a:rPr lang="en-US" sz="2800" dirty="0"/>
              <a:t>2D materials</a:t>
            </a:r>
            <a:endParaRPr lang="de-DE" sz="28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Olfactorial Perceptronics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Chair </a:t>
            </a:r>
            <a:r>
              <a:rPr lang="en-US" dirty="0"/>
              <a:t>for</a:t>
            </a:r>
            <a:r>
              <a:rPr lang="de-DE" dirty="0"/>
              <a:t> Materials Science and Nanotechnology</a:t>
            </a:r>
            <a:r>
              <a:rPr lang="en-US" dirty="0"/>
              <a:t>, TU Dresden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882770" y="4375609"/>
            <a:ext cx="8210896" cy="492443"/>
          </a:xfrm>
        </p:spPr>
        <p:txBody>
          <a:bodyPr/>
          <a:lstStyle/>
          <a:p>
            <a:r>
              <a:rPr lang="en-US" sz="2800" dirty="0"/>
              <a:t>Thesis Advisory committee (TAC) Kick-off meeting 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Friday, January 26,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634D-4C26-4DE2-AA06-135CC5EC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Plan</a:t>
            </a:r>
            <a:endParaRPr lang="LID4096" dirty="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2B818A49-D49A-4F19-9E1A-263C859F907A}"/>
              </a:ext>
            </a:extLst>
          </p:cNvPr>
          <p:cNvSpPr/>
          <p:nvPr/>
        </p:nvSpPr>
        <p:spPr>
          <a:xfrm>
            <a:off x="9124339" y="1261373"/>
            <a:ext cx="2317750" cy="3127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9" extrusionOk="0">
                <a:moveTo>
                  <a:pt x="7930" y="1370"/>
                </a:moveTo>
                <a:lnTo>
                  <a:pt x="1397" y="1370"/>
                </a:lnTo>
                <a:lnTo>
                  <a:pt x="2545" y="521"/>
                </a:lnTo>
                <a:cubicBezTo>
                  <a:pt x="2710" y="398"/>
                  <a:pt x="2710" y="206"/>
                  <a:pt x="2545" y="92"/>
                </a:cubicBezTo>
                <a:cubicBezTo>
                  <a:pt x="2379" y="-31"/>
                  <a:pt x="2119" y="-31"/>
                  <a:pt x="1965" y="92"/>
                </a:cubicBezTo>
                <a:lnTo>
                  <a:pt x="118" y="1458"/>
                </a:lnTo>
                <a:cubicBezTo>
                  <a:pt x="118" y="1458"/>
                  <a:pt x="118" y="1458"/>
                  <a:pt x="118" y="1458"/>
                </a:cubicBezTo>
                <a:cubicBezTo>
                  <a:pt x="95" y="1476"/>
                  <a:pt x="83" y="1484"/>
                  <a:pt x="71" y="1502"/>
                </a:cubicBezTo>
                <a:cubicBezTo>
                  <a:pt x="71" y="1511"/>
                  <a:pt x="59" y="1511"/>
                  <a:pt x="59" y="1519"/>
                </a:cubicBezTo>
                <a:cubicBezTo>
                  <a:pt x="47" y="1528"/>
                  <a:pt x="35" y="1546"/>
                  <a:pt x="35" y="1554"/>
                </a:cubicBezTo>
                <a:cubicBezTo>
                  <a:pt x="35" y="1563"/>
                  <a:pt x="35" y="1572"/>
                  <a:pt x="24" y="1572"/>
                </a:cubicBezTo>
                <a:cubicBezTo>
                  <a:pt x="24" y="1581"/>
                  <a:pt x="12" y="1598"/>
                  <a:pt x="12" y="1607"/>
                </a:cubicBezTo>
                <a:cubicBezTo>
                  <a:pt x="12" y="1624"/>
                  <a:pt x="0" y="1651"/>
                  <a:pt x="0" y="1668"/>
                </a:cubicBezTo>
                <a:cubicBezTo>
                  <a:pt x="0" y="1686"/>
                  <a:pt x="0" y="1712"/>
                  <a:pt x="12" y="1730"/>
                </a:cubicBezTo>
                <a:cubicBezTo>
                  <a:pt x="12" y="1738"/>
                  <a:pt x="24" y="1756"/>
                  <a:pt x="24" y="1765"/>
                </a:cubicBezTo>
                <a:cubicBezTo>
                  <a:pt x="24" y="1773"/>
                  <a:pt x="24" y="1782"/>
                  <a:pt x="35" y="1782"/>
                </a:cubicBezTo>
                <a:cubicBezTo>
                  <a:pt x="47" y="1800"/>
                  <a:pt x="47" y="1808"/>
                  <a:pt x="59" y="1817"/>
                </a:cubicBezTo>
                <a:cubicBezTo>
                  <a:pt x="59" y="1826"/>
                  <a:pt x="71" y="1826"/>
                  <a:pt x="71" y="1835"/>
                </a:cubicBezTo>
                <a:cubicBezTo>
                  <a:pt x="83" y="1852"/>
                  <a:pt x="107" y="1870"/>
                  <a:pt x="118" y="1878"/>
                </a:cubicBezTo>
                <a:lnTo>
                  <a:pt x="1965" y="3245"/>
                </a:lnTo>
                <a:cubicBezTo>
                  <a:pt x="2048" y="3306"/>
                  <a:pt x="2154" y="3332"/>
                  <a:pt x="2261" y="3332"/>
                </a:cubicBezTo>
                <a:cubicBezTo>
                  <a:pt x="2367" y="3332"/>
                  <a:pt x="2474" y="3306"/>
                  <a:pt x="2556" y="3245"/>
                </a:cubicBezTo>
                <a:cubicBezTo>
                  <a:pt x="2722" y="3122"/>
                  <a:pt x="2722" y="2930"/>
                  <a:pt x="2556" y="2816"/>
                </a:cubicBezTo>
                <a:lnTo>
                  <a:pt x="1408" y="1966"/>
                </a:lnTo>
                <a:lnTo>
                  <a:pt x="7942" y="1966"/>
                </a:lnTo>
                <a:cubicBezTo>
                  <a:pt x="15019" y="1966"/>
                  <a:pt x="20772" y="6223"/>
                  <a:pt x="20772" y="11461"/>
                </a:cubicBezTo>
                <a:cubicBezTo>
                  <a:pt x="20772" y="16699"/>
                  <a:pt x="15019" y="20956"/>
                  <a:pt x="7942" y="20956"/>
                </a:cubicBezTo>
                <a:cubicBezTo>
                  <a:pt x="7717" y="20956"/>
                  <a:pt x="7527" y="21096"/>
                  <a:pt x="7527" y="21262"/>
                </a:cubicBezTo>
                <a:cubicBezTo>
                  <a:pt x="7527" y="21429"/>
                  <a:pt x="7717" y="21569"/>
                  <a:pt x="7942" y="21569"/>
                </a:cubicBezTo>
                <a:cubicBezTo>
                  <a:pt x="15469" y="21569"/>
                  <a:pt x="21600" y="17032"/>
                  <a:pt x="21600" y="11461"/>
                </a:cubicBezTo>
                <a:cubicBezTo>
                  <a:pt x="21600" y="5890"/>
                  <a:pt x="15457" y="1370"/>
                  <a:pt x="7930" y="137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0D2851C9-C57E-496B-A36A-FD758008A79E}"/>
              </a:ext>
            </a:extLst>
          </p:cNvPr>
          <p:cNvSpPr/>
          <p:nvPr/>
        </p:nvSpPr>
        <p:spPr>
          <a:xfrm>
            <a:off x="749911" y="1464574"/>
            <a:ext cx="2221231" cy="3128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55" y="0"/>
                </a:moveTo>
                <a:lnTo>
                  <a:pt x="14252" y="0"/>
                </a:lnTo>
                <a:cubicBezTo>
                  <a:pt x="6397" y="0"/>
                  <a:pt x="0" y="4543"/>
                  <a:pt x="0" y="10120"/>
                </a:cubicBezTo>
                <a:cubicBezTo>
                  <a:pt x="0" y="15470"/>
                  <a:pt x="5866" y="19855"/>
                  <a:pt x="13276" y="20214"/>
                </a:cubicBezTo>
                <a:lnTo>
                  <a:pt x="12054" y="21083"/>
                </a:lnTo>
                <a:cubicBezTo>
                  <a:pt x="11881" y="21205"/>
                  <a:pt x="11881" y="21398"/>
                  <a:pt x="12054" y="21512"/>
                </a:cubicBezTo>
                <a:cubicBezTo>
                  <a:pt x="12140" y="21574"/>
                  <a:pt x="12251" y="21600"/>
                  <a:pt x="12362" y="21600"/>
                </a:cubicBezTo>
                <a:cubicBezTo>
                  <a:pt x="12473" y="21600"/>
                  <a:pt x="12585" y="21574"/>
                  <a:pt x="12671" y="21512"/>
                </a:cubicBezTo>
                <a:lnTo>
                  <a:pt x="14598" y="20144"/>
                </a:lnTo>
                <a:cubicBezTo>
                  <a:pt x="14770" y="20021"/>
                  <a:pt x="14770" y="19828"/>
                  <a:pt x="14598" y="19714"/>
                </a:cubicBezTo>
                <a:lnTo>
                  <a:pt x="12671" y="18346"/>
                </a:lnTo>
                <a:cubicBezTo>
                  <a:pt x="12498" y="18224"/>
                  <a:pt x="12226" y="18224"/>
                  <a:pt x="12066" y="18346"/>
                </a:cubicBezTo>
                <a:cubicBezTo>
                  <a:pt x="11893" y="18469"/>
                  <a:pt x="11893" y="18662"/>
                  <a:pt x="12066" y="18776"/>
                </a:cubicBezTo>
                <a:lnTo>
                  <a:pt x="13214" y="19592"/>
                </a:lnTo>
                <a:cubicBezTo>
                  <a:pt x="6323" y="19215"/>
                  <a:pt x="877" y="15110"/>
                  <a:pt x="877" y="10120"/>
                </a:cubicBezTo>
                <a:cubicBezTo>
                  <a:pt x="877" y="4876"/>
                  <a:pt x="6879" y="614"/>
                  <a:pt x="14264" y="614"/>
                </a:cubicBezTo>
                <a:lnTo>
                  <a:pt x="21168" y="614"/>
                </a:lnTo>
                <a:cubicBezTo>
                  <a:pt x="21402" y="614"/>
                  <a:pt x="21600" y="474"/>
                  <a:pt x="21600" y="307"/>
                </a:cubicBezTo>
                <a:cubicBezTo>
                  <a:pt x="21600" y="140"/>
                  <a:pt x="21390" y="0"/>
                  <a:pt x="2115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B533A50B-1645-4690-9BC9-32F89DC32485}"/>
              </a:ext>
            </a:extLst>
          </p:cNvPr>
          <p:cNvSpPr/>
          <p:nvPr/>
        </p:nvSpPr>
        <p:spPr>
          <a:xfrm>
            <a:off x="3180794" y="4106811"/>
            <a:ext cx="287022" cy="485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1" h="21404" extrusionOk="0">
                <a:moveTo>
                  <a:pt x="3291" y="21404"/>
                </a:moveTo>
                <a:cubicBezTo>
                  <a:pt x="2457" y="21404"/>
                  <a:pt x="1623" y="21236"/>
                  <a:pt x="974" y="20844"/>
                </a:cubicBezTo>
                <a:cubicBezTo>
                  <a:pt x="-324" y="20061"/>
                  <a:pt x="-324" y="18830"/>
                  <a:pt x="974" y="18102"/>
                </a:cubicBezTo>
                <a:lnTo>
                  <a:pt x="13211" y="10716"/>
                </a:lnTo>
                <a:lnTo>
                  <a:pt x="974" y="3329"/>
                </a:lnTo>
                <a:cubicBezTo>
                  <a:pt x="-324" y="2546"/>
                  <a:pt x="-324" y="1315"/>
                  <a:pt x="974" y="587"/>
                </a:cubicBezTo>
                <a:cubicBezTo>
                  <a:pt x="2272" y="-196"/>
                  <a:pt x="4311" y="-196"/>
                  <a:pt x="5516" y="587"/>
                </a:cubicBezTo>
                <a:lnTo>
                  <a:pt x="19978" y="9317"/>
                </a:lnTo>
                <a:cubicBezTo>
                  <a:pt x="21276" y="10100"/>
                  <a:pt x="21276" y="11332"/>
                  <a:pt x="19978" y="12059"/>
                </a:cubicBezTo>
                <a:lnTo>
                  <a:pt x="5609" y="20844"/>
                </a:lnTo>
                <a:cubicBezTo>
                  <a:pt x="4960" y="21236"/>
                  <a:pt x="4126" y="21404"/>
                  <a:pt x="3291" y="214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C9F72AEA-B7DF-4407-BC10-5B5BBF764A0A}"/>
              </a:ext>
            </a:extLst>
          </p:cNvPr>
          <p:cNvSpPr/>
          <p:nvPr/>
        </p:nvSpPr>
        <p:spPr>
          <a:xfrm>
            <a:off x="4979206" y="4106811"/>
            <a:ext cx="287022" cy="485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1" h="21404" extrusionOk="0">
                <a:moveTo>
                  <a:pt x="3291" y="21404"/>
                </a:moveTo>
                <a:cubicBezTo>
                  <a:pt x="2457" y="21404"/>
                  <a:pt x="1623" y="21236"/>
                  <a:pt x="974" y="20844"/>
                </a:cubicBezTo>
                <a:cubicBezTo>
                  <a:pt x="-324" y="20061"/>
                  <a:pt x="-324" y="18830"/>
                  <a:pt x="974" y="18102"/>
                </a:cubicBezTo>
                <a:lnTo>
                  <a:pt x="13211" y="10716"/>
                </a:lnTo>
                <a:lnTo>
                  <a:pt x="974" y="3329"/>
                </a:lnTo>
                <a:cubicBezTo>
                  <a:pt x="-324" y="2546"/>
                  <a:pt x="-324" y="1315"/>
                  <a:pt x="974" y="587"/>
                </a:cubicBezTo>
                <a:cubicBezTo>
                  <a:pt x="2272" y="-196"/>
                  <a:pt x="4311" y="-196"/>
                  <a:pt x="5516" y="587"/>
                </a:cubicBezTo>
                <a:lnTo>
                  <a:pt x="19978" y="9317"/>
                </a:lnTo>
                <a:cubicBezTo>
                  <a:pt x="21276" y="10100"/>
                  <a:pt x="21276" y="11332"/>
                  <a:pt x="19978" y="12059"/>
                </a:cubicBezTo>
                <a:lnTo>
                  <a:pt x="5516" y="20789"/>
                </a:lnTo>
                <a:cubicBezTo>
                  <a:pt x="4960" y="21236"/>
                  <a:pt x="4126" y="21404"/>
                  <a:pt x="3291" y="214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CCB05BDD-8513-4DAA-B156-F2C99003A05F}"/>
              </a:ext>
            </a:extLst>
          </p:cNvPr>
          <p:cNvSpPr/>
          <p:nvPr/>
        </p:nvSpPr>
        <p:spPr>
          <a:xfrm>
            <a:off x="6771727" y="4100771"/>
            <a:ext cx="287022" cy="485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1" h="21404" extrusionOk="0">
                <a:moveTo>
                  <a:pt x="3291" y="21404"/>
                </a:moveTo>
                <a:cubicBezTo>
                  <a:pt x="2457" y="21404"/>
                  <a:pt x="1623" y="21236"/>
                  <a:pt x="974" y="20844"/>
                </a:cubicBezTo>
                <a:cubicBezTo>
                  <a:pt x="-324" y="20061"/>
                  <a:pt x="-324" y="18830"/>
                  <a:pt x="974" y="18102"/>
                </a:cubicBezTo>
                <a:lnTo>
                  <a:pt x="13211" y="10716"/>
                </a:lnTo>
                <a:lnTo>
                  <a:pt x="974" y="3329"/>
                </a:lnTo>
                <a:cubicBezTo>
                  <a:pt x="-324" y="2546"/>
                  <a:pt x="-324" y="1315"/>
                  <a:pt x="974" y="587"/>
                </a:cubicBezTo>
                <a:cubicBezTo>
                  <a:pt x="2272" y="-196"/>
                  <a:pt x="4311" y="-196"/>
                  <a:pt x="5516" y="587"/>
                </a:cubicBezTo>
                <a:lnTo>
                  <a:pt x="19978" y="9317"/>
                </a:lnTo>
                <a:cubicBezTo>
                  <a:pt x="21276" y="10100"/>
                  <a:pt x="21276" y="11332"/>
                  <a:pt x="19978" y="12059"/>
                </a:cubicBezTo>
                <a:lnTo>
                  <a:pt x="5516" y="20789"/>
                </a:lnTo>
                <a:cubicBezTo>
                  <a:pt x="4960" y="21236"/>
                  <a:pt x="4126" y="21404"/>
                  <a:pt x="3291" y="214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FCD3EAD2-1FDD-4669-80BC-D9491F0678C9}"/>
              </a:ext>
            </a:extLst>
          </p:cNvPr>
          <p:cNvSpPr/>
          <p:nvPr/>
        </p:nvSpPr>
        <p:spPr>
          <a:xfrm>
            <a:off x="8574428" y="4100770"/>
            <a:ext cx="287022" cy="485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51" h="21404" extrusionOk="0">
                <a:moveTo>
                  <a:pt x="3291" y="21404"/>
                </a:moveTo>
                <a:cubicBezTo>
                  <a:pt x="2457" y="21404"/>
                  <a:pt x="1623" y="21236"/>
                  <a:pt x="974" y="20844"/>
                </a:cubicBezTo>
                <a:cubicBezTo>
                  <a:pt x="-324" y="20061"/>
                  <a:pt x="-324" y="18830"/>
                  <a:pt x="974" y="18102"/>
                </a:cubicBezTo>
                <a:lnTo>
                  <a:pt x="13211" y="10716"/>
                </a:lnTo>
                <a:lnTo>
                  <a:pt x="974" y="3329"/>
                </a:lnTo>
                <a:cubicBezTo>
                  <a:pt x="-324" y="2546"/>
                  <a:pt x="-324" y="1315"/>
                  <a:pt x="974" y="587"/>
                </a:cubicBezTo>
                <a:cubicBezTo>
                  <a:pt x="2272" y="-196"/>
                  <a:pt x="4311" y="-196"/>
                  <a:pt x="5516" y="587"/>
                </a:cubicBezTo>
                <a:lnTo>
                  <a:pt x="19978" y="9317"/>
                </a:lnTo>
                <a:cubicBezTo>
                  <a:pt x="21276" y="10100"/>
                  <a:pt x="21276" y="11332"/>
                  <a:pt x="19978" y="12059"/>
                </a:cubicBezTo>
                <a:lnTo>
                  <a:pt x="5516" y="20789"/>
                </a:lnTo>
                <a:cubicBezTo>
                  <a:pt x="4960" y="21236"/>
                  <a:pt x="4126" y="21404"/>
                  <a:pt x="3291" y="2140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">
            <a:extLst>
              <a:ext uri="{FF2B5EF4-FFF2-40B4-BE49-F238E27FC236}">
                <a16:creationId xmlns:a16="http://schemas.microsoft.com/office/drawing/2014/main" id="{53D57029-52F1-44D6-91CB-451A3675EFB6}"/>
              </a:ext>
            </a:extLst>
          </p:cNvPr>
          <p:cNvSpPr/>
          <p:nvPr/>
        </p:nvSpPr>
        <p:spPr>
          <a:xfrm>
            <a:off x="1524610" y="2175773"/>
            <a:ext cx="1800000" cy="2503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21600" y="12866"/>
                </a:moveTo>
                <a:lnTo>
                  <a:pt x="21600" y="0"/>
                </a:lnTo>
                <a:lnTo>
                  <a:pt x="8693" y="0"/>
                </a:lnTo>
                <a:cubicBezTo>
                  <a:pt x="3890" y="0"/>
                  <a:pt x="0" y="2879"/>
                  <a:pt x="0" y="6433"/>
                </a:cubicBezTo>
                <a:lnTo>
                  <a:pt x="0" y="6433"/>
                </a:lnTo>
                <a:cubicBezTo>
                  <a:pt x="0" y="9988"/>
                  <a:pt x="3890" y="12866"/>
                  <a:pt x="8693" y="12866"/>
                </a:cubicBezTo>
                <a:lnTo>
                  <a:pt x="11478" y="12866"/>
                </a:lnTo>
                <a:cubicBezTo>
                  <a:pt x="12686" y="12866"/>
                  <a:pt x="13658" y="13586"/>
                  <a:pt x="13658" y="14480"/>
                </a:cubicBezTo>
                <a:lnTo>
                  <a:pt x="13658" y="14524"/>
                </a:lnTo>
                <a:cubicBezTo>
                  <a:pt x="13658" y="15167"/>
                  <a:pt x="13143" y="15734"/>
                  <a:pt x="12362" y="15996"/>
                </a:cubicBezTo>
                <a:cubicBezTo>
                  <a:pt x="10962" y="16464"/>
                  <a:pt x="10019" y="17511"/>
                  <a:pt x="10063" y="18721"/>
                </a:cubicBezTo>
                <a:cubicBezTo>
                  <a:pt x="10137" y="20183"/>
                  <a:pt x="11728" y="21393"/>
                  <a:pt x="13703" y="21491"/>
                </a:cubicBezTo>
                <a:cubicBezTo>
                  <a:pt x="15957" y="21600"/>
                  <a:pt x="17843" y="20270"/>
                  <a:pt x="17843" y="18623"/>
                </a:cubicBezTo>
                <a:cubicBezTo>
                  <a:pt x="17843" y="17446"/>
                  <a:pt x="16885" y="16432"/>
                  <a:pt x="15530" y="15996"/>
                </a:cubicBezTo>
                <a:cubicBezTo>
                  <a:pt x="14749" y="15745"/>
                  <a:pt x="14262" y="15156"/>
                  <a:pt x="14262" y="14524"/>
                </a:cubicBezTo>
                <a:lnTo>
                  <a:pt x="14262" y="14480"/>
                </a:lnTo>
                <a:cubicBezTo>
                  <a:pt x="14262" y="13586"/>
                  <a:pt x="15235" y="12866"/>
                  <a:pt x="16443" y="12866"/>
                </a:cubicBezTo>
                <a:lnTo>
                  <a:pt x="21600" y="12866"/>
                </a:lnTo>
                <a:close/>
              </a:path>
            </a:pathLst>
          </a:custGeom>
          <a:solidFill>
            <a:srgbClr val="00305D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38" name="Shape">
            <a:extLst>
              <a:ext uri="{FF2B5EF4-FFF2-40B4-BE49-F238E27FC236}">
                <a16:creationId xmlns:a16="http://schemas.microsoft.com/office/drawing/2014/main" id="{1BC53F9D-63EF-4E80-84CD-BBAAFA6F55D5}"/>
              </a:ext>
            </a:extLst>
          </p:cNvPr>
          <p:cNvSpPr/>
          <p:nvPr/>
        </p:nvSpPr>
        <p:spPr>
          <a:xfrm>
            <a:off x="3320321" y="2175774"/>
            <a:ext cx="1800000" cy="2505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21600" y="12860"/>
                </a:moveTo>
                <a:lnTo>
                  <a:pt x="21600" y="0"/>
                </a:lnTo>
                <a:lnTo>
                  <a:pt x="0" y="0"/>
                </a:lnTo>
                <a:lnTo>
                  <a:pt x="0" y="12860"/>
                </a:lnTo>
                <a:lnTo>
                  <a:pt x="7297" y="12860"/>
                </a:lnTo>
                <a:cubicBezTo>
                  <a:pt x="9002" y="12860"/>
                  <a:pt x="10374" y="13579"/>
                  <a:pt x="10374" y="14473"/>
                </a:cubicBezTo>
                <a:lnTo>
                  <a:pt x="10374" y="14473"/>
                </a:lnTo>
                <a:cubicBezTo>
                  <a:pt x="10374" y="15127"/>
                  <a:pt x="9605" y="15715"/>
                  <a:pt x="8461" y="15966"/>
                </a:cubicBezTo>
                <a:cubicBezTo>
                  <a:pt x="6382" y="16423"/>
                  <a:pt x="4948" y="17546"/>
                  <a:pt x="5114" y="18832"/>
                </a:cubicBezTo>
                <a:cubicBezTo>
                  <a:pt x="5301" y="20249"/>
                  <a:pt x="7526" y="21404"/>
                  <a:pt x="10228" y="21491"/>
                </a:cubicBezTo>
                <a:cubicBezTo>
                  <a:pt x="13409" y="21600"/>
                  <a:pt x="16070" y="20270"/>
                  <a:pt x="16070" y="18625"/>
                </a:cubicBezTo>
                <a:cubicBezTo>
                  <a:pt x="16070" y="17481"/>
                  <a:pt x="14781" y="16489"/>
                  <a:pt x="12931" y="16020"/>
                </a:cubicBezTo>
                <a:cubicBezTo>
                  <a:pt x="11871" y="15759"/>
                  <a:pt x="11205" y="15181"/>
                  <a:pt x="11205" y="14571"/>
                </a:cubicBezTo>
                <a:lnTo>
                  <a:pt x="11205" y="14473"/>
                </a:lnTo>
                <a:cubicBezTo>
                  <a:pt x="11205" y="13579"/>
                  <a:pt x="12577" y="12860"/>
                  <a:pt x="14282" y="12860"/>
                </a:cubicBezTo>
                <a:lnTo>
                  <a:pt x="21600" y="1286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">
            <a:extLst>
              <a:ext uri="{FF2B5EF4-FFF2-40B4-BE49-F238E27FC236}">
                <a16:creationId xmlns:a16="http://schemas.microsoft.com/office/drawing/2014/main" id="{0FAE17C7-D187-4E3A-BDE4-F5AC67BF062B}"/>
              </a:ext>
            </a:extLst>
          </p:cNvPr>
          <p:cNvSpPr/>
          <p:nvPr/>
        </p:nvSpPr>
        <p:spPr>
          <a:xfrm>
            <a:off x="5119527" y="2175774"/>
            <a:ext cx="1800000" cy="2505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21600" y="12860"/>
                </a:moveTo>
                <a:lnTo>
                  <a:pt x="21600" y="0"/>
                </a:lnTo>
                <a:lnTo>
                  <a:pt x="0" y="0"/>
                </a:lnTo>
                <a:lnTo>
                  <a:pt x="0" y="12860"/>
                </a:lnTo>
                <a:lnTo>
                  <a:pt x="7297" y="12860"/>
                </a:lnTo>
                <a:cubicBezTo>
                  <a:pt x="9002" y="12860"/>
                  <a:pt x="10374" y="13579"/>
                  <a:pt x="10374" y="14473"/>
                </a:cubicBezTo>
                <a:lnTo>
                  <a:pt x="10374" y="14473"/>
                </a:lnTo>
                <a:cubicBezTo>
                  <a:pt x="10374" y="15127"/>
                  <a:pt x="9605" y="15715"/>
                  <a:pt x="8461" y="15966"/>
                </a:cubicBezTo>
                <a:cubicBezTo>
                  <a:pt x="6382" y="16423"/>
                  <a:pt x="4948" y="17546"/>
                  <a:pt x="5114" y="18832"/>
                </a:cubicBezTo>
                <a:cubicBezTo>
                  <a:pt x="5301" y="20249"/>
                  <a:pt x="7526" y="21404"/>
                  <a:pt x="10228" y="21491"/>
                </a:cubicBezTo>
                <a:cubicBezTo>
                  <a:pt x="13409" y="21600"/>
                  <a:pt x="16070" y="20270"/>
                  <a:pt x="16070" y="18625"/>
                </a:cubicBezTo>
                <a:cubicBezTo>
                  <a:pt x="16070" y="17481"/>
                  <a:pt x="14781" y="16489"/>
                  <a:pt x="12931" y="16020"/>
                </a:cubicBezTo>
                <a:cubicBezTo>
                  <a:pt x="11871" y="15759"/>
                  <a:pt x="11205" y="15181"/>
                  <a:pt x="11205" y="14571"/>
                </a:cubicBezTo>
                <a:lnTo>
                  <a:pt x="11205" y="14473"/>
                </a:lnTo>
                <a:cubicBezTo>
                  <a:pt x="11205" y="13579"/>
                  <a:pt x="12577" y="12860"/>
                  <a:pt x="14282" y="12860"/>
                </a:cubicBezTo>
                <a:lnTo>
                  <a:pt x="21600" y="1286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04E1BD72-2BE4-4206-8C9E-F761216ECF18}"/>
              </a:ext>
            </a:extLst>
          </p:cNvPr>
          <p:cNvSpPr/>
          <p:nvPr/>
        </p:nvSpPr>
        <p:spPr>
          <a:xfrm>
            <a:off x="6918733" y="2175773"/>
            <a:ext cx="1800000" cy="2503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7" extrusionOk="0">
                <a:moveTo>
                  <a:pt x="21600" y="12866"/>
                </a:moveTo>
                <a:lnTo>
                  <a:pt x="21600" y="0"/>
                </a:lnTo>
                <a:lnTo>
                  <a:pt x="0" y="0"/>
                </a:lnTo>
                <a:lnTo>
                  <a:pt x="0" y="12866"/>
                </a:lnTo>
                <a:lnTo>
                  <a:pt x="7297" y="12866"/>
                </a:lnTo>
                <a:cubicBezTo>
                  <a:pt x="9002" y="12866"/>
                  <a:pt x="10374" y="13586"/>
                  <a:pt x="10374" y="14480"/>
                </a:cubicBezTo>
                <a:lnTo>
                  <a:pt x="10374" y="14524"/>
                </a:lnTo>
                <a:cubicBezTo>
                  <a:pt x="10374" y="15167"/>
                  <a:pt x="9646" y="15734"/>
                  <a:pt x="8544" y="15996"/>
                </a:cubicBezTo>
                <a:cubicBezTo>
                  <a:pt x="6569" y="16464"/>
                  <a:pt x="5239" y="17511"/>
                  <a:pt x="5301" y="18721"/>
                </a:cubicBezTo>
                <a:cubicBezTo>
                  <a:pt x="5405" y="20183"/>
                  <a:pt x="7650" y="21393"/>
                  <a:pt x="10436" y="21491"/>
                </a:cubicBezTo>
                <a:cubicBezTo>
                  <a:pt x="13617" y="21600"/>
                  <a:pt x="16278" y="20270"/>
                  <a:pt x="16278" y="18623"/>
                </a:cubicBezTo>
                <a:cubicBezTo>
                  <a:pt x="16278" y="17446"/>
                  <a:pt x="14927" y="16432"/>
                  <a:pt x="13014" y="15996"/>
                </a:cubicBezTo>
                <a:cubicBezTo>
                  <a:pt x="11912" y="15745"/>
                  <a:pt x="11226" y="15156"/>
                  <a:pt x="11226" y="14524"/>
                </a:cubicBezTo>
                <a:lnTo>
                  <a:pt x="11226" y="14480"/>
                </a:lnTo>
                <a:cubicBezTo>
                  <a:pt x="11226" y="13586"/>
                  <a:pt x="12598" y="12866"/>
                  <a:pt x="14303" y="12866"/>
                </a:cubicBezTo>
                <a:lnTo>
                  <a:pt x="21600" y="12866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3D8B96F5-51EF-4E7A-BB5C-4424F22F93D7}"/>
              </a:ext>
            </a:extLst>
          </p:cNvPr>
          <p:cNvSpPr/>
          <p:nvPr/>
        </p:nvSpPr>
        <p:spPr>
          <a:xfrm>
            <a:off x="8717940" y="2175773"/>
            <a:ext cx="1800000" cy="2503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0" h="21497" extrusionOk="0">
                <a:moveTo>
                  <a:pt x="20752" y="5157"/>
                </a:moveTo>
                <a:lnTo>
                  <a:pt x="15412" y="621"/>
                </a:lnTo>
                <a:cubicBezTo>
                  <a:pt x="14946" y="229"/>
                  <a:pt x="14282" y="0"/>
                  <a:pt x="13590" y="0"/>
                </a:cubicBezTo>
                <a:lnTo>
                  <a:pt x="0" y="0"/>
                </a:lnTo>
                <a:lnTo>
                  <a:pt x="0" y="12866"/>
                </a:lnTo>
                <a:lnTo>
                  <a:pt x="4690" y="12866"/>
                </a:lnTo>
                <a:cubicBezTo>
                  <a:pt x="5849" y="12866"/>
                  <a:pt x="6781" y="13586"/>
                  <a:pt x="6781" y="14480"/>
                </a:cubicBezTo>
                <a:lnTo>
                  <a:pt x="6781" y="14524"/>
                </a:lnTo>
                <a:cubicBezTo>
                  <a:pt x="6781" y="15167"/>
                  <a:pt x="6286" y="15734"/>
                  <a:pt x="5538" y="15996"/>
                </a:cubicBezTo>
                <a:cubicBezTo>
                  <a:pt x="4196" y="16464"/>
                  <a:pt x="3292" y="17511"/>
                  <a:pt x="3334" y="18721"/>
                </a:cubicBezTo>
                <a:cubicBezTo>
                  <a:pt x="3405" y="20183"/>
                  <a:pt x="4930" y="21393"/>
                  <a:pt x="6823" y="21491"/>
                </a:cubicBezTo>
                <a:cubicBezTo>
                  <a:pt x="8985" y="21600"/>
                  <a:pt x="10793" y="20270"/>
                  <a:pt x="10793" y="18623"/>
                </a:cubicBezTo>
                <a:cubicBezTo>
                  <a:pt x="10793" y="17446"/>
                  <a:pt x="9875" y="16432"/>
                  <a:pt x="8575" y="15996"/>
                </a:cubicBezTo>
                <a:cubicBezTo>
                  <a:pt x="7826" y="15745"/>
                  <a:pt x="7360" y="15156"/>
                  <a:pt x="7360" y="14524"/>
                </a:cubicBezTo>
                <a:lnTo>
                  <a:pt x="7360" y="14480"/>
                </a:lnTo>
                <a:cubicBezTo>
                  <a:pt x="7360" y="13586"/>
                  <a:pt x="8292" y="12866"/>
                  <a:pt x="9451" y="12866"/>
                </a:cubicBezTo>
                <a:lnTo>
                  <a:pt x="13604" y="12866"/>
                </a:lnTo>
                <a:cubicBezTo>
                  <a:pt x="14296" y="12866"/>
                  <a:pt x="14960" y="12637"/>
                  <a:pt x="15427" y="12245"/>
                </a:cubicBezTo>
                <a:lnTo>
                  <a:pt x="20767" y="7709"/>
                </a:lnTo>
                <a:cubicBezTo>
                  <a:pt x="21600" y="6978"/>
                  <a:pt x="21600" y="5877"/>
                  <a:pt x="20752" y="5157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09F59723-A9A9-4DC7-AA61-7B3BE30AEB19}"/>
              </a:ext>
            </a:extLst>
          </p:cNvPr>
          <p:cNvSpPr txBox="1"/>
          <p:nvPr/>
        </p:nvSpPr>
        <p:spPr>
          <a:xfrm>
            <a:off x="1852899" y="4934669"/>
            <a:ext cx="1627827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chemeClr val="accent1"/>
                </a:solidFill>
              </a:rPr>
              <a:t>Mxene</a:t>
            </a:r>
          </a:p>
          <a:p>
            <a:pPr algn="ctr"/>
            <a:r>
              <a:rPr lang="en-US" sz="2000" b="1" noProof="1">
                <a:solidFill>
                  <a:schemeClr val="accent1"/>
                </a:solidFill>
              </a:rPr>
              <a:t>Synthesis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9C0B26BB-0DFE-4C92-ACD6-0D4CD15BFA54}"/>
              </a:ext>
            </a:extLst>
          </p:cNvPr>
          <p:cNvSpPr txBox="1"/>
          <p:nvPr/>
        </p:nvSpPr>
        <p:spPr>
          <a:xfrm>
            <a:off x="1705664" y="2617680"/>
            <a:ext cx="1512000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noProof="1">
                <a:solidFill>
                  <a:schemeClr val="bg1"/>
                </a:solidFill>
              </a:rPr>
              <a:t>Synthesis of Titanium Carbide Mxenes</a:t>
            </a: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D64012C9-177D-4587-9A46-6387EF9BA8A5}"/>
              </a:ext>
            </a:extLst>
          </p:cNvPr>
          <p:cNvSpPr txBox="1"/>
          <p:nvPr/>
        </p:nvSpPr>
        <p:spPr>
          <a:xfrm>
            <a:off x="3499023" y="2610194"/>
            <a:ext cx="1512000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noProof="1">
                <a:solidFill>
                  <a:schemeClr val="bg1"/>
                </a:solidFill>
              </a:rPr>
              <a:t>Growing gold nano structures on Mxene sheets</a:t>
            </a:r>
          </a:p>
        </p:txBody>
      </p:sp>
      <p:sp>
        <p:nvSpPr>
          <p:cNvPr id="45" name="TextBox 16">
            <a:extLst>
              <a:ext uri="{FF2B5EF4-FFF2-40B4-BE49-F238E27FC236}">
                <a16:creationId xmlns:a16="http://schemas.microsoft.com/office/drawing/2014/main" id="{A1E7FBCC-7AC4-4836-A059-CAFB40A7A731}"/>
              </a:ext>
            </a:extLst>
          </p:cNvPr>
          <p:cNvSpPr txBox="1"/>
          <p:nvPr/>
        </p:nvSpPr>
        <p:spPr>
          <a:xfrm>
            <a:off x="5263527" y="2610194"/>
            <a:ext cx="1512000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noProof="1">
                <a:solidFill>
                  <a:schemeClr val="bg1"/>
                </a:solidFill>
              </a:rPr>
              <a:t>Formulating ink for inkjet printing out of the Mxene sheets</a:t>
            </a:r>
          </a:p>
        </p:txBody>
      </p:sp>
      <p:sp>
        <p:nvSpPr>
          <p:cNvPr id="46" name="TextBox 17">
            <a:extLst>
              <a:ext uri="{FF2B5EF4-FFF2-40B4-BE49-F238E27FC236}">
                <a16:creationId xmlns:a16="http://schemas.microsoft.com/office/drawing/2014/main" id="{70DE49B9-97A2-42BE-B946-514637538FFF}"/>
              </a:ext>
            </a:extLst>
          </p:cNvPr>
          <p:cNvSpPr txBox="1"/>
          <p:nvPr/>
        </p:nvSpPr>
        <p:spPr>
          <a:xfrm>
            <a:off x="7062733" y="2610193"/>
            <a:ext cx="1512000" cy="83099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noProof="1">
                <a:solidFill>
                  <a:schemeClr val="bg1"/>
                </a:solidFill>
              </a:rPr>
              <a:t>Inkjet printing gas sensor with Mxene sheets as sensing material</a:t>
            </a: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4A790523-AFAB-404C-BFD4-7A638175136C}"/>
              </a:ext>
            </a:extLst>
          </p:cNvPr>
          <p:cNvSpPr txBox="1"/>
          <p:nvPr/>
        </p:nvSpPr>
        <p:spPr>
          <a:xfrm>
            <a:off x="8832367" y="2610193"/>
            <a:ext cx="1512000" cy="6463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noProof="1">
                <a:solidFill>
                  <a:schemeClr val="bg1"/>
                </a:solidFill>
              </a:rPr>
              <a:t>Conducting Gas sensing experiments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41DE8BCA-3E29-447A-A1F1-F31F2CB3F47E}"/>
              </a:ext>
            </a:extLst>
          </p:cNvPr>
          <p:cNvSpPr txBox="1"/>
          <p:nvPr/>
        </p:nvSpPr>
        <p:spPr>
          <a:xfrm>
            <a:off x="3441109" y="4925952"/>
            <a:ext cx="1627827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chemeClr val="accent2"/>
                </a:solidFill>
              </a:rPr>
              <a:t>Surface Modification</a:t>
            </a:r>
          </a:p>
        </p:txBody>
      </p:sp>
      <p:sp>
        <p:nvSpPr>
          <p:cNvPr id="49" name="TextBox 20">
            <a:extLst>
              <a:ext uri="{FF2B5EF4-FFF2-40B4-BE49-F238E27FC236}">
                <a16:creationId xmlns:a16="http://schemas.microsoft.com/office/drawing/2014/main" id="{2F86C5E8-5794-40FE-A848-FEC72DAF8C56}"/>
              </a:ext>
            </a:extLst>
          </p:cNvPr>
          <p:cNvSpPr txBox="1"/>
          <p:nvPr/>
        </p:nvSpPr>
        <p:spPr>
          <a:xfrm>
            <a:off x="5205613" y="4925952"/>
            <a:ext cx="1627827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chemeClr val="accent3"/>
                </a:solidFill>
              </a:rPr>
              <a:t>Ink</a:t>
            </a:r>
          </a:p>
          <a:p>
            <a:pPr algn="ctr"/>
            <a:r>
              <a:rPr lang="en-US" sz="2000" b="1" noProof="1">
                <a:solidFill>
                  <a:schemeClr val="accent3"/>
                </a:solidFill>
              </a:rPr>
              <a:t>Formulation</a:t>
            </a:r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E11957ED-C8A9-426E-AC71-3EED5D312C71}"/>
              </a:ext>
            </a:extLst>
          </p:cNvPr>
          <p:cNvSpPr txBox="1"/>
          <p:nvPr/>
        </p:nvSpPr>
        <p:spPr>
          <a:xfrm>
            <a:off x="7000812" y="4925952"/>
            <a:ext cx="1627827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chemeClr val="accent4"/>
                </a:solidFill>
              </a:rPr>
              <a:t>Sensor Fabrication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27EED484-590E-4309-B2D0-EF190BBD80D8}"/>
              </a:ext>
            </a:extLst>
          </p:cNvPr>
          <p:cNvSpPr txBox="1"/>
          <p:nvPr/>
        </p:nvSpPr>
        <p:spPr>
          <a:xfrm>
            <a:off x="8516420" y="4934669"/>
            <a:ext cx="1627827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noProof="1">
                <a:solidFill>
                  <a:schemeClr val="accent5"/>
                </a:solidFill>
              </a:rPr>
              <a:t>Gas</a:t>
            </a:r>
          </a:p>
          <a:p>
            <a:pPr algn="ctr"/>
            <a:r>
              <a:rPr lang="en-US" sz="2000" b="1" noProof="1">
                <a:solidFill>
                  <a:schemeClr val="accent5"/>
                </a:solidFill>
              </a:rPr>
              <a:t>Sensing</a:t>
            </a:r>
          </a:p>
        </p:txBody>
      </p:sp>
      <p:pic>
        <p:nvPicPr>
          <p:cNvPr id="52" name="Graphic 23" descr="Flask with solid fill">
            <a:extLst>
              <a:ext uri="{FF2B5EF4-FFF2-40B4-BE49-F238E27FC236}">
                <a16:creationId xmlns:a16="http://schemas.microsoft.com/office/drawing/2014/main" id="{068B4B2D-D426-4A5A-9DC1-450ADB85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92892" y="4097402"/>
            <a:ext cx="456766" cy="456766"/>
          </a:xfrm>
          <a:prstGeom prst="rect">
            <a:avLst/>
          </a:prstGeom>
        </p:spPr>
      </p:pic>
      <p:pic>
        <p:nvPicPr>
          <p:cNvPr id="53" name="Graphic 24" descr="Statistics with solid fill">
            <a:extLst>
              <a:ext uri="{FF2B5EF4-FFF2-40B4-BE49-F238E27FC236}">
                <a16:creationId xmlns:a16="http://schemas.microsoft.com/office/drawing/2014/main" id="{77E58AF5-9362-4020-8DCC-D4F2F1771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12317" y="4118134"/>
            <a:ext cx="436034" cy="436034"/>
          </a:xfrm>
          <a:prstGeom prst="rect">
            <a:avLst/>
          </a:prstGeom>
        </p:spPr>
      </p:pic>
      <p:pic>
        <p:nvPicPr>
          <p:cNvPr id="54" name="Graphic 25" descr="Beaker with solid fill">
            <a:extLst>
              <a:ext uri="{FF2B5EF4-FFF2-40B4-BE49-F238E27FC236}">
                <a16:creationId xmlns:a16="http://schemas.microsoft.com/office/drawing/2014/main" id="{496DCAB9-2DE7-4A19-9798-F279B70B1C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61016" y="4127428"/>
            <a:ext cx="418754" cy="418754"/>
          </a:xfrm>
          <a:prstGeom prst="rect">
            <a:avLst/>
          </a:prstGeom>
        </p:spPr>
      </p:pic>
      <p:pic>
        <p:nvPicPr>
          <p:cNvPr id="55" name="Graphic 26" descr="Plant with solid fill">
            <a:extLst>
              <a:ext uri="{FF2B5EF4-FFF2-40B4-BE49-F238E27FC236}">
                <a16:creationId xmlns:a16="http://schemas.microsoft.com/office/drawing/2014/main" id="{6C61842A-B89C-4627-85B1-FFC4D95BF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992111" y="4119733"/>
            <a:ext cx="459902" cy="459902"/>
          </a:xfrm>
          <a:prstGeom prst="rect">
            <a:avLst/>
          </a:prstGeom>
        </p:spPr>
      </p:pic>
      <p:pic>
        <p:nvPicPr>
          <p:cNvPr id="56" name="Graphic 27">
            <a:extLst>
              <a:ext uri="{FF2B5EF4-FFF2-40B4-BE49-F238E27FC236}">
                <a16:creationId xmlns:a16="http://schemas.microsoft.com/office/drawing/2014/main" id="{9785D42E-C266-4BD2-B1AD-46222D5C95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541" y="4136211"/>
            <a:ext cx="390370" cy="390370"/>
          </a:xfrm>
          <a:prstGeom prst="rect">
            <a:avLst/>
          </a:prstGeom>
        </p:spPr>
      </p:pic>
      <p:sp>
        <p:nvSpPr>
          <p:cNvPr id="57" name="TextBox 28">
            <a:extLst>
              <a:ext uri="{FF2B5EF4-FFF2-40B4-BE49-F238E27FC236}">
                <a16:creationId xmlns:a16="http://schemas.microsoft.com/office/drawing/2014/main" id="{C22F8007-BCA7-4C4D-8106-4A3B43BDA98E}"/>
              </a:ext>
            </a:extLst>
          </p:cNvPr>
          <p:cNvSpPr txBox="1"/>
          <p:nvPr/>
        </p:nvSpPr>
        <p:spPr>
          <a:xfrm>
            <a:off x="3595912" y="1215444"/>
            <a:ext cx="4903657" cy="52322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noProof="1">
                <a:solidFill>
                  <a:schemeClr val="accent1"/>
                </a:solidFill>
              </a:rPr>
              <a:t>Other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32889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643E-9399-4DE1-8947-D17DB9AE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time table</a:t>
            </a:r>
            <a:endParaRPr lang="LID4096" dirty="0"/>
          </a:p>
        </p:txBody>
      </p:sp>
      <p:pic>
        <p:nvPicPr>
          <p:cNvPr id="18" name="Graphic 5">
            <a:extLst>
              <a:ext uri="{FF2B5EF4-FFF2-40B4-BE49-F238E27FC236}">
                <a16:creationId xmlns:a16="http://schemas.microsoft.com/office/drawing/2014/main" id="{8D12DD70-16D2-42B5-8053-8680F6C0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94059" y="4633344"/>
            <a:ext cx="617500" cy="617500"/>
          </a:xfrm>
          <a:prstGeom prst="rect">
            <a:avLst/>
          </a:prstGeom>
        </p:spPr>
      </p:pic>
      <p:pic>
        <p:nvPicPr>
          <p:cNvPr id="19" name="Graphic 12">
            <a:extLst>
              <a:ext uri="{FF2B5EF4-FFF2-40B4-BE49-F238E27FC236}">
                <a16:creationId xmlns:a16="http://schemas.microsoft.com/office/drawing/2014/main" id="{211A8428-1A55-48E5-8372-F5A469787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88805" y="4633344"/>
            <a:ext cx="617500" cy="617500"/>
          </a:xfrm>
          <a:prstGeom prst="rect">
            <a:avLst/>
          </a:prstGeom>
        </p:spPr>
      </p:pic>
      <p:pic>
        <p:nvPicPr>
          <p:cNvPr id="20" name="Graphic 21">
            <a:extLst>
              <a:ext uri="{FF2B5EF4-FFF2-40B4-BE49-F238E27FC236}">
                <a16:creationId xmlns:a16="http://schemas.microsoft.com/office/drawing/2014/main" id="{7304AC15-5C14-45A8-B97D-FCAE9415C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99313" y="4644648"/>
            <a:ext cx="617500" cy="617500"/>
          </a:xfrm>
          <a:prstGeom prst="rect">
            <a:avLst/>
          </a:prstGeom>
        </p:spPr>
      </p:pic>
      <p:pic>
        <p:nvPicPr>
          <p:cNvPr id="21" name="Graphic 8">
            <a:extLst>
              <a:ext uri="{FF2B5EF4-FFF2-40B4-BE49-F238E27FC236}">
                <a16:creationId xmlns:a16="http://schemas.microsoft.com/office/drawing/2014/main" id="{CECB32A4-539F-4F84-9BED-FF831BE46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4059" y="5390256"/>
            <a:ext cx="617500" cy="617500"/>
          </a:xfrm>
          <a:prstGeom prst="rect">
            <a:avLst/>
          </a:prstGeom>
        </p:spPr>
      </p:pic>
      <p:pic>
        <p:nvPicPr>
          <p:cNvPr id="22" name="Graphic 19">
            <a:extLst>
              <a:ext uri="{FF2B5EF4-FFF2-40B4-BE49-F238E27FC236}">
                <a16:creationId xmlns:a16="http://schemas.microsoft.com/office/drawing/2014/main" id="{552E845F-9953-4E8B-8660-5BA93E3B6F01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9313" y="5390256"/>
            <a:ext cx="617500" cy="617500"/>
          </a:xfrm>
          <a:prstGeom prst="rect">
            <a:avLst/>
          </a:prstGeom>
        </p:spPr>
      </p:pic>
      <p:pic>
        <p:nvPicPr>
          <p:cNvPr id="23" name="Graphic 23">
            <a:extLst>
              <a:ext uri="{FF2B5EF4-FFF2-40B4-BE49-F238E27FC236}">
                <a16:creationId xmlns:a16="http://schemas.microsoft.com/office/drawing/2014/main" id="{FE090C79-9C14-4FE8-B3D5-A08A708777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88805" y="5390257"/>
            <a:ext cx="617500" cy="617500"/>
          </a:xfrm>
          <a:prstGeom prst="rect">
            <a:avLst/>
          </a:prstGeom>
        </p:spPr>
      </p:pic>
      <p:sp>
        <p:nvSpPr>
          <p:cNvPr id="24" name="TextBox 25">
            <a:extLst>
              <a:ext uri="{FF2B5EF4-FFF2-40B4-BE49-F238E27FC236}">
                <a16:creationId xmlns:a16="http://schemas.microsoft.com/office/drawing/2014/main" id="{0F3A09D6-9A2D-442B-A5BF-978B295E9512}"/>
              </a:ext>
            </a:extLst>
          </p:cNvPr>
          <p:cNvSpPr txBox="1"/>
          <p:nvPr/>
        </p:nvSpPr>
        <p:spPr>
          <a:xfrm>
            <a:off x="2041759" y="4615817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noProof="1">
                <a:solidFill>
                  <a:schemeClr val="accent1"/>
                </a:solidFill>
              </a:rPr>
              <a:t>Mxene</a:t>
            </a:r>
          </a:p>
          <a:p>
            <a:pPr algn="ctr"/>
            <a:r>
              <a:rPr lang="en-US" sz="1800" b="1" noProof="1">
                <a:solidFill>
                  <a:schemeClr val="accent1"/>
                </a:solidFill>
              </a:rPr>
              <a:t>Synthesis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CC23D0DA-AB79-46C6-8B50-86EC3665F9B9}"/>
              </a:ext>
            </a:extLst>
          </p:cNvPr>
          <p:cNvSpPr txBox="1"/>
          <p:nvPr/>
        </p:nvSpPr>
        <p:spPr>
          <a:xfrm>
            <a:off x="5482946" y="4615817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noProof="1">
                <a:solidFill>
                  <a:schemeClr val="accent3"/>
                </a:solidFill>
              </a:rPr>
              <a:t>Ink</a:t>
            </a:r>
          </a:p>
          <a:p>
            <a:pPr algn="ctr"/>
            <a:r>
              <a:rPr lang="en-US" sz="1800" b="1" noProof="1">
                <a:solidFill>
                  <a:schemeClr val="accent3"/>
                </a:solidFill>
              </a:rPr>
              <a:t>Formulation</a:t>
            </a: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id="{23D49DC0-6B83-44F2-A7A1-14E10DA757C9}"/>
              </a:ext>
            </a:extLst>
          </p:cNvPr>
          <p:cNvSpPr txBox="1"/>
          <p:nvPr/>
        </p:nvSpPr>
        <p:spPr>
          <a:xfrm>
            <a:off x="9476044" y="4615817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noProof="1">
                <a:solidFill>
                  <a:schemeClr val="accent5"/>
                </a:solidFill>
              </a:rPr>
              <a:t>Gas</a:t>
            </a:r>
          </a:p>
          <a:p>
            <a:pPr algn="ctr"/>
            <a:r>
              <a:rPr lang="en-US" sz="1800" b="1" noProof="1">
                <a:solidFill>
                  <a:schemeClr val="accent5"/>
                </a:solidFill>
              </a:rPr>
              <a:t>Sensing</a:t>
            </a: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76A58030-AEAA-45D4-A36F-FDF0A7D1CAF5}"/>
              </a:ext>
            </a:extLst>
          </p:cNvPr>
          <p:cNvSpPr txBox="1"/>
          <p:nvPr/>
        </p:nvSpPr>
        <p:spPr>
          <a:xfrm>
            <a:off x="9116813" y="5361425"/>
            <a:ext cx="178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6"/>
                </a:solidFill>
              </a:rPr>
              <a:t>Other modifications</a:t>
            </a:r>
          </a:p>
        </p:txBody>
      </p:sp>
      <p:sp>
        <p:nvSpPr>
          <p:cNvPr id="28" name="TextBox 53">
            <a:extLst>
              <a:ext uri="{FF2B5EF4-FFF2-40B4-BE49-F238E27FC236}">
                <a16:creationId xmlns:a16="http://schemas.microsoft.com/office/drawing/2014/main" id="{C37E6D78-3665-4753-8F4C-562DCACABC70}"/>
              </a:ext>
            </a:extLst>
          </p:cNvPr>
          <p:cNvSpPr txBox="1"/>
          <p:nvPr/>
        </p:nvSpPr>
        <p:spPr>
          <a:xfrm>
            <a:off x="5482946" y="5361425"/>
            <a:ext cx="161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noProof="1">
                <a:solidFill>
                  <a:schemeClr val="accent4"/>
                </a:solidFill>
              </a:rPr>
              <a:t>Sensor Fabrication</a:t>
            </a: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C5D44B32-EBDF-484A-980C-5A9123CD58FB}"/>
              </a:ext>
            </a:extLst>
          </p:cNvPr>
          <p:cNvSpPr txBox="1"/>
          <p:nvPr/>
        </p:nvSpPr>
        <p:spPr>
          <a:xfrm>
            <a:off x="1830618" y="5361425"/>
            <a:ext cx="170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noProof="1">
                <a:solidFill>
                  <a:schemeClr val="accent2"/>
                </a:solidFill>
              </a:rPr>
              <a:t>Surface Modification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89061E1-42B4-4F73-B1A2-B3E5A8D90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427779"/>
              </p:ext>
            </p:extLst>
          </p:nvPr>
        </p:nvGraphicFramePr>
        <p:xfrm>
          <a:off x="131542" y="1030288"/>
          <a:ext cx="11928916" cy="33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2916">
                  <a:extLst>
                    <a:ext uri="{9D8B030D-6E8A-4147-A177-3AD203B41FA5}">
                      <a16:colId xmlns:a16="http://schemas.microsoft.com/office/drawing/2014/main" val="327839618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8737146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8550894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810266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1556003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37238993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40072462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7741497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4107196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9776804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1714943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03186097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38208579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Task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2024</a:t>
                      </a:r>
                    </a:p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half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2024</a:t>
                      </a:r>
                    </a:p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half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2025</a:t>
                      </a:r>
                    </a:p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half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2025</a:t>
                      </a:r>
                    </a:p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half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2026</a:t>
                      </a:r>
                    </a:p>
                    <a:p>
                      <a:pPr algn="ctr"/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half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2026</a:t>
                      </a:r>
                    </a:p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half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7701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Synthesis of Titanium Carbide Mxenes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0762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Growing gold nano structures on Mxene 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53168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Formulating ink for inkjet printing out of the Mxene 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24159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Inkjet printing gas sensor with Mxene sheets as sensing 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93073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Conducting Gas sensing experiments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47993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Other modifications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603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4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FF741-4B2D-454D-B051-2066A3A0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 and results so far</a:t>
            </a:r>
            <a:endParaRPr lang="LID4096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937EC-904B-4496-B25F-FE75EA746D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1713111"/>
            <a:ext cx="5195887" cy="389691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34E8059-F803-4844-962C-F345DE1A627A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/>
            <p:txBody>
              <a:bodyPr/>
              <a:lstStyle/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Graphene was used so far, but it proved:</a:t>
                </a:r>
              </a:p>
              <a:p>
                <a:pPr marL="537750" lvl="2" indent="-28575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 ability to print stable and repeatable advanced nanomaterials patterns.</a:t>
                </a:r>
              </a:p>
              <a:p>
                <a:pPr marL="537750" lvl="2" indent="-28575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The ability to control the pattern dimensions down to 11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 algn="just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Graphene and CNTs are other materials that could be also an interest in future implementations and modifications.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34E8059-F803-4844-962C-F345DE1A6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blipFill>
                <a:blip r:embed="rId3"/>
                <a:stretch>
                  <a:fillRect l="-2230" r="-2465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84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>
            <a:extLst>
              <a:ext uri="{FF2B5EF4-FFF2-40B4-BE49-F238E27FC236}">
                <a16:creationId xmlns:a16="http://schemas.microsoft.com/office/drawing/2014/main" id="{74B269F8-E4CA-4195-ABA3-315402DF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42" y="0"/>
            <a:ext cx="9431066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88">
            <a:extLst>
              <a:ext uri="{FF2B5EF4-FFF2-40B4-BE49-F238E27FC236}">
                <a16:creationId xmlns:a16="http://schemas.microsoft.com/office/drawing/2014/main" id="{E6A47CC4-D791-4908-B393-F03730B2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LID4096" dirty="0"/>
          </a:p>
        </p:txBody>
      </p:sp>
      <p:sp>
        <p:nvSpPr>
          <p:cNvPr id="90" name="Content Placeholder 89">
            <a:extLst>
              <a:ext uri="{FF2B5EF4-FFF2-40B4-BE49-F238E27FC236}">
                <a16:creationId xmlns:a16="http://schemas.microsoft.com/office/drawing/2014/main" id="{FC6035AD-6A0F-4BFE-B190-421E7BF60E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/>
              <a:t>Introduction</a:t>
            </a:r>
            <a:endParaRPr lang="ar-PS" b="1" dirty="0"/>
          </a:p>
          <a:p>
            <a:pPr marL="652050" lvl="2" indent="-400050">
              <a:buFont typeface="+mj-lt"/>
              <a:buAutoNum type="romanUcPeriod"/>
            </a:pPr>
            <a:r>
              <a:rPr lang="en-US" dirty="0"/>
              <a:t>2D materials</a:t>
            </a:r>
            <a:endParaRPr lang="ar-PS" dirty="0"/>
          </a:p>
          <a:p>
            <a:pPr marL="652050" lvl="2" indent="-400050">
              <a:buFont typeface="+mj-lt"/>
              <a:buAutoNum type="romanUcPeriod"/>
            </a:pPr>
            <a:r>
              <a:rPr lang="en-US" dirty="0"/>
              <a:t>What Are MXenes?</a:t>
            </a:r>
          </a:p>
          <a:p>
            <a:pPr marL="652050" lvl="2" indent="-400050">
              <a:buFont typeface="+mj-lt"/>
              <a:buAutoNum type="romanUcPeriod"/>
            </a:pPr>
            <a:r>
              <a:rPr lang="en-US" dirty="0"/>
              <a:t>Why MXenes for gas sensing?</a:t>
            </a:r>
          </a:p>
          <a:p>
            <a:pPr marL="652050" lvl="2" indent="-400050">
              <a:buFont typeface="+mj-lt"/>
              <a:buAutoNum type="romanUcPeriod"/>
            </a:pPr>
            <a:r>
              <a:rPr lang="en-US" dirty="0"/>
              <a:t>MXenes based gas sensors in Literature today!</a:t>
            </a:r>
          </a:p>
          <a:p>
            <a:pPr marL="652050" lvl="2" indent="-400050">
              <a:buFont typeface="+mj-lt"/>
              <a:buAutoNum type="romanUcPeriod"/>
            </a:pPr>
            <a:r>
              <a:rPr lang="en-US" dirty="0"/>
              <a:t>Strategies for modifying MXenes for gas sensing?</a:t>
            </a:r>
          </a:p>
          <a:p>
            <a:pPr marL="652050" lvl="2" indent="-400050">
              <a:buFont typeface="+mj-lt"/>
              <a:buAutoNum type="romanUcPeriod"/>
            </a:pPr>
            <a:r>
              <a:rPr lang="en-US" dirty="0"/>
              <a:t>Why Inkjet Printing?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Project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Project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Results and proof of concepts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Research Time table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Proof of concept and results so 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2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1B98DE96-2CFA-40D1-90DA-929FB83480C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295600" y="1481138"/>
            <a:ext cx="5139587" cy="4360862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F47FA7-EF2E-4D80-A7F1-8810CAF4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Materials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6439A-1B47-4839-9AD6-DC78CE514A47}"/>
              </a:ext>
            </a:extLst>
          </p:cNvPr>
          <p:cNvSpPr txBox="1"/>
          <p:nvPr/>
        </p:nvSpPr>
        <p:spPr>
          <a:xfrm>
            <a:off x="8184190" y="1557499"/>
            <a:ext cx="13133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Graphene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58B0A-0E43-4DA6-AB9A-703C2E6A3EF2}"/>
              </a:ext>
            </a:extLst>
          </p:cNvPr>
          <p:cNvSpPr txBox="1"/>
          <p:nvPr/>
        </p:nvSpPr>
        <p:spPr>
          <a:xfrm rot="2400000">
            <a:off x="9838875" y="2079760"/>
            <a:ext cx="9813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MXene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65386F-FE0F-483F-AF7E-D322A16E77FB}"/>
              </a:ext>
            </a:extLst>
          </p:cNvPr>
          <p:cNvSpPr txBox="1"/>
          <p:nvPr/>
        </p:nvSpPr>
        <p:spPr>
          <a:xfrm rot="3900000">
            <a:off x="10600541" y="3115769"/>
            <a:ext cx="4844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BP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42AEB-09AA-4C50-A014-77345B34DFF7}"/>
              </a:ext>
            </a:extLst>
          </p:cNvPr>
          <p:cNvSpPr txBox="1"/>
          <p:nvPr/>
        </p:nvSpPr>
        <p:spPr>
          <a:xfrm rot="18000000">
            <a:off x="10420219" y="4552404"/>
            <a:ext cx="11400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Polymer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AE5B19-0C56-4EE3-8CF4-A8DCD7CB44EC}"/>
              </a:ext>
            </a:extLst>
          </p:cNvPr>
          <p:cNvSpPr txBox="1"/>
          <p:nvPr/>
        </p:nvSpPr>
        <p:spPr>
          <a:xfrm>
            <a:off x="8771861" y="5557430"/>
            <a:ext cx="16484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Metal oxides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CED051-1B04-4749-822E-5D9AFB3EC310}"/>
              </a:ext>
            </a:extLst>
          </p:cNvPr>
          <p:cNvSpPr txBox="1"/>
          <p:nvPr/>
        </p:nvSpPr>
        <p:spPr>
          <a:xfrm>
            <a:off x="7942788" y="5569081"/>
            <a:ext cx="829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MOFs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CB82F1-0847-4252-89DC-B3A1E77B7EF6}"/>
              </a:ext>
            </a:extLst>
          </p:cNvPr>
          <p:cNvSpPr txBox="1"/>
          <p:nvPr/>
        </p:nvSpPr>
        <p:spPr>
          <a:xfrm rot="-18000000">
            <a:off x="6248845" y="4542160"/>
            <a:ext cx="777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LDHs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65C400-453D-4D5A-833E-FC7423A45920}"/>
              </a:ext>
            </a:extLst>
          </p:cNvPr>
          <p:cNvSpPr txBox="1"/>
          <p:nvPr/>
        </p:nvSpPr>
        <p:spPr>
          <a:xfrm rot="-3900000">
            <a:off x="6564806" y="2999873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TMDs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2E90A0-8FFB-40DC-A5ED-C0C15581FFE9}"/>
              </a:ext>
            </a:extLst>
          </p:cNvPr>
          <p:cNvSpPr txBox="1"/>
          <p:nvPr/>
        </p:nvSpPr>
        <p:spPr>
          <a:xfrm rot="-2400000">
            <a:off x="7227469" y="1948935"/>
            <a:ext cx="7777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H-BN</a:t>
            </a:r>
            <a:endParaRPr lang="LID4096" b="1" dirty="0">
              <a:solidFill>
                <a:schemeClr val="accent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C12DB-2794-47CD-8326-DA07AF761D08}"/>
              </a:ext>
            </a:extLst>
          </p:cNvPr>
          <p:cNvSpPr/>
          <p:nvPr/>
        </p:nvSpPr>
        <p:spPr>
          <a:xfrm>
            <a:off x="9426529" y="1807560"/>
            <a:ext cx="1315558" cy="14070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3F874E-8291-4971-B417-EF1278A159F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High Surface Area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Tunable Electronic Properties</a:t>
            </a:r>
            <a:endParaRPr lang="en-US" dirty="0">
              <a:latin typeface="Söhne"/>
            </a:endParaRP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High Electron Mobility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Chemical Sensitivity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Söhne"/>
              </a:rPr>
              <a:t>Potential for Multifunctionality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278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EAA2-59A9-4530-A241-8562B558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What Are MXenes?</a:t>
            </a:r>
            <a:endParaRPr lang="LID4096" dirty="0"/>
          </a:p>
        </p:txBody>
      </p:sp>
      <p:pic>
        <p:nvPicPr>
          <p:cNvPr id="20" name="Picture 2" descr="Boost for MXene in supercapacitors and batteries">
            <a:extLst>
              <a:ext uri="{FF2B5EF4-FFF2-40B4-BE49-F238E27FC236}">
                <a16:creationId xmlns:a16="http://schemas.microsoft.com/office/drawing/2014/main" id="{08211DA9-E559-4AF8-A191-A311FC5ACF6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/>
          <a:stretch/>
        </p:blipFill>
        <p:spPr bwMode="auto">
          <a:xfrm>
            <a:off x="6267450" y="1484313"/>
            <a:ext cx="5187950" cy="4344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C0F2A75-DA1B-4B84-A3E7-E4ACC9C7EA2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/>
              <a:t>A family of 2D materials consisting of: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Transition metal.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Carbides/nitrides/Carbonitrides/</a:t>
            </a:r>
            <a:r>
              <a:rPr lang="en-US" dirty="0" err="1"/>
              <a:t>oxycarbides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They are general made of etching away Al in </a:t>
            </a:r>
            <a:r>
              <a:rPr lang="en-US" dirty="0" err="1"/>
              <a:t>M</a:t>
            </a:r>
            <a:r>
              <a:rPr lang="en-US" u="sng" dirty="0" err="1"/>
              <a:t>A</a:t>
            </a:r>
            <a:r>
              <a:rPr lang="en-US" dirty="0" err="1"/>
              <a:t>Xene</a:t>
            </a:r>
            <a:r>
              <a:rPr lang="en-US" dirty="0"/>
              <a:t> precursors such as Ti</a:t>
            </a:r>
            <a:r>
              <a:rPr lang="en-US" baseline="-25000" dirty="0"/>
              <a:t>2</a:t>
            </a:r>
            <a:r>
              <a:rPr lang="en-US" dirty="0"/>
              <a:t>AlC, or Ti</a:t>
            </a:r>
            <a:r>
              <a:rPr lang="en-US" baseline="-25000" dirty="0"/>
              <a:t>3</a:t>
            </a:r>
            <a:r>
              <a:rPr lang="en-US" dirty="0"/>
              <a:t>AlC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MXenes are generally represented by M</a:t>
            </a:r>
            <a:r>
              <a:rPr lang="en-US" baseline="-25000" dirty="0"/>
              <a:t>n+1</a:t>
            </a:r>
            <a:r>
              <a:rPr lang="en-US" dirty="0"/>
              <a:t>X</a:t>
            </a:r>
            <a:r>
              <a:rPr lang="en-US" baseline="-25000" dirty="0"/>
              <a:t>n</a:t>
            </a:r>
            <a:r>
              <a:rPr lang="en-US" dirty="0"/>
              <a:t>T</a:t>
            </a:r>
            <a:r>
              <a:rPr lang="en-US" baseline="-25000" dirty="0"/>
              <a:t>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 represents an early transition metal.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X denotes either carbon, nitrogen, carbonitride, or </a:t>
            </a:r>
            <a:r>
              <a:rPr lang="en-US" dirty="0" err="1"/>
              <a:t>oxycarbide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 represents surface terminations on the outer transition metal layers.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E9F699-CE61-4E64-B946-9E3EA5FC06F1}"/>
              </a:ext>
            </a:extLst>
          </p:cNvPr>
          <p:cNvSpPr txBox="1"/>
          <p:nvPr/>
        </p:nvSpPr>
        <p:spPr>
          <a:xfrm>
            <a:off x="7699374" y="5829300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Credit: © Martin </a:t>
            </a:r>
            <a:r>
              <a:rPr lang="en-US" sz="1200" dirty="0" err="1">
                <a:solidFill>
                  <a:schemeClr val="accent1"/>
                </a:solidFill>
              </a:rPr>
              <a:t>Künsting</a:t>
            </a:r>
            <a:r>
              <a:rPr lang="en-US" sz="1200" dirty="0">
                <a:solidFill>
                  <a:schemeClr val="accent1"/>
                </a:solidFill>
              </a:rPr>
              <a:t>/HZB</a:t>
            </a:r>
          </a:p>
        </p:txBody>
      </p:sp>
    </p:spTree>
    <p:extLst>
      <p:ext uri="{BB962C8B-B14F-4D97-AF65-F5344CB8AC3E}">
        <p14:creationId xmlns:p14="http://schemas.microsoft.com/office/powerpoint/2010/main" val="303509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BAB6-DE2A-44C0-BE95-BF8EB895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Why MXenes for gas sensing?</a:t>
            </a:r>
            <a:endParaRPr lang="LID4096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B72228-A5D4-4201-9706-7210078DDABF}"/>
              </a:ext>
            </a:extLst>
          </p:cNvPr>
          <p:cNvGrpSpPr/>
          <p:nvPr/>
        </p:nvGrpSpPr>
        <p:grpSpPr>
          <a:xfrm>
            <a:off x="8951429" y="3360708"/>
            <a:ext cx="2503970" cy="920823"/>
            <a:chOff x="8921977" y="1282057"/>
            <a:chExt cx="2926080" cy="9208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5F15AD-4B19-4712-8F17-52D39CDB006F}"/>
                </a:ext>
              </a:extLst>
            </p:cNvPr>
            <p:cNvSpPr txBox="1"/>
            <p:nvPr/>
          </p:nvSpPr>
          <p:spPr>
            <a:xfrm>
              <a:off x="8921977" y="1282057"/>
              <a:ext cx="2926080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High conductivity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3D1D26-34BD-4A46-996C-7F9F60FD3703}"/>
                </a:ext>
              </a:extLst>
            </p:cNvPr>
            <p:cNvSpPr txBox="1"/>
            <p:nvPr/>
          </p:nvSpPr>
          <p:spPr>
            <a:xfrm>
              <a:off x="8921977" y="1925881"/>
              <a:ext cx="292608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1009D4-FD13-492D-A6C0-0DF49EF088C2}"/>
              </a:ext>
            </a:extLst>
          </p:cNvPr>
          <p:cNvGrpSpPr/>
          <p:nvPr/>
        </p:nvGrpSpPr>
        <p:grpSpPr>
          <a:xfrm>
            <a:off x="8951429" y="5065802"/>
            <a:ext cx="2503970" cy="920823"/>
            <a:chOff x="9123549" y="4467670"/>
            <a:chExt cx="2503970" cy="9208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47CD14-C295-44D2-BF01-BCA89DB17D91}"/>
                </a:ext>
              </a:extLst>
            </p:cNvPr>
            <p:cNvSpPr txBox="1"/>
            <p:nvPr/>
          </p:nvSpPr>
          <p:spPr>
            <a:xfrm>
              <a:off x="9123549" y="4467670"/>
              <a:ext cx="2503970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high signal-to-noise ratio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ECB1B5-E1F0-408A-BCB3-294A819449CC}"/>
                </a:ext>
              </a:extLst>
            </p:cNvPr>
            <p:cNvSpPr txBox="1"/>
            <p:nvPr/>
          </p:nvSpPr>
          <p:spPr>
            <a:xfrm>
              <a:off x="9123549" y="5111494"/>
              <a:ext cx="250397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728BCA-C2F0-46BB-BE70-5B15BF610A05}"/>
              </a:ext>
            </a:extLst>
          </p:cNvPr>
          <p:cNvGrpSpPr/>
          <p:nvPr/>
        </p:nvGrpSpPr>
        <p:grpSpPr>
          <a:xfrm>
            <a:off x="8951429" y="1651264"/>
            <a:ext cx="2503970" cy="925173"/>
            <a:chOff x="9123549" y="1053132"/>
            <a:chExt cx="2503970" cy="9251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7188D7-FF44-4091-9FEB-05FFB563F6A8}"/>
                </a:ext>
              </a:extLst>
            </p:cNvPr>
            <p:cNvSpPr txBox="1"/>
            <p:nvPr/>
          </p:nvSpPr>
          <p:spPr>
            <a:xfrm>
              <a:off x="9123549" y="1053132"/>
              <a:ext cx="2503970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Large surface area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D8EA7-BAFD-4BB7-BF53-40A6031F827F}"/>
                </a:ext>
              </a:extLst>
            </p:cNvPr>
            <p:cNvSpPr txBox="1"/>
            <p:nvPr/>
          </p:nvSpPr>
          <p:spPr>
            <a:xfrm>
              <a:off x="9123549" y="1701306"/>
              <a:ext cx="250397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264D6ED6-CF07-498C-9409-EBB5AF72F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418" y="1765979"/>
            <a:ext cx="613815" cy="613815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6B0C724-27E9-4515-9C9A-81324028E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2872" y="3470186"/>
            <a:ext cx="613815" cy="613815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84CE7A4B-2614-4C0C-9CA3-11C641773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9417" y="5174394"/>
            <a:ext cx="613815" cy="61381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A94BB3A-D354-4FA4-A7E7-8C375C8109F8}"/>
              </a:ext>
            </a:extLst>
          </p:cNvPr>
          <p:cNvGrpSpPr/>
          <p:nvPr/>
        </p:nvGrpSpPr>
        <p:grpSpPr>
          <a:xfrm>
            <a:off x="5715442" y="1474755"/>
            <a:ext cx="449985" cy="4722764"/>
            <a:chOff x="5759311" y="1474755"/>
            <a:chExt cx="406116" cy="483115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AF01CFD-B85E-4DC8-B6D6-BA398FB477E0}"/>
                </a:ext>
              </a:extLst>
            </p:cNvPr>
            <p:cNvSpPr/>
            <p:nvPr/>
          </p:nvSpPr>
          <p:spPr>
            <a:xfrm>
              <a:off x="5759311" y="1474755"/>
              <a:ext cx="406116" cy="4831156"/>
            </a:xfrm>
            <a:custGeom>
              <a:avLst/>
              <a:gdLst>
                <a:gd name="connsiteX0" fmla="*/ 21478 w 406116"/>
                <a:gd name="connsiteY0" fmla="*/ 0 h 4831156"/>
                <a:gd name="connsiteX1" fmla="*/ 250471 w 406116"/>
                <a:gd name="connsiteY1" fmla="*/ 0 h 4831156"/>
                <a:gd name="connsiteX2" fmla="*/ 406116 w 406116"/>
                <a:gd name="connsiteY2" fmla="*/ 4831156 h 4831156"/>
                <a:gd name="connsiteX3" fmla="*/ 0 w 406116"/>
                <a:gd name="connsiteY3" fmla="*/ 4831156 h 483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116" h="4831156">
                  <a:moveTo>
                    <a:pt x="21478" y="0"/>
                  </a:moveTo>
                  <a:lnTo>
                    <a:pt x="250471" y="0"/>
                  </a:lnTo>
                  <a:lnTo>
                    <a:pt x="406116" y="4831156"/>
                  </a:lnTo>
                  <a:lnTo>
                    <a:pt x="0" y="483115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6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F5FC77D-536C-4E62-BA27-3F92A7AE7181}"/>
                </a:ext>
              </a:extLst>
            </p:cNvPr>
            <p:cNvSpPr/>
            <p:nvPr/>
          </p:nvSpPr>
          <p:spPr>
            <a:xfrm>
              <a:off x="5759311" y="1474755"/>
              <a:ext cx="125233" cy="4831156"/>
            </a:xfrm>
            <a:custGeom>
              <a:avLst/>
              <a:gdLst>
                <a:gd name="connsiteX0" fmla="*/ 21478 w 125233"/>
                <a:gd name="connsiteY0" fmla="*/ 0 h 4831156"/>
                <a:gd name="connsiteX1" fmla="*/ 125233 w 125233"/>
                <a:gd name="connsiteY1" fmla="*/ 0 h 4831156"/>
                <a:gd name="connsiteX2" fmla="*/ 125233 w 125233"/>
                <a:gd name="connsiteY2" fmla="*/ 4831156 h 4831156"/>
                <a:gd name="connsiteX3" fmla="*/ 0 w 125233"/>
                <a:gd name="connsiteY3" fmla="*/ 4831156 h 4831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33" h="4831156">
                  <a:moveTo>
                    <a:pt x="21478" y="0"/>
                  </a:moveTo>
                  <a:lnTo>
                    <a:pt x="125233" y="0"/>
                  </a:lnTo>
                  <a:lnTo>
                    <a:pt x="125233" y="4831156"/>
                  </a:lnTo>
                  <a:lnTo>
                    <a:pt x="0" y="483115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04B0B9-F8F5-4D83-B076-93C5DDF7F3B8}"/>
              </a:ext>
            </a:extLst>
          </p:cNvPr>
          <p:cNvGrpSpPr/>
          <p:nvPr/>
        </p:nvGrpSpPr>
        <p:grpSpPr>
          <a:xfrm>
            <a:off x="4505836" y="1570402"/>
            <a:ext cx="3283172" cy="1218860"/>
            <a:chOff x="4686292" y="1551947"/>
            <a:chExt cx="2963099" cy="1246834"/>
          </a:xfrm>
          <a:solidFill>
            <a:schemeClr val="accent4"/>
          </a:solidFill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136B0C7-5388-48D2-A36C-6318200EB894}"/>
                </a:ext>
              </a:extLst>
            </p:cNvPr>
            <p:cNvGrpSpPr/>
            <p:nvPr/>
          </p:nvGrpSpPr>
          <p:grpSpPr>
            <a:xfrm>
              <a:off x="4686292" y="1551947"/>
              <a:ext cx="2963099" cy="1246834"/>
              <a:chOff x="4686292" y="1551947"/>
              <a:chExt cx="2963099" cy="1246834"/>
            </a:xfrm>
            <a:grpFill/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C60C396-2356-4AED-82AC-A0EB611C44B4}"/>
                  </a:ext>
                </a:extLst>
              </p:cNvPr>
              <p:cNvSpPr/>
              <p:nvPr/>
            </p:nvSpPr>
            <p:spPr>
              <a:xfrm>
                <a:off x="4686302" y="2581071"/>
                <a:ext cx="2495239" cy="217710"/>
              </a:xfrm>
              <a:custGeom>
                <a:avLst/>
                <a:gdLst>
                  <a:gd name="connsiteX0" fmla="*/ 0 w 1264362"/>
                  <a:gd name="connsiteY0" fmla="*/ 0 h 39114"/>
                  <a:gd name="connsiteX1" fmla="*/ 1264362 w 1264362"/>
                  <a:gd name="connsiteY1" fmla="*/ 0 h 39114"/>
                  <a:gd name="connsiteX2" fmla="*/ 1264362 w 1264362"/>
                  <a:gd name="connsiteY2" fmla="*/ 39114 h 39114"/>
                  <a:gd name="connsiteX3" fmla="*/ 0 w 1264362"/>
                  <a:gd name="connsiteY3" fmla="*/ 39114 h 39114"/>
                  <a:gd name="connsiteX0" fmla="*/ 0 w 1264362"/>
                  <a:gd name="connsiteY0" fmla="*/ 0 h 39114"/>
                  <a:gd name="connsiteX1" fmla="*/ 645300 w 1264362"/>
                  <a:gd name="connsiteY1" fmla="*/ 1092 h 39114"/>
                  <a:gd name="connsiteX2" fmla="*/ 1264362 w 1264362"/>
                  <a:gd name="connsiteY2" fmla="*/ 0 h 39114"/>
                  <a:gd name="connsiteX3" fmla="*/ 1264362 w 1264362"/>
                  <a:gd name="connsiteY3" fmla="*/ 39114 h 39114"/>
                  <a:gd name="connsiteX4" fmla="*/ 0 w 1264362"/>
                  <a:gd name="connsiteY4" fmla="*/ 39114 h 39114"/>
                  <a:gd name="connsiteX5" fmla="*/ 0 w 1264362"/>
                  <a:gd name="connsiteY5" fmla="*/ 0 h 39114"/>
                  <a:gd name="connsiteX0" fmla="*/ 0 w 1264362"/>
                  <a:gd name="connsiteY0" fmla="*/ 71202 h 110316"/>
                  <a:gd name="connsiteX1" fmla="*/ 651872 w 1264362"/>
                  <a:gd name="connsiteY1" fmla="*/ 0 h 110316"/>
                  <a:gd name="connsiteX2" fmla="*/ 1264362 w 1264362"/>
                  <a:gd name="connsiteY2" fmla="*/ 71202 h 110316"/>
                  <a:gd name="connsiteX3" fmla="*/ 1264362 w 1264362"/>
                  <a:gd name="connsiteY3" fmla="*/ 110316 h 110316"/>
                  <a:gd name="connsiteX4" fmla="*/ 0 w 1264362"/>
                  <a:gd name="connsiteY4" fmla="*/ 110316 h 110316"/>
                  <a:gd name="connsiteX5" fmla="*/ 0 w 1264362"/>
                  <a:gd name="connsiteY5" fmla="*/ 71202 h 11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4362" h="110316">
                    <a:moveTo>
                      <a:pt x="0" y="71202"/>
                    </a:moveTo>
                    <a:lnTo>
                      <a:pt x="651872" y="0"/>
                    </a:lnTo>
                    <a:lnTo>
                      <a:pt x="1264362" y="71202"/>
                    </a:lnTo>
                    <a:lnTo>
                      <a:pt x="1264362" y="110316"/>
                    </a:lnTo>
                    <a:lnTo>
                      <a:pt x="0" y="110316"/>
                    </a:lnTo>
                    <a:lnTo>
                      <a:pt x="0" y="71202"/>
                    </a:lnTo>
                    <a:close/>
                  </a:path>
                </a:pathLst>
              </a:custGeom>
              <a:solidFill>
                <a:schemeClr val="accent3"/>
              </a:solidFill>
              <a:ln w="6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2094501-27C6-477C-8B66-F571F5AEFF2C}"/>
                  </a:ext>
                </a:extLst>
              </p:cNvPr>
              <p:cNvSpPr/>
              <p:nvPr/>
            </p:nvSpPr>
            <p:spPr>
              <a:xfrm>
                <a:off x="7181541" y="2071785"/>
                <a:ext cx="467850" cy="726996"/>
              </a:xfrm>
              <a:custGeom>
                <a:avLst/>
                <a:gdLst>
                  <a:gd name="connsiteX0" fmla="*/ 0 w 237063"/>
                  <a:gd name="connsiteY0" fmla="*/ 329262 h 368376"/>
                  <a:gd name="connsiteX1" fmla="*/ 237064 w 237063"/>
                  <a:gd name="connsiteY1" fmla="*/ 0 h 368376"/>
                  <a:gd name="connsiteX2" fmla="*/ 237064 w 237063"/>
                  <a:gd name="connsiteY2" fmla="*/ 39114 h 368376"/>
                  <a:gd name="connsiteX3" fmla="*/ 0 w 237063"/>
                  <a:gd name="connsiteY3" fmla="*/ 368376 h 368376"/>
                  <a:gd name="connsiteX0" fmla="*/ 0 w 237064"/>
                  <a:gd name="connsiteY0" fmla="*/ 329262 h 368376"/>
                  <a:gd name="connsiteX1" fmla="*/ 103873 w 237064"/>
                  <a:gd name="connsiteY1" fmla="*/ 172623 h 368376"/>
                  <a:gd name="connsiteX2" fmla="*/ 237064 w 237064"/>
                  <a:gd name="connsiteY2" fmla="*/ 0 h 368376"/>
                  <a:gd name="connsiteX3" fmla="*/ 237064 w 237064"/>
                  <a:gd name="connsiteY3" fmla="*/ 39114 h 368376"/>
                  <a:gd name="connsiteX4" fmla="*/ 0 w 237064"/>
                  <a:gd name="connsiteY4" fmla="*/ 368376 h 368376"/>
                  <a:gd name="connsiteX5" fmla="*/ 0 w 237064"/>
                  <a:gd name="connsiteY5" fmla="*/ 329262 h 368376"/>
                  <a:gd name="connsiteX0" fmla="*/ 0 w 237064"/>
                  <a:gd name="connsiteY0" fmla="*/ 329262 h 368376"/>
                  <a:gd name="connsiteX1" fmla="*/ 64440 w 237064"/>
                  <a:gd name="connsiteY1" fmla="*/ 149621 h 368376"/>
                  <a:gd name="connsiteX2" fmla="*/ 237064 w 237064"/>
                  <a:gd name="connsiteY2" fmla="*/ 0 h 368376"/>
                  <a:gd name="connsiteX3" fmla="*/ 237064 w 237064"/>
                  <a:gd name="connsiteY3" fmla="*/ 39114 h 368376"/>
                  <a:gd name="connsiteX4" fmla="*/ 0 w 237064"/>
                  <a:gd name="connsiteY4" fmla="*/ 368376 h 368376"/>
                  <a:gd name="connsiteX5" fmla="*/ 0 w 237064"/>
                  <a:gd name="connsiteY5" fmla="*/ 329262 h 36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064" h="368376">
                    <a:moveTo>
                      <a:pt x="0" y="329262"/>
                    </a:moveTo>
                    <a:lnTo>
                      <a:pt x="64440" y="149621"/>
                    </a:lnTo>
                    <a:lnTo>
                      <a:pt x="237064" y="0"/>
                    </a:lnTo>
                    <a:lnTo>
                      <a:pt x="237064" y="39114"/>
                    </a:lnTo>
                    <a:lnTo>
                      <a:pt x="0" y="368376"/>
                    </a:lnTo>
                    <a:lnTo>
                      <a:pt x="0" y="329262"/>
                    </a:lnTo>
                    <a:close/>
                  </a:path>
                </a:pathLst>
              </a:custGeom>
              <a:solidFill>
                <a:schemeClr val="accent3"/>
              </a:solidFill>
              <a:ln w="6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7E82034-B681-428B-BCD8-47E5E80AAD7F}"/>
                  </a:ext>
                </a:extLst>
              </p:cNvPr>
              <p:cNvSpPr/>
              <p:nvPr/>
            </p:nvSpPr>
            <p:spPr>
              <a:xfrm>
                <a:off x="4686292" y="1551947"/>
                <a:ext cx="2963089" cy="1169642"/>
              </a:xfrm>
              <a:custGeom>
                <a:avLst/>
                <a:gdLst>
                  <a:gd name="connsiteX0" fmla="*/ 39512 w 1501425"/>
                  <a:gd name="connsiteY0" fmla="*/ 158047 h 592669"/>
                  <a:gd name="connsiteX1" fmla="*/ 0 w 1501425"/>
                  <a:gd name="connsiteY1" fmla="*/ 592669 h 592669"/>
                  <a:gd name="connsiteX2" fmla="*/ 1264362 w 1501425"/>
                  <a:gd name="connsiteY2" fmla="*/ 592669 h 592669"/>
                  <a:gd name="connsiteX3" fmla="*/ 1501426 w 1501425"/>
                  <a:gd name="connsiteY3" fmla="*/ 263407 h 592669"/>
                  <a:gd name="connsiteX4" fmla="*/ 1501426 w 1501425"/>
                  <a:gd name="connsiteY4" fmla="*/ 263407 h 592669"/>
                  <a:gd name="connsiteX5" fmla="*/ 1145827 w 1501425"/>
                  <a:gd name="connsiteY5" fmla="*/ 0 h 592669"/>
                  <a:gd name="connsiteX0" fmla="*/ 39512 w 1501426"/>
                  <a:gd name="connsiteY0" fmla="*/ 158047 h 592669"/>
                  <a:gd name="connsiteX1" fmla="*/ 0 w 1501426"/>
                  <a:gd name="connsiteY1" fmla="*/ 592669 h 592669"/>
                  <a:gd name="connsiteX2" fmla="*/ 1264362 w 1501426"/>
                  <a:gd name="connsiteY2" fmla="*/ 592669 h 592669"/>
                  <a:gd name="connsiteX3" fmla="*/ 1501426 w 1501426"/>
                  <a:gd name="connsiteY3" fmla="*/ 263407 h 592669"/>
                  <a:gd name="connsiteX4" fmla="*/ 1479995 w 1501426"/>
                  <a:gd name="connsiteY4" fmla="*/ 303888 h 592669"/>
                  <a:gd name="connsiteX5" fmla="*/ 1145827 w 1501426"/>
                  <a:gd name="connsiteY5" fmla="*/ 0 h 592669"/>
                  <a:gd name="connsiteX6" fmla="*/ 39512 w 1501426"/>
                  <a:gd name="connsiteY6" fmla="*/ 158047 h 592669"/>
                  <a:gd name="connsiteX0" fmla="*/ 39512 w 1506189"/>
                  <a:gd name="connsiteY0" fmla="*/ 158047 h 592669"/>
                  <a:gd name="connsiteX1" fmla="*/ 0 w 1506189"/>
                  <a:gd name="connsiteY1" fmla="*/ 592669 h 592669"/>
                  <a:gd name="connsiteX2" fmla="*/ 1264362 w 1506189"/>
                  <a:gd name="connsiteY2" fmla="*/ 592669 h 592669"/>
                  <a:gd name="connsiteX3" fmla="*/ 1501426 w 1506189"/>
                  <a:gd name="connsiteY3" fmla="*/ 263407 h 592669"/>
                  <a:gd name="connsiteX4" fmla="*/ 1506189 w 1506189"/>
                  <a:gd name="connsiteY4" fmla="*/ 270551 h 592669"/>
                  <a:gd name="connsiteX5" fmla="*/ 1145827 w 1506189"/>
                  <a:gd name="connsiteY5" fmla="*/ 0 h 592669"/>
                  <a:gd name="connsiteX6" fmla="*/ 39512 w 1506189"/>
                  <a:gd name="connsiteY6" fmla="*/ 158047 h 592669"/>
                  <a:gd name="connsiteX0" fmla="*/ 39512 w 1501426"/>
                  <a:gd name="connsiteY0" fmla="*/ 158047 h 592669"/>
                  <a:gd name="connsiteX1" fmla="*/ 0 w 1501426"/>
                  <a:gd name="connsiteY1" fmla="*/ 592669 h 592669"/>
                  <a:gd name="connsiteX2" fmla="*/ 1264362 w 1501426"/>
                  <a:gd name="connsiteY2" fmla="*/ 592669 h 592669"/>
                  <a:gd name="connsiteX3" fmla="*/ 1501426 w 1501426"/>
                  <a:gd name="connsiteY3" fmla="*/ 263407 h 592669"/>
                  <a:gd name="connsiteX4" fmla="*/ 1145827 w 1501426"/>
                  <a:gd name="connsiteY4" fmla="*/ 0 h 592669"/>
                  <a:gd name="connsiteX5" fmla="*/ 39512 w 1501426"/>
                  <a:gd name="connsiteY5" fmla="*/ 158047 h 592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1426" h="592669">
                    <a:moveTo>
                      <a:pt x="39512" y="158047"/>
                    </a:moveTo>
                    <a:lnTo>
                      <a:pt x="0" y="592669"/>
                    </a:lnTo>
                    <a:lnTo>
                      <a:pt x="1264362" y="592669"/>
                    </a:lnTo>
                    <a:lnTo>
                      <a:pt x="1501426" y="263407"/>
                    </a:lnTo>
                    <a:lnTo>
                      <a:pt x="1145827" y="0"/>
                    </a:lnTo>
                    <a:lnTo>
                      <a:pt x="39512" y="158047"/>
                    </a:lnTo>
                    <a:close/>
                  </a:path>
                </a:pathLst>
              </a:custGeom>
              <a:solidFill>
                <a:schemeClr val="accent3"/>
              </a:solidFill>
              <a:ln w="6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A7BDBD-B646-4D6C-B4CB-405341F6E099}"/>
                </a:ext>
              </a:extLst>
            </p:cNvPr>
            <p:cNvSpPr txBox="1"/>
            <p:nvPr/>
          </p:nvSpPr>
          <p:spPr>
            <a:xfrm rot="21441207">
              <a:off x="4802243" y="1886866"/>
              <a:ext cx="2469854" cy="72413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POSITIVES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9FF80A-7FE8-4EB0-AF07-38AE81317D3E}"/>
              </a:ext>
            </a:extLst>
          </p:cNvPr>
          <p:cNvGrpSpPr/>
          <p:nvPr/>
        </p:nvGrpSpPr>
        <p:grpSpPr>
          <a:xfrm>
            <a:off x="3541487" y="2977439"/>
            <a:ext cx="3482390" cy="1386961"/>
            <a:chOff x="4014331" y="2967174"/>
            <a:chExt cx="3142895" cy="1418793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41C73F9-A2A7-4A25-952C-E3A462380A3B}"/>
                </a:ext>
              </a:extLst>
            </p:cNvPr>
            <p:cNvGrpSpPr/>
            <p:nvPr/>
          </p:nvGrpSpPr>
          <p:grpSpPr>
            <a:xfrm>
              <a:off x="4014331" y="2967174"/>
              <a:ext cx="3142895" cy="1418793"/>
              <a:chOff x="4014331" y="2967174"/>
              <a:chExt cx="3142895" cy="1418793"/>
            </a:xfrm>
            <a:grp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2B02A38-91CD-487E-98FB-617B6B30244E}"/>
                  </a:ext>
                </a:extLst>
              </p:cNvPr>
              <p:cNvSpPr/>
              <p:nvPr/>
            </p:nvSpPr>
            <p:spPr>
              <a:xfrm>
                <a:off x="4014345" y="3683890"/>
                <a:ext cx="827065" cy="702077"/>
              </a:xfrm>
              <a:custGeom>
                <a:avLst/>
                <a:gdLst>
                  <a:gd name="connsiteX0" fmla="*/ 33 w 419081"/>
                  <a:gd name="connsiteY0" fmla="*/ -8 h 355748"/>
                  <a:gd name="connsiteX1" fmla="*/ 419115 w 419081"/>
                  <a:gd name="connsiteY1" fmla="*/ 316627 h 355748"/>
                  <a:gd name="connsiteX2" fmla="*/ 419115 w 419081"/>
                  <a:gd name="connsiteY2" fmla="*/ 355741 h 355748"/>
                  <a:gd name="connsiteX3" fmla="*/ 33 w 419081"/>
                  <a:gd name="connsiteY3" fmla="*/ 39106 h 355748"/>
                  <a:gd name="connsiteX0" fmla="*/ 0 w 419082"/>
                  <a:gd name="connsiteY0" fmla="*/ 0 h 355749"/>
                  <a:gd name="connsiteX1" fmla="*/ 220134 w 419082"/>
                  <a:gd name="connsiteY1" fmla="*/ 167412 h 355749"/>
                  <a:gd name="connsiteX2" fmla="*/ 419082 w 419082"/>
                  <a:gd name="connsiteY2" fmla="*/ 316635 h 355749"/>
                  <a:gd name="connsiteX3" fmla="*/ 419082 w 419082"/>
                  <a:gd name="connsiteY3" fmla="*/ 355749 h 355749"/>
                  <a:gd name="connsiteX4" fmla="*/ 0 w 419082"/>
                  <a:gd name="connsiteY4" fmla="*/ 39114 h 355749"/>
                  <a:gd name="connsiteX5" fmla="*/ 0 w 419082"/>
                  <a:gd name="connsiteY5" fmla="*/ 0 h 355749"/>
                  <a:gd name="connsiteX0" fmla="*/ 0 w 419082"/>
                  <a:gd name="connsiteY0" fmla="*/ 0 h 355749"/>
                  <a:gd name="connsiteX1" fmla="*/ 269425 w 419082"/>
                  <a:gd name="connsiteY1" fmla="*/ 124693 h 355749"/>
                  <a:gd name="connsiteX2" fmla="*/ 419082 w 419082"/>
                  <a:gd name="connsiteY2" fmla="*/ 316635 h 355749"/>
                  <a:gd name="connsiteX3" fmla="*/ 419082 w 419082"/>
                  <a:gd name="connsiteY3" fmla="*/ 355749 h 355749"/>
                  <a:gd name="connsiteX4" fmla="*/ 0 w 419082"/>
                  <a:gd name="connsiteY4" fmla="*/ 39114 h 355749"/>
                  <a:gd name="connsiteX5" fmla="*/ 0 w 419082"/>
                  <a:gd name="connsiteY5" fmla="*/ 0 h 35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082" h="355749">
                    <a:moveTo>
                      <a:pt x="0" y="0"/>
                    </a:moveTo>
                    <a:lnTo>
                      <a:pt x="269425" y="124693"/>
                    </a:lnTo>
                    <a:lnTo>
                      <a:pt x="419082" y="316635"/>
                    </a:lnTo>
                    <a:lnTo>
                      <a:pt x="419082" y="355749"/>
                    </a:lnTo>
                    <a:lnTo>
                      <a:pt x="0" y="39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5B5974D-C4C3-4DF9-B390-CE5DC11AF248}"/>
                  </a:ext>
                </a:extLst>
              </p:cNvPr>
              <p:cNvSpPr/>
              <p:nvPr/>
            </p:nvSpPr>
            <p:spPr>
              <a:xfrm>
                <a:off x="4841459" y="4098587"/>
                <a:ext cx="2315767" cy="287366"/>
              </a:xfrm>
              <a:custGeom>
                <a:avLst/>
                <a:gdLst>
                  <a:gd name="connsiteX0" fmla="*/ 33 w 1173421"/>
                  <a:gd name="connsiteY0" fmla="*/ 102432 h 141553"/>
                  <a:gd name="connsiteX1" fmla="*/ 1173455 w 1173421"/>
                  <a:gd name="connsiteY1" fmla="*/ -8 h 141553"/>
                  <a:gd name="connsiteX2" fmla="*/ 1173455 w 1173421"/>
                  <a:gd name="connsiteY2" fmla="*/ 39106 h 141553"/>
                  <a:gd name="connsiteX3" fmla="*/ 33 w 1173421"/>
                  <a:gd name="connsiteY3" fmla="*/ 141546 h 141553"/>
                  <a:gd name="connsiteX0" fmla="*/ 0 w 1173422"/>
                  <a:gd name="connsiteY0" fmla="*/ 102440 h 141554"/>
                  <a:gd name="connsiteX1" fmla="*/ 543679 w 1173422"/>
                  <a:gd name="connsiteY1" fmla="*/ 48520 h 141554"/>
                  <a:gd name="connsiteX2" fmla="*/ 1173422 w 1173422"/>
                  <a:gd name="connsiteY2" fmla="*/ 0 h 141554"/>
                  <a:gd name="connsiteX3" fmla="*/ 1173422 w 1173422"/>
                  <a:gd name="connsiteY3" fmla="*/ 39114 h 141554"/>
                  <a:gd name="connsiteX4" fmla="*/ 0 w 1173422"/>
                  <a:gd name="connsiteY4" fmla="*/ 141554 h 141554"/>
                  <a:gd name="connsiteX5" fmla="*/ 0 w 1173422"/>
                  <a:gd name="connsiteY5" fmla="*/ 102440 h 141554"/>
                  <a:gd name="connsiteX0" fmla="*/ 0 w 1173422"/>
                  <a:gd name="connsiteY0" fmla="*/ 106497 h 145611"/>
                  <a:gd name="connsiteX1" fmla="*/ 533821 w 1173422"/>
                  <a:gd name="connsiteY1" fmla="*/ 0 h 145611"/>
                  <a:gd name="connsiteX2" fmla="*/ 1173422 w 1173422"/>
                  <a:gd name="connsiteY2" fmla="*/ 4057 h 145611"/>
                  <a:gd name="connsiteX3" fmla="*/ 1173422 w 1173422"/>
                  <a:gd name="connsiteY3" fmla="*/ 43171 h 145611"/>
                  <a:gd name="connsiteX4" fmla="*/ 0 w 1173422"/>
                  <a:gd name="connsiteY4" fmla="*/ 145611 h 145611"/>
                  <a:gd name="connsiteX5" fmla="*/ 0 w 1173422"/>
                  <a:gd name="connsiteY5" fmla="*/ 106497 h 14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422" h="145611">
                    <a:moveTo>
                      <a:pt x="0" y="106497"/>
                    </a:moveTo>
                    <a:lnTo>
                      <a:pt x="533821" y="0"/>
                    </a:lnTo>
                    <a:lnTo>
                      <a:pt x="1173422" y="4057"/>
                    </a:lnTo>
                    <a:lnTo>
                      <a:pt x="1173422" y="43171"/>
                    </a:lnTo>
                    <a:lnTo>
                      <a:pt x="0" y="145611"/>
                    </a:lnTo>
                    <a:lnTo>
                      <a:pt x="0" y="106497"/>
                    </a:lnTo>
                    <a:close/>
                  </a:path>
                </a:pathLst>
              </a:custGeom>
              <a:grpFill/>
              <a:ln w="6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EDBA184-4921-490F-B920-47793529ABD5}"/>
                  </a:ext>
                </a:extLst>
              </p:cNvPr>
              <p:cNvSpPr/>
              <p:nvPr/>
            </p:nvSpPr>
            <p:spPr>
              <a:xfrm>
                <a:off x="4014331" y="2967174"/>
                <a:ext cx="3142829" cy="1341666"/>
              </a:xfrm>
              <a:custGeom>
                <a:avLst/>
                <a:gdLst>
                  <a:gd name="connsiteX0" fmla="*/ 1518024 w 1592502"/>
                  <a:gd name="connsiteY0" fmla="*/ 65182 h 679835"/>
                  <a:gd name="connsiteX1" fmla="*/ 353924 w 1592502"/>
                  <a:gd name="connsiteY1" fmla="*/ -8 h 679835"/>
                  <a:gd name="connsiteX2" fmla="*/ 33 w 1592502"/>
                  <a:gd name="connsiteY2" fmla="*/ 363192 h 679835"/>
                  <a:gd name="connsiteX3" fmla="*/ 419115 w 1592502"/>
                  <a:gd name="connsiteY3" fmla="*/ 679827 h 679835"/>
                  <a:gd name="connsiteX4" fmla="*/ 419115 w 1592502"/>
                  <a:gd name="connsiteY4" fmla="*/ 679827 h 679835"/>
                  <a:gd name="connsiteX5" fmla="*/ 1592536 w 1592502"/>
                  <a:gd name="connsiteY5" fmla="*/ 577387 h 679835"/>
                  <a:gd name="connsiteX6" fmla="*/ 1592536 w 1592502"/>
                  <a:gd name="connsiteY6" fmla="*/ 577387 h 67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2502" h="679835">
                    <a:moveTo>
                      <a:pt x="1518024" y="65182"/>
                    </a:moveTo>
                    <a:lnTo>
                      <a:pt x="353924" y="-8"/>
                    </a:lnTo>
                    <a:lnTo>
                      <a:pt x="33" y="363192"/>
                    </a:lnTo>
                    <a:lnTo>
                      <a:pt x="419115" y="679827"/>
                    </a:lnTo>
                    <a:lnTo>
                      <a:pt x="419115" y="679827"/>
                    </a:lnTo>
                    <a:lnTo>
                      <a:pt x="1592536" y="577387"/>
                    </a:lnTo>
                    <a:lnTo>
                      <a:pt x="1592536" y="577387"/>
                    </a:lnTo>
                    <a:close/>
                  </a:path>
                </a:pathLst>
              </a:custGeom>
              <a:grpFill/>
              <a:ln w="651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090E97-7E63-402D-A402-D3E63CF955C8}"/>
                </a:ext>
              </a:extLst>
            </p:cNvPr>
            <p:cNvSpPr txBox="1"/>
            <p:nvPr/>
          </p:nvSpPr>
          <p:spPr>
            <a:xfrm rot="21441207">
              <a:off x="4384216" y="3263689"/>
              <a:ext cx="2660301" cy="72413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</a:rPr>
                <a:t>NEGATIVES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F012253-D7FA-4084-A013-D89405CDBA3D}"/>
              </a:ext>
            </a:extLst>
          </p:cNvPr>
          <p:cNvGrpSpPr/>
          <p:nvPr/>
        </p:nvGrpSpPr>
        <p:grpSpPr>
          <a:xfrm>
            <a:off x="1093340" y="2679049"/>
            <a:ext cx="2503970" cy="922075"/>
            <a:chOff x="332936" y="2441846"/>
            <a:chExt cx="2926080" cy="9220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0F9B5D-95CF-4D4F-81C5-CF6E5CCB106B}"/>
                </a:ext>
              </a:extLst>
            </p:cNvPr>
            <p:cNvSpPr txBox="1"/>
            <p:nvPr/>
          </p:nvSpPr>
          <p:spPr>
            <a:xfrm>
              <a:off x="332936" y="2441846"/>
              <a:ext cx="2926080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Cross-interference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E366F5D-B8D9-478A-A266-44D1829019BA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43A7BE9-19FD-48E1-B435-CB4CAEF8D42C}"/>
              </a:ext>
            </a:extLst>
          </p:cNvPr>
          <p:cNvGrpSpPr/>
          <p:nvPr/>
        </p:nvGrpSpPr>
        <p:grpSpPr>
          <a:xfrm>
            <a:off x="1093340" y="3953265"/>
            <a:ext cx="2503970" cy="736740"/>
            <a:chOff x="332936" y="4651753"/>
            <a:chExt cx="2926080" cy="73674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A9745E-46DD-4B10-BD49-C3BDFCD9995B}"/>
                </a:ext>
              </a:extLst>
            </p:cNvPr>
            <p:cNvSpPr txBox="1"/>
            <p:nvPr/>
          </p:nvSpPr>
          <p:spPr>
            <a:xfrm>
              <a:off x="332936" y="4651753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Low band-gap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36C1A5-6D58-4DB9-832E-DEE38DCC3ED1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5621A0-D023-4E03-BFD0-5A42DE0FC3E0}"/>
              </a:ext>
            </a:extLst>
          </p:cNvPr>
          <p:cNvGrpSpPr/>
          <p:nvPr/>
        </p:nvGrpSpPr>
        <p:grpSpPr>
          <a:xfrm>
            <a:off x="1086417" y="1755621"/>
            <a:ext cx="2503970" cy="736155"/>
            <a:chOff x="332936" y="2627766"/>
            <a:chExt cx="2926080" cy="73615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01BC9B-B2B6-4C3A-8235-75C161DE0531}"/>
                </a:ext>
              </a:extLst>
            </p:cNvPr>
            <p:cNvSpPr txBox="1"/>
            <p:nvPr/>
          </p:nvSpPr>
          <p:spPr>
            <a:xfrm>
              <a:off x="332936" y="2627766"/>
              <a:ext cx="2926080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Base line drift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90508EB-E1D1-4A5B-9AD4-5EE29A09BA19}"/>
                </a:ext>
              </a:extLst>
            </p:cNvPr>
            <p:cNvSpPr txBox="1"/>
            <p:nvPr/>
          </p:nvSpPr>
          <p:spPr>
            <a:xfrm>
              <a:off x="332936" y="3086922"/>
              <a:ext cx="292608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pic>
        <p:nvPicPr>
          <p:cNvPr id="56" name="Graphic 55" descr="Close with solid fill">
            <a:extLst>
              <a:ext uri="{FF2B5EF4-FFF2-40B4-BE49-F238E27FC236}">
                <a16:creationId xmlns:a16="http://schemas.microsoft.com/office/drawing/2014/main" id="{1F0083E9-0F6C-4AB4-A1F3-94C986F99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753" y="1701784"/>
            <a:ext cx="612648" cy="612648"/>
          </a:xfrm>
          <a:prstGeom prst="rect">
            <a:avLst/>
          </a:prstGeom>
        </p:spPr>
      </p:pic>
      <p:pic>
        <p:nvPicPr>
          <p:cNvPr id="57" name="Graphic 56" descr="Close with solid fill">
            <a:extLst>
              <a:ext uri="{FF2B5EF4-FFF2-40B4-BE49-F238E27FC236}">
                <a16:creationId xmlns:a16="http://schemas.microsoft.com/office/drawing/2014/main" id="{08FE84F1-B1CE-462B-A0A3-2AD2CD3B1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92" y="2789779"/>
            <a:ext cx="612648" cy="612648"/>
          </a:xfrm>
          <a:prstGeom prst="rect">
            <a:avLst/>
          </a:prstGeom>
        </p:spPr>
      </p:pic>
      <p:pic>
        <p:nvPicPr>
          <p:cNvPr id="58" name="Graphic 57" descr="Close with solid fill">
            <a:extLst>
              <a:ext uri="{FF2B5EF4-FFF2-40B4-BE49-F238E27FC236}">
                <a16:creationId xmlns:a16="http://schemas.microsoft.com/office/drawing/2014/main" id="{AEC796F6-69E8-4845-98D5-69EB5C95B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092" y="3877774"/>
            <a:ext cx="612648" cy="612648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70BEEADE-3D68-4B26-8461-6A52EAEB910C}"/>
              </a:ext>
            </a:extLst>
          </p:cNvPr>
          <p:cNvGrpSpPr/>
          <p:nvPr/>
        </p:nvGrpSpPr>
        <p:grpSpPr>
          <a:xfrm>
            <a:off x="962959" y="4822402"/>
            <a:ext cx="2843215" cy="1609726"/>
            <a:chOff x="180576" y="3778767"/>
            <a:chExt cx="3322514" cy="160972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843E4C-1931-46E5-A137-C6077493E374}"/>
                </a:ext>
              </a:extLst>
            </p:cNvPr>
            <p:cNvSpPr txBox="1"/>
            <p:nvPr/>
          </p:nvSpPr>
          <p:spPr>
            <a:xfrm>
              <a:off x="180576" y="3778767"/>
              <a:ext cx="3322514" cy="120032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schemeClr val="accent1"/>
                  </a:solidFill>
                </a:rPr>
                <a:t>easily degraded in moisture environment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A17A57-4B3F-4AF1-B2DF-85A2B398922D}"/>
                </a:ext>
              </a:extLst>
            </p:cNvPr>
            <p:cNvSpPr txBox="1"/>
            <p:nvPr/>
          </p:nvSpPr>
          <p:spPr>
            <a:xfrm>
              <a:off x="332936" y="5111494"/>
              <a:ext cx="2926080" cy="2769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noProof="1">
                <a:solidFill>
                  <a:schemeClr val="accent1"/>
                </a:solidFill>
              </a:endParaRPr>
            </a:p>
          </p:txBody>
        </p:sp>
      </p:grpSp>
      <p:pic>
        <p:nvPicPr>
          <p:cNvPr id="67" name="Graphic 66" descr="Close with solid fill">
            <a:extLst>
              <a:ext uri="{FF2B5EF4-FFF2-40B4-BE49-F238E27FC236}">
                <a16:creationId xmlns:a16="http://schemas.microsoft.com/office/drawing/2014/main" id="{4C14DC79-7516-4482-9A1B-772CC71C4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311" y="4965769"/>
            <a:ext cx="61264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AD27D6-4DAD-42CF-84AE-DE5A25D7C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MXenes based gas sensors in Literature today!</a:t>
            </a:r>
            <a:endParaRPr lang="LID4096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D7AA86E-A7E3-4A7C-8B3B-DD860EFE355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74713" y="1564075"/>
            <a:ext cx="10580687" cy="418546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D532B7-143B-4ABE-BED1-2388106D2053}"/>
              </a:ext>
            </a:extLst>
          </p:cNvPr>
          <p:cNvSpPr txBox="1"/>
          <p:nvPr/>
        </p:nvSpPr>
        <p:spPr>
          <a:xfrm>
            <a:off x="3783805" y="5749538"/>
            <a:ext cx="4762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accent1"/>
                </a:solidFill>
                <a:effectLst/>
                <a:latin typeface="ElsevierSans"/>
              </a:rPr>
              <a:t>M. Sai Bhargava Reddy, Coordination Chemistry Reviews (2024)</a:t>
            </a:r>
            <a:endParaRPr lang="LID4096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A57FE8-1EB2-4612-A7E6-30BAF52F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Strategies for modifying MXenes for gas sensing?</a:t>
            </a:r>
            <a:endParaRPr lang="LID4096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D77FA-E079-4808-9E3B-F6A8F0508453}"/>
              </a:ext>
            </a:extLst>
          </p:cNvPr>
          <p:cNvSpPr txBox="1"/>
          <p:nvPr/>
        </p:nvSpPr>
        <p:spPr>
          <a:xfrm>
            <a:off x="3783805" y="5509839"/>
            <a:ext cx="4762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accent1"/>
                </a:solidFill>
                <a:effectLst/>
                <a:latin typeface="ElsevierSans"/>
              </a:rPr>
              <a:t>M. Sai Bhargava Reddy, Coordination Chemistry Reviews (2024)</a:t>
            </a:r>
            <a:endParaRPr lang="LID4096" sz="1400" dirty="0">
              <a:solidFill>
                <a:schemeClr val="accent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4A97F-5F87-49F3-AC33-21E8B697A9C1}"/>
              </a:ext>
            </a:extLst>
          </p:cNvPr>
          <p:cNvGrpSpPr/>
          <p:nvPr/>
        </p:nvGrpSpPr>
        <p:grpSpPr>
          <a:xfrm>
            <a:off x="874713" y="1739958"/>
            <a:ext cx="10767051" cy="3888268"/>
            <a:chOff x="874713" y="1739958"/>
            <a:chExt cx="10767051" cy="3888268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B80C2491-C091-4DC9-A896-694B2E60F0B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74713" y="1803400"/>
              <a:ext cx="10587037" cy="3713163"/>
              <a:chOff x="551" y="1136"/>
              <a:chExt cx="6669" cy="2339"/>
            </a:xfrm>
          </p:grpSpPr>
          <p:sp>
            <p:nvSpPr>
              <p:cNvPr id="3" name="AutoShape 3">
                <a:extLst>
                  <a:ext uri="{FF2B5EF4-FFF2-40B4-BE49-F238E27FC236}">
                    <a16:creationId xmlns:a16="http://schemas.microsoft.com/office/drawing/2014/main" id="{95C6994B-E7EF-4CE8-8905-7A29B2E1838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51" y="1136"/>
                <a:ext cx="6665" cy="2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ID4096"/>
              </a:p>
            </p:txBody>
          </p:sp>
          <p:pic>
            <p:nvPicPr>
              <p:cNvPr id="3077" name="Picture 5">
                <a:extLst>
                  <a:ext uri="{FF2B5EF4-FFF2-40B4-BE49-F238E27FC236}">
                    <a16:creationId xmlns:a16="http://schemas.microsoft.com/office/drawing/2014/main" id="{32560128-2614-46C4-ABB2-B1F09604C3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" y="1136"/>
                <a:ext cx="6669" cy="2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400C8C-30C7-4A66-B368-880D205AEE83}"/>
                </a:ext>
              </a:extLst>
            </p:cNvPr>
            <p:cNvSpPr txBox="1"/>
            <p:nvPr/>
          </p:nvSpPr>
          <p:spPr>
            <a:xfrm>
              <a:off x="1278374" y="1803774"/>
              <a:ext cx="26228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Surface terminations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4096F-ED95-48CF-9724-9B929D940B98}"/>
                </a:ext>
              </a:extLst>
            </p:cNvPr>
            <p:cNvSpPr txBox="1"/>
            <p:nvPr/>
          </p:nvSpPr>
          <p:spPr>
            <a:xfrm>
              <a:off x="5700770" y="1739958"/>
              <a:ext cx="18437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Intercalation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(inserted ions)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E2A430-B7B1-40C3-BF76-032688157DF9}"/>
                </a:ext>
              </a:extLst>
            </p:cNvPr>
            <p:cNvSpPr txBox="1"/>
            <p:nvPr/>
          </p:nvSpPr>
          <p:spPr>
            <a:xfrm>
              <a:off x="8084642" y="1803774"/>
              <a:ext cx="20858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No terminations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E3747E-8D7D-4664-A84A-32331F3745D1}"/>
                </a:ext>
              </a:extLst>
            </p:cNvPr>
            <p:cNvSpPr txBox="1"/>
            <p:nvPr/>
          </p:nvSpPr>
          <p:spPr>
            <a:xfrm>
              <a:off x="1926190" y="4625956"/>
              <a:ext cx="11160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Atomic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vacancy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7CA2C6-A3D9-4ABA-BCB4-33DE782F23E1}"/>
                </a:ext>
              </a:extLst>
            </p:cNvPr>
            <p:cNvSpPr txBox="1"/>
            <p:nvPr/>
          </p:nvSpPr>
          <p:spPr>
            <a:xfrm>
              <a:off x="4093678" y="4863508"/>
              <a:ext cx="158588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Heteroatom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doping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5EC611-D3A0-4641-A0A4-A4DB91E765FE}"/>
                </a:ext>
              </a:extLst>
            </p:cNvPr>
            <p:cNvSpPr txBox="1"/>
            <p:nvPr/>
          </p:nvSpPr>
          <p:spPr>
            <a:xfrm>
              <a:off x="9320169" y="4764455"/>
              <a:ext cx="23215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Surface oxidation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FFD733-EFA4-4238-A69D-F69F8CADCE98}"/>
                </a:ext>
              </a:extLst>
            </p:cNvPr>
            <p:cNvSpPr/>
            <p:nvPr/>
          </p:nvSpPr>
          <p:spPr>
            <a:xfrm>
              <a:off x="5976938" y="5272287"/>
              <a:ext cx="1928812" cy="307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101548-5005-450F-B194-EE2CECBACD7E}"/>
                </a:ext>
              </a:extLst>
            </p:cNvPr>
            <p:cNvSpPr/>
            <p:nvPr/>
          </p:nvSpPr>
          <p:spPr>
            <a:xfrm>
              <a:off x="6505850" y="5016541"/>
              <a:ext cx="495300" cy="307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7D39929-5B98-4FA4-9F6C-E2C1C7DA9AA1}"/>
                </a:ext>
              </a:extLst>
            </p:cNvPr>
            <p:cNvSpPr/>
            <p:nvPr/>
          </p:nvSpPr>
          <p:spPr>
            <a:xfrm>
              <a:off x="6780725" y="5073772"/>
              <a:ext cx="57733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CA1061-DAAF-463E-81DB-88C46494F110}"/>
                </a:ext>
              </a:extLst>
            </p:cNvPr>
            <p:cNvSpPr/>
            <p:nvPr/>
          </p:nvSpPr>
          <p:spPr>
            <a:xfrm>
              <a:off x="6513820" y="5016541"/>
              <a:ext cx="577337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F4AAA2-E3A5-4D34-9042-8DBEC0E64DE6}"/>
                </a:ext>
              </a:extLst>
            </p:cNvPr>
            <p:cNvSpPr txBox="1"/>
            <p:nvPr/>
          </p:nvSpPr>
          <p:spPr>
            <a:xfrm>
              <a:off x="5859957" y="4981895"/>
              <a:ext cx="2162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Surface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functionalization</a:t>
              </a:r>
              <a:endParaRPr lang="LID4096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8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4268E-56D6-46C9-AA51-02413A3A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Why Inkjet Printing?</a:t>
            </a:r>
            <a:endParaRPr lang="LID4096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B243B44-E46A-430F-B6B3-C00C9E4931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09129" y="1030288"/>
            <a:ext cx="7911852" cy="479901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BBE38C-2D4E-422B-A03B-326138679E39}"/>
              </a:ext>
            </a:extLst>
          </p:cNvPr>
          <p:cNvSpPr txBox="1"/>
          <p:nvPr/>
        </p:nvSpPr>
        <p:spPr>
          <a:xfrm>
            <a:off x="3783805" y="5827712"/>
            <a:ext cx="4762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accent1"/>
                </a:solidFill>
                <a:effectLst/>
                <a:latin typeface="ElsevierSans"/>
              </a:rPr>
              <a:t>M. Sai Bhargava Reddy, Coordination Chemistry Reviews (2024)</a:t>
            </a:r>
            <a:endParaRPr lang="LID4096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7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9553-7334-466C-93D1-A149CCE4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02B0-782C-44E4-A3DE-295F4F87EA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8761" y="2998113"/>
            <a:ext cx="11014478" cy="861774"/>
          </a:xfr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Fabrication of Inkjet printed 2D materials based gas sensors for smart olfactory mimicking and sensing of H</a:t>
            </a:r>
            <a:r>
              <a:rPr lang="en-US" sz="2800" baseline="-25000" dirty="0"/>
              <a:t>2</a:t>
            </a:r>
            <a:r>
              <a:rPr lang="en-US" sz="2800" dirty="0"/>
              <a:t>S and H</a:t>
            </a:r>
            <a:r>
              <a:rPr lang="en-US" sz="2800" baseline="-25000" dirty="0"/>
              <a:t>2</a:t>
            </a:r>
            <a:endParaRPr lang="ar-PS" sz="2800" baseline="-250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6A04D0A-DB8D-4714-B6B4-B87B16AB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00016"/>
              </p:ext>
            </p:extLst>
          </p:nvPr>
        </p:nvGraphicFramePr>
        <p:xfrm>
          <a:off x="9843247" y="4181920"/>
          <a:ext cx="2348753" cy="204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3161880" imgH="2755440" progId="Photoshop.Image.22">
                  <p:embed/>
                </p:oleObj>
              </mc:Choice>
              <mc:Fallback>
                <p:oleObj name="Image" r:id="rId3" imgW="3161880" imgH="2755440" progId="Photoshop.Image.2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0F85891-9CA2-FBA7-28FC-42D6CA5D84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3247" y="4181920"/>
                        <a:ext cx="2348753" cy="204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240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"/>
</p:tagLst>
</file>

<file path=ppt/theme/theme1.xml><?xml version="1.0" encoding="utf-8"?>
<a:theme xmlns:a="http://schemas.openxmlformats.org/drawingml/2006/main" name="TUD_2018_16zu9">
  <a:themeElements>
    <a:clrScheme name="Custom 5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E63946"/>
      </a:accent2>
      <a:accent3>
        <a:srgbClr val="A8DADC"/>
      </a:accent3>
      <a:accent4>
        <a:srgbClr val="FF9B42"/>
      </a:accent4>
      <a:accent5>
        <a:srgbClr val="457B9D"/>
      </a:accent5>
      <a:accent6>
        <a:srgbClr val="00B050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.06_TUD_PPT_16zu9_Vorlage.potx" id="{294745C1-E1BC-44C1-8C9D-B4CB23BDF171}" vid="{41010231-A741-4371-A565-9EF1890B6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 Math</vt:lpstr>
      <vt:lpstr>ElsevierSans</vt:lpstr>
      <vt:lpstr>Open Sans</vt:lpstr>
      <vt:lpstr>Söhne</vt:lpstr>
      <vt:lpstr>Symbol</vt:lpstr>
      <vt:lpstr>Wingdings</vt:lpstr>
      <vt:lpstr>TUD_2018_16zu9</vt:lpstr>
      <vt:lpstr>Image</vt:lpstr>
      <vt:lpstr>Inkjet printed Gas Sensors based on 2D materials</vt:lpstr>
      <vt:lpstr>Outline</vt:lpstr>
      <vt:lpstr>2D Materials</vt:lpstr>
      <vt:lpstr>Introduction: What Are MXenes?</vt:lpstr>
      <vt:lpstr>Introduction: Why MXenes for gas sensing?</vt:lpstr>
      <vt:lpstr>Introduction: MXenes based gas sensors in Literature today!</vt:lpstr>
      <vt:lpstr>Introduction: Strategies for modifying MXenes for gas sensing?</vt:lpstr>
      <vt:lpstr>Introduction: Why Inkjet Printing?</vt:lpstr>
      <vt:lpstr>Research Goals</vt:lpstr>
      <vt:lpstr>Research Plan</vt:lpstr>
      <vt:lpstr>Research time table</vt:lpstr>
      <vt:lpstr>Proof of concept and results so far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RobertBiele</dc:creator>
  <cp:lastModifiedBy>Abdallh Herbawe</cp:lastModifiedBy>
  <cp:revision>58</cp:revision>
  <dcterms:created xsi:type="dcterms:W3CDTF">2023-03-09T12:02:13Z</dcterms:created>
  <dcterms:modified xsi:type="dcterms:W3CDTF">2024-01-24T11:32:03Z</dcterms:modified>
</cp:coreProperties>
</file>