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7" r:id="rId5"/>
    <p:sldId id="258" r:id="rId6"/>
    <p:sldId id="267" r:id="rId7"/>
    <p:sldId id="268" r:id="rId8"/>
    <p:sldId id="271" r:id="rId9"/>
    <p:sldId id="273" r:id="rId10"/>
    <p:sldId id="270" r:id="rId11"/>
    <p:sldId id="272" r:id="rId12"/>
    <p:sldId id="278" r:id="rId13"/>
    <p:sldId id="264" r:id="rId14"/>
    <p:sldId id="276" r:id="rId15"/>
    <p:sldId id="277" r:id="rId16"/>
    <p:sldId id="28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39" autoAdjust="0"/>
  </p:normalViewPr>
  <p:slideViewPr>
    <p:cSldViewPr snapToGrid="0">
      <p:cViewPr varScale="1">
        <p:scale>
          <a:sx n="84" d="100"/>
          <a:sy n="84" d="100"/>
        </p:scale>
        <p:origin x="62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ng, Donggun" userId="c8d2e501-5897-4ce3-af43-a9a9fe818e3e" providerId="ADAL" clId="{CFB9E718-187D-4798-AD9C-F28EBEA7F45B}"/>
    <pc:docChg chg="delSld modSld">
      <pc:chgData name="Kang, Donggun" userId="c8d2e501-5897-4ce3-af43-a9a9fe818e3e" providerId="ADAL" clId="{CFB9E718-187D-4798-AD9C-F28EBEA7F45B}" dt="2023-01-19T08:01:24.100" v="20" actId="47"/>
      <pc:docMkLst>
        <pc:docMk/>
      </pc:docMkLst>
      <pc:sldChg chg="modNotesTx">
        <pc:chgData name="Kang, Donggun" userId="c8d2e501-5897-4ce3-af43-a9a9fe818e3e" providerId="ADAL" clId="{CFB9E718-187D-4798-AD9C-F28EBEA7F45B}" dt="2023-01-19T07:59:26.723" v="0" actId="20577"/>
        <pc:sldMkLst>
          <pc:docMk/>
          <pc:sldMk cId="3153675549" sldId="257"/>
        </pc:sldMkLst>
      </pc:sldChg>
      <pc:sldChg chg="modNotesTx">
        <pc:chgData name="Kang, Donggun" userId="c8d2e501-5897-4ce3-af43-a9a9fe818e3e" providerId="ADAL" clId="{CFB9E718-187D-4798-AD9C-F28EBEA7F45B}" dt="2023-01-19T07:59:33.277" v="1" actId="20577"/>
        <pc:sldMkLst>
          <pc:docMk/>
          <pc:sldMk cId="1970217978" sldId="258"/>
        </pc:sldMkLst>
      </pc:sldChg>
      <pc:sldChg chg="modNotesTx">
        <pc:chgData name="Kang, Donggun" userId="c8d2e501-5897-4ce3-af43-a9a9fe818e3e" providerId="ADAL" clId="{CFB9E718-187D-4798-AD9C-F28EBEA7F45B}" dt="2023-01-19T08:00:29.016" v="13" actId="20577"/>
        <pc:sldMkLst>
          <pc:docMk/>
          <pc:sldMk cId="0" sldId="264"/>
        </pc:sldMkLst>
      </pc:sldChg>
      <pc:sldChg chg="modNotesTx">
        <pc:chgData name="Kang, Donggun" userId="c8d2e501-5897-4ce3-af43-a9a9fe818e3e" providerId="ADAL" clId="{CFB9E718-187D-4798-AD9C-F28EBEA7F45B}" dt="2023-01-19T07:59:35.970" v="2" actId="20577"/>
        <pc:sldMkLst>
          <pc:docMk/>
          <pc:sldMk cId="3865668678" sldId="267"/>
        </pc:sldMkLst>
      </pc:sldChg>
      <pc:sldChg chg="modNotesTx">
        <pc:chgData name="Kang, Donggun" userId="c8d2e501-5897-4ce3-af43-a9a9fe818e3e" providerId="ADAL" clId="{CFB9E718-187D-4798-AD9C-F28EBEA7F45B}" dt="2023-01-19T07:59:38" v="3" actId="20577"/>
        <pc:sldMkLst>
          <pc:docMk/>
          <pc:sldMk cId="2920199283" sldId="268"/>
        </pc:sldMkLst>
      </pc:sldChg>
      <pc:sldChg chg="modNotesTx">
        <pc:chgData name="Kang, Donggun" userId="c8d2e501-5897-4ce3-af43-a9a9fe818e3e" providerId="ADAL" clId="{CFB9E718-187D-4798-AD9C-F28EBEA7F45B}" dt="2023-01-19T08:00:11.753" v="9" actId="20577"/>
        <pc:sldMkLst>
          <pc:docMk/>
          <pc:sldMk cId="2928756143" sldId="270"/>
        </pc:sldMkLst>
      </pc:sldChg>
      <pc:sldChg chg="modNotesTx">
        <pc:chgData name="Kang, Donggun" userId="c8d2e501-5897-4ce3-af43-a9a9fe818e3e" providerId="ADAL" clId="{CFB9E718-187D-4798-AD9C-F28EBEA7F45B}" dt="2023-01-19T07:59:45.424" v="5" actId="20577"/>
        <pc:sldMkLst>
          <pc:docMk/>
          <pc:sldMk cId="1660471506" sldId="271"/>
        </pc:sldMkLst>
      </pc:sldChg>
      <pc:sldChg chg="modNotesTx">
        <pc:chgData name="Kang, Donggun" userId="c8d2e501-5897-4ce3-af43-a9a9fe818e3e" providerId="ADAL" clId="{CFB9E718-187D-4798-AD9C-F28EBEA7F45B}" dt="2023-01-19T08:00:16.064" v="10" actId="20577"/>
        <pc:sldMkLst>
          <pc:docMk/>
          <pc:sldMk cId="2739139559" sldId="272"/>
        </pc:sldMkLst>
      </pc:sldChg>
      <pc:sldChg chg="modNotesTx">
        <pc:chgData name="Kang, Donggun" userId="c8d2e501-5897-4ce3-af43-a9a9fe818e3e" providerId="ADAL" clId="{CFB9E718-187D-4798-AD9C-F28EBEA7F45B}" dt="2023-01-19T08:00:06.280" v="8" actId="20577"/>
        <pc:sldMkLst>
          <pc:docMk/>
          <pc:sldMk cId="1138396604" sldId="273"/>
        </pc:sldMkLst>
      </pc:sldChg>
      <pc:sldChg chg="del modNotesTx">
        <pc:chgData name="Kang, Donggun" userId="c8d2e501-5897-4ce3-af43-a9a9fe818e3e" providerId="ADAL" clId="{CFB9E718-187D-4798-AD9C-F28EBEA7F45B}" dt="2023-01-19T08:01:24.100" v="20" actId="47"/>
        <pc:sldMkLst>
          <pc:docMk/>
          <pc:sldMk cId="3317863411" sldId="274"/>
        </pc:sldMkLst>
      </pc:sldChg>
      <pc:sldChg chg="modNotesTx">
        <pc:chgData name="Kang, Donggun" userId="c8d2e501-5897-4ce3-af43-a9a9fe818e3e" providerId="ADAL" clId="{CFB9E718-187D-4798-AD9C-F28EBEA7F45B}" dt="2023-01-19T08:00:39.391" v="15" actId="20577"/>
        <pc:sldMkLst>
          <pc:docMk/>
          <pc:sldMk cId="2516321822" sldId="276"/>
        </pc:sldMkLst>
      </pc:sldChg>
      <pc:sldChg chg="modNotesTx">
        <pc:chgData name="Kang, Donggun" userId="c8d2e501-5897-4ce3-af43-a9a9fe818e3e" providerId="ADAL" clId="{CFB9E718-187D-4798-AD9C-F28EBEA7F45B}" dt="2023-01-19T08:00:43.472" v="17" actId="20577"/>
        <pc:sldMkLst>
          <pc:docMk/>
          <pc:sldMk cId="181044363" sldId="277"/>
        </pc:sldMkLst>
      </pc:sldChg>
      <pc:sldChg chg="modNotesTx">
        <pc:chgData name="Kang, Donggun" userId="c8d2e501-5897-4ce3-af43-a9a9fe818e3e" providerId="ADAL" clId="{CFB9E718-187D-4798-AD9C-F28EBEA7F45B}" dt="2023-01-19T08:00:22.369" v="11" actId="20577"/>
        <pc:sldMkLst>
          <pc:docMk/>
          <pc:sldMk cId="3578094023" sldId="278"/>
        </pc:sldMkLst>
      </pc:sldChg>
      <pc:sldChg chg="modNotesTx">
        <pc:chgData name="Kang, Donggun" userId="c8d2e501-5897-4ce3-af43-a9a9fe818e3e" providerId="ADAL" clId="{CFB9E718-187D-4798-AD9C-F28EBEA7F45B}" dt="2023-01-19T08:00:46.977" v="18" actId="20577"/>
        <pc:sldMkLst>
          <pc:docMk/>
          <pc:sldMk cId="3618491899" sldId="2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02431-49E3-42CC-8E5D-E4CDCF7E9D00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9D133-BBE1-414D-8907-37ABCD6AD0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49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EF1C7-8E4D-4031-9D95-F95136EBE5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77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797BA4-7D1D-340F-4597-562504CD2C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FE6F69-1274-B304-FA2B-7EA3E43ED8B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59896A-8621-B2F7-3DDE-F2E38D4788D7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6D3C2F6-8AC8-4723-B668-610311BF5BAD}" type="slidenum">
              <a:t>10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EF1C7-8E4D-4031-9D95-F95136EBE5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57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EF1C7-8E4D-4031-9D95-F95136EBE5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86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EF1C7-8E4D-4031-9D95-F95136EBE5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49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EF1C7-8E4D-4031-9D95-F95136EBE5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59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EF1C7-8E4D-4031-9D95-F95136EBE5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24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EF1C7-8E4D-4031-9D95-F95136EBE5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06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EF1C7-8E4D-4031-9D95-F95136EBE5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3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EF1C7-8E4D-4031-9D95-F95136EBE5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36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EF1C7-8E4D-4031-9D95-F95136EBE5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67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EF1C7-8E4D-4031-9D95-F95136EBE5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32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CF30E-3653-4274-82BD-872E295C1C3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723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38CDD-DC29-2C54-6254-B70B749FF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879079-3F16-5964-51B8-06846CFA3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47699-89CE-A26E-F6FA-41FA62116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8F41-86B0-458B-9BFC-85CB2A8161DF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911E4-12A0-F88F-39AC-3876E766A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1BA43-1056-7B79-EA86-273F29C61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E862-F9AC-42A8-9B6C-41D97F3D8E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158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D4600-B540-1696-57D5-1C05DD174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CC008-C0F2-37BD-B72F-507E4F20C5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A2B25-3280-3BE3-09A6-8A28EE02F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8F41-86B0-458B-9BFC-85CB2A8161DF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FB718-351A-AF30-F524-960145F7A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63E9B-EECC-5222-6550-484E50A0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E862-F9AC-42A8-9B6C-41D97F3D8E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052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92361F-03E9-D50D-8BE5-805A5C2FCF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6CB63E-0633-A323-450D-3DDA4C2514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729C2-B82E-1E95-E7D3-3F34DF2AC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8F41-86B0-458B-9BFC-85CB2A8161DF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F241D-0CCF-DFB7-DF0E-1DB3DE3AB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63646-57D8-44CB-4591-A040C054A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E862-F9AC-42A8-9B6C-41D97F3D8E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595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C4A64-1CBC-CD32-012B-C5685D667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C1785-17A8-DB47-1359-6C8BE87F0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50622-4813-CB6A-A97B-710B24D0E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8F41-86B0-458B-9BFC-85CB2A8161DF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295ED-92E0-AEDB-9C2F-1AD0199BF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A9903-D5F8-8C0D-7BCF-5BC41D82C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E862-F9AC-42A8-9B6C-41D97F3D8E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263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6AE0A-5D2D-96A2-FDB6-F3BFD90EF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A9CB5-AF3C-7543-1FAA-504BC5071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5F5DA-215B-FEAA-B8EF-05B7625C4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8F41-86B0-458B-9BFC-85CB2A8161DF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E1BA1-F511-C56F-DA56-159E83221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CB5B4-E39B-D467-0A3A-BDBAC5319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E862-F9AC-42A8-9B6C-41D97F3D8E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229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0996D-18B7-051C-E7F9-4C11CE6D1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B6623-8176-1611-B753-319EA282E5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1678C4-FBED-03B2-E365-0E90678E1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83633-5E16-26A3-FC1F-E8DFB6AC9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8F41-86B0-458B-9BFC-85CB2A8161DF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E59216-5B3A-E31F-58CF-D6C5987B3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27804F-18FE-ED43-85A4-AE57BF5F2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E862-F9AC-42A8-9B6C-41D97F3D8E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449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D166B-EF2A-E4A6-8794-C2BD74BEF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1B419-1469-8935-D8C8-827B86C14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F1CA9B-491E-393B-AA1C-4695625BD7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92B693-A6EC-595C-4BCB-D63F5B2E1E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94DA08-B69B-3478-BA52-478440A5A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3CC908-D9B5-E95B-20B6-BE68E3E79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8F41-86B0-458B-9BFC-85CB2A8161DF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1F5C56-D220-ED00-5FC7-5839748FC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ADA28-39CA-1B32-B1E2-FF92231F6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E862-F9AC-42A8-9B6C-41D97F3D8E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257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F256B-5BA1-C775-F725-C95BADBCF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DD8318-7BF1-D881-4840-AD0798986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8F41-86B0-458B-9BFC-85CB2A8161DF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E06DE-AD74-769D-7AF0-416049B70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B070E-66C7-783F-B8ED-6628A3D21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E862-F9AC-42A8-9B6C-41D97F3D8E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823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71B3BC-9DBC-F403-B001-EFF1EAC36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8F41-86B0-458B-9BFC-85CB2A8161DF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4F866-78B7-32D8-B45D-58866AD24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377F27-EC8B-DC81-8E54-D8FB8E4C9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E862-F9AC-42A8-9B6C-41D97F3D8E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495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73EE4-50CA-88E4-CA5B-3536D8412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D891E-F448-FD23-5D05-2B4DE4BC2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B1D403-8171-7F44-3AA5-0A26983293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6EA0FA-66C8-1764-EE8B-322D35B85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8F41-86B0-458B-9BFC-85CB2A8161DF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DB9D1-379A-643C-9E80-DB7668427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E36EB-F7EE-4B9A-568B-571B130B1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E862-F9AC-42A8-9B6C-41D97F3D8E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748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80BDC-49A5-B0A6-4C6A-F7309D0C2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B3EE81-B3DB-A118-283D-102D8234AE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2A55F1-06C5-5494-C182-B1C777956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7F80C8-558D-7819-F0E6-9068E44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8F41-86B0-458B-9BFC-85CB2A8161DF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CC7680-7655-F583-3A53-935935D4A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0CCC7-1927-72D4-3014-61A286DB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E862-F9AC-42A8-9B6C-41D97F3D8E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2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68B063-A9A0-64E3-FECC-F2903053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45E937-2599-0F77-86D0-235D64D5C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3B20E-3E2F-BA4F-D036-945499C31B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A8F41-86B0-458B-9BFC-85CB2A8161DF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77B30-970C-C43D-E27B-E9A0EA5FE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5ABEC-710E-D50C-D4A0-F8F374BE5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1E862-F9AC-42A8-9B6C-41D97F3D8E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736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ABE02-3DB8-4C9B-8136-E8C7EB292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7864" y="963320"/>
            <a:ext cx="10156272" cy="2387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4200"/>
              <a:t>Sliding contacts in liquid environments:</a:t>
            </a:r>
            <a:br>
              <a:rPr lang="en-GB" sz="4200"/>
            </a:br>
            <a:r>
              <a:rPr lang="en-GB" sz="4200"/>
              <a:t>Nanotribology in Liquid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F0A677-ADE4-4FAF-96B6-E39EC497C1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/>
              <a:t>Thesis Advisory Committee</a:t>
            </a:r>
          </a:p>
          <a:p>
            <a:r>
              <a:rPr lang="en-GB"/>
              <a:t>Progress Report</a:t>
            </a:r>
          </a:p>
          <a:p>
            <a:endParaRPr lang="en-GB"/>
          </a:p>
          <a:p>
            <a:r>
              <a:rPr lang="en-GB"/>
              <a:t>Dennis Kang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7DB8FA2-BEE3-569F-6FA3-A84C66E5A5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712" y="199404"/>
            <a:ext cx="1871667" cy="7639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6D9A22-F741-46BB-28CC-CAFC4F02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1" y="325522"/>
            <a:ext cx="1818828" cy="5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EFBF43-A99A-7A55-04D9-35404B9E3704}"/>
              </a:ext>
            </a:extLst>
          </p:cNvPr>
          <p:cNvSpPr/>
          <p:nvPr/>
        </p:nvSpPr>
        <p:spPr>
          <a:xfrm>
            <a:off x="0" y="6285055"/>
            <a:ext cx="12192000" cy="57294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FE55F9-2542-F041-93DF-33D7698D5A01}"/>
              </a:ext>
            </a:extLst>
          </p:cNvPr>
          <p:cNvSpPr txBox="1"/>
          <p:nvPr/>
        </p:nvSpPr>
        <p:spPr>
          <a:xfrm>
            <a:off x="10948737" y="6409945"/>
            <a:ext cx="12432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solidFill>
                  <a:schemeClr val="bg1"/>
                </a:solidFill>
              </a:rPr>
              <a:t>Jan 2023</a:t>
            </a:r>
          </a:p>
        </p:txBody>
      </p:sp>
    </p:spTree>
    <p:extLst>
      <p:ext uri="{BB962C8B-B14F-4D97-AF65-F5344CB8AC3E}">
        <p14:creationId xmlns:p14="http://schemas.microsoft.com/office/powerpoint/2010/main" val="3153675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05D73E9B-0FD5-19BE-C584-BD94A3ED1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846" y="558835"/>
            <a:ext cx="6802303" cy="5205368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3" name="Table 14">
            <a:extLst>
              <a:ext uri="{FF2B5EF4-FFF2-40B4-BE49-F238E27FC236}">
                <a16:creationId xmlns:a16="http://schemas.microsoft.com/office/drawing/2014/main" id="{BA34F586-A049-C204-C18B-93F3D1A9E5D2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15" cy="558835"/>
        </p:xfrm>
        <a:graphic>
          <a:graphicData uri="http://schemas.openxmlformats.org/drawingml/2006/table">
            <a:tbl>
              <a:tblPr firstRow="1" bandRow="1">
                <a:effectLst/>
                <a:tableStyleId>{7E9639D4-E3E2-4D34-9284-5A2195B3D0D7}</a:tableStyleId>
              </a:tblPr>
              <a:tblGrid>
                <a:gridCol w="2438403">
                  <a:extLst>
                    <a:ext uri="{9D8B030D-6E8A-4147-A177-3AD203B41FA5}">
                      <a16:colId xmlns:a16="http://schemas.microsoft.com/office/drawing/2014/main" val="3764553638"/>
                    </a:ext>
                  </a:extLst>
                </a:gridCol>
                <a:gridCol w="2438403">
                  <a:extLst>
                    <a:ext uri="{9D8B030D-6E8A-4147-A177-3AD203B41FA5}">
                      <a16:colId xmlns:a16="http://schemas.microsoft.com/office/drawing/2014/main" val="1088028569"/>
                    </a:ext>
                  </a:extLst>
                </a:gridCol>
                <a:gridCol w="2438403">
                  <a:extLst>
                    <a:ext uri="{9D8B030D-6E8A-4147-A177-3AD203B41FA5}">
                      <a16:colId xmlns:a16="http://schemas.microsoft.com/office/drawing/2014/main" val="1259468659"/>
                    </a:ext>
                  </a:extLst>
                </a:gridCol>
                <a:gridCol w="2438403">
                  <a:extLst>
                    <a:ext uri="{9D8B030D-6E8A-4147-A177-3AD203B41FA5}">
                      <a16:colId xmlns:a16="http://schemas.microsoft.com/office/drawing/2014/main" val="2675473701"/>
                    </a:ext>
                  </a:extLst>
                </a:gridCol>
                <a:gridCol w="2438403">
                  <a:extLst>
                    <a:ext uri="{9D8B030D-6E8A-4147-A177-3AD203B41FA5}">
                      <a16:colId xmlns:a16="http://schemas.microsoft.com/office/drawing/2014/main" val="730094185"/>
                    </a:ext>
                  </a:extLst>
                </a:gridCol>
              </a:tblGrid>
              <a:tr h="284515">
                <a:tc>
                  <a:txBody>
                    <a:bodyPr/>
                    <a:lstStyle/>
                    <a:p>
                      <a:pPr lvl="0" algn="ctr"/>
                      <a:r>
                        <a:rPr lang="en-GB" sz="1200" b="0"/>
                        <a:t>Sample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1200" b="0"/>
                        <a:t>Medium / Mode</a:t>
                      </a:r>
                      <a:endParaRPr lang="en-GB" sz="12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1200" b="0"/>
                        <a:t>Graph</a:t>
                      </a:r>
                      <a:endParaRPr lang="en-GB" sz="12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1200" b="0"/>
                        <a:t>Cantilever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1200" b="0"/>
                        <a:t>Measurement Date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1707343"/>
                  </a:ext>
                </a:extLst>
              </a:tr>
              <a:tr h="255492">
                <a:tc>
                  <a:txBody>
                    <a:bodyPr/>
                    <a:lstStyle/>
                    <a:p>
                      <a:pPr lvl="0" algn="ctr"/>
                      <a:r>
                        <a:rPr lang="en-GB" sz="1200"/>
                        <a:t>MoS</a:t>
                      </a:r>
                      <a:r>
                        <a:rPr lang="en-GB" sz="1200" baseline="-25000"/>
                        <a:t>2</a:t>
                      </a:r>
                      <a:r>
                        <a:rPr lang="en-GB" sz="1200"/>
                        <a:t> (</a:t>
                      </a:r>
                      <a:r>
                        <a:rPr lang="en-GB" sz="1200" err="1"/>
                        <a:t>Bulk_sheet</a:t>
                      </a:r>
                      <a:r>
                        <a:rPr lang="en-GB" sz="1200"/>
                        <a:t>)</a:t>
                      </a:r>
                      <a:endParaRPr lang="en-GB" sz="1200" baseline="-25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e-DE" sz="1200" baseline="0"/>
                        <a:t>PYR14 - TFSI / Contact Mode</a:t>
                      </a:r>
                      <a:endParaRPr lang="en-GB" sz="1200" baseline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200" baseline="0"/>
                        <a:t>Set-point vs </a:t>
                      </a:r>
                      <a:r>
                        <a:rPr lang="de-DE" sz="1200" baseline="0"/>
                        <a:t>Mean Lateral Deflection</a:t>
                      </a:r>
                      <a:endParaRPr lang="en-GB" sz="1200" baseline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1200"/>
                        <a:t>SNL-10_D (no.10)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GB" sz="1200"/>
                        <a:t>25 – JUNE – 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4206095"/>
                  </a:ext>
                </a:extLst>
              </a:tr>
            </a:tbl>
          </a:graphicData>
        </a:graphic>
      </p:graphicFrame>
      <p:pic>
        <p:nvPicPr>
          <p:cNvPr id="4" name="Picture 25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C226E299-5B40-0156-F83D-BC3DC21F9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68" y="1154448"/>
            <a:ext cx="2671895" cy="26718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27" descr="A picture containing chart&#10;&#10;Description automatically generated">
            <a:extLst>
              <a:ext uri="{FF2B5EF4-FFF2-40B4-BE49-F238E27FC236}">
                <a16:creationId xmlns:a16="http://schemas.microsoft.com/office/drawing/2014/main" id="{C7E68079-6B4F-7191-1D3D-53D9F6B3DC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31" y="3955786"/>
            <a:ext cx="2920300" cy="1754322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6" name="Straight Connector 29">
            <a:extLst>
              <a:ext uri="{FF2B5EF4-FFF2-40B4-BE49-F238E27FC236}">
                <a16:creationId xmlns:a16="http://schemas.microsoft.com/office/drawing/2014/main" id="{57DF5DB7-24A8-1627-C5B2-1F186C6CD63B}"/>
              </a:ext>
            </a:extLst>
          </p:cNvPr>
          <p:cNvCxnSpPr/>
          <p:nvPr/>
        </p:nvCxnSpPr>
        <p:spPr>
          <a:xfrm>
            <a:off x="288868" y="1569705"/>
            <a:ext cx="2671895" cy="0"/>
          </a:xfrm>
          <a:prstGeom prst="straightConnector1">
            <a:avLst/>
          </a:prstGeom>
          <a:noFill/>
          <a:ln w="6345" cap="flat">
            <a:solidFill>
              <a:srgbClr val="FF0000"/>
            </a:solidFill>
            <a:prstDash val="solid"/>
            <a:miter/>
          </a:ln>
        </p:spPr>
      </p:cxnSp>
      <p:sp>
        <p:nvSpPr>
          <p:cNvPr id="7" name="TextBox 30">
            <a:extLst>
              <a:ext uri="{FF2B5EF4-FFF2-40B4-BE49-F238E27FC236}">
                <a16:creationId xmlns:a16="http://schemas.microsoft.com/office/drawing/2014/main" id="{3B1EA534-8296-C1F7-21A5-1B39B403EFD7}"/>
              </a:ext>
            </a:extLst>
          </p:cNvPr>
          <p:cNvSpPr txBox="1"/>
          <p:nvPr/>
        </p:nvSpPr>
        <p:spPr>
          <a:xfrm>
            <a:off x="130173" y="742694"/>
            <a:ext cx="2989283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Pre-Transition (F</a:t>
            </a:r>
            <a:r>
              <a:rPr lang="en-GB" sz="1800" b="0" i="0" u="none" strike="noStrike" kern="1200" cap="none" spc="0" baseline="-25000">
                <a:solidFill>
                  <a:srgbClr val="000000"/>
                </a:solidFill>
                <a:uFillTx/>
                <a:latin typeface="Calibri"/>
              </a:rPr>
              <a:t>N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= 88.5 nN)</a:t>
            </a:r>
          </a:p>
        </p:txBody>
      </p:sp>
      <p:pic>
        <p:nvPicPr>
          <p:cNvPr id="8" name="Picture 32" descr="A picture containing text, water, outdoor&#10;&#10;Description automatically generated">
            <a:extLst>
              <a:ext uri="{FF2B5EF4-FFF2-40B4-BE49-F238E27FC236}">
                <a16:creationId xmlns:a16="http://schemas.microsoft.com/office/drawing/2014/main" id="{9661AEC8-84E0-58A7-7293-55104F573C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2530" y="1154448"/>
            <a:ext cx="2671895" cy="26718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34" descr="Chart&#10;&#10;Description automatically generated with medium confidence">
            <a:extLst>
              <a:ext uri="{FF2B5EF4-FFF2-40B4-BE49-F238E27FC236}">
                <a16:creationId xmlns:a16="http://schemas.microsoft.com/office/drawing/2014/main" id="{64D20CCA-FAE2-A52C-04C8-3E35D647E2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6503" y="3955786"/>
            <a:ext cx="2920291" cy="1754312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10" name="Straight Connector 35">
            <a:extLst>
              <a:ext uri="{FF2B5EF4-FFF2-40B4-BE49-F238E27FC236}">
                <a16:creationId xmlns:a16="http://schemas.microsoft.com/office/drawing/2014/main" id="{B748DF1C-BDCA-6606-3E3D-D581049D82EC}"/>
              </a:ext>
            </a:extLst>
          </p:cNvPr>
          <p:cNvCxnSpPr/>
          <p:nvPr/>
        </p:nvCxnSpPr>
        <p:spPr>
          <a:xfrm>
            <a:off x="9072530" y="3441847"/>
            <a:ext cx="2671895" cy="0"/>
          </a:xfrm>
          <a:prstGeom prst="straightConnector1">
            <a:avLst/>
          </a:prstGeom>
          <a:noFill/>
          <a:ln w="6345" cap="flat">
            <a:solidFill>
              <a:srgbClr val="FF0000"/>
            </a:solidFill>
            <a:prstDash val="solid"/>
            <a:miter/>
          </a:ln>
        </p:spPr>
      </p:cxnSp>
      <p:sp>
        <p:nvSpPr>
          <p:cNvPr id="11" name="TextBox 36">
            <a:extLst>
              <a:ext uri="{FF2B5EF4-FFF2-40B4-BE49-F238E27FC236}">
                <a16:creationId xmlns:a16="http://schemas.microsoft.com/office/drawing/2014/main" id="{EB5867AF-ED63-7E14-F57E-197744FB1C9B}"/>
              </a:ext>
            </a:extLst>
          </p:cNvPr>
          <p:cNvSpPr txBox="1"/>
          <p:nvPr/>
        </p:nvSpPr>
        <p:spPr>
          <a:xfrm>
            <a:off x="8913827" y="745025"/>
            <a:ext cx="298930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Post-Transition (F</a:t>
            </a:r>
            <a:r>
              <a:rPr lang="en-GB" sz="1800" b="0" i="0" u="none" strike="noStrike" kern="1200" cap="none" spc="0" baseline="-25000">
                <a:solidFill>
                  <a:srgbClr val="000000"/>
                </a:solidFill>
                <a:uFillTx/>
                <a:latin typeface="Calibri"/>
              </a:rPr>
              <a:t>N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= 92.5 nN)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41C6854B-3626-1FDD-4034-513F0562D809}"/>
              </a:ext>
            </a:extLst>
          </p:cNvPr>
          <p:cNvSpPr/>
          <p:nvPr/>
        </p:nvSpPr>
        <p:spPr>
          <a:xfrm>
            <a:off x="8043903" y="1154448"/>
            <a:ext cx="514304" cy="3731090"/>
          </a:xfrm>
          <a:prstGeom prst="rect">
            <a:avLst/>
          </a:prstGeom>
          <a:solidFill>
            <a:srgbClr val="ED7D31">
              <a:alpha val="2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6" name="TextBox 24">
            <a:extLst>
              <a:ext uri="{FF2B5EF4-FFF2-40B4-BE49-F238E27FC236}">
                <a16:creationId xmlns:a16="http://schemas.microsoft.com/office/drawing/2014/main" id="{8D5C3387-FB82-5F1C-44F8-2AD36B63845D}"/>
              </a:ext>
            </a:extLst>
          </p:cNvPr>
          <p:cNvSpPr txBox="1"/>
          <p:nvPr/>
        </p:nvSpPr>
        <p:spPr>
          <a:xfrm>
            <a:off x="130173" y="6304367"/>
            <a:ext cx="2268781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Bulk MoS</a:t>
            </a:r>
            <a:r>
              <a:rPr lang="en-GB" sz="1600" b="0" i="0" u="none" strike="noStrike" kern="1200" cap="none" spc="0" baseline="-25000">
                <a:solidFill>
                  <a:srgbClr val="FFFFFF"/>
                </a:solidFill>
                <a:uFillTx/>
                <a:latin typeface="Calibri"/>
              </a:rPr>
              <a:t>2</a:t>
            </a:r>
            <a:r>
              <a:rPr lang="en-GB" sz="1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 in PYR14-TFSI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DE7B2B-719A-0DB8-D740-29C9629B9AB6}"/>
              </a:ext>
            </a:extLst>
          </p:cNvPr>
          <p:cNvSpPr/>
          <p:nvPr/>
        </p:nvSpPr>
        <p:spPr>
          <a:xfrm>
            <a:off x="0" y="6285055"/>
            <a:ext cx="12192000" cy="57294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500"/>
              <a:t>Friction (uncalibrated) vs normal force plots of MoS</a:t>
            </a:r>
            <a:r>
              <a:rPr lang="en-GB" sz="1500" baseline="-25000"/>
              <a:t>2</a:t>
            </a:r>
            <a:r>
              <a:rPr lang="en-GB" sz="1500"/>
              <a:t> in PYR14-TFSI IL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179D1D-33E1-8D89-A43A-25383CF9F771}"/>
              </a:ext>
            </a:extLst>
          </p:cNvPr>
          <p:cNvSpPr txBox="1"/>
          <p:nvPr/>
        </p:nvSpPr>
        <p:spPr>
          <a:xfrm>
            <a:off x="10948737" y="6409945"/>
            <a:ext cx="12432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solidFill>
                  <a:schemeClr val="bg1"/>
                </a:solidFill>
              </a:rPr>
              <a:t>Jan 2023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FA176A6-34B5-59A1-4064-0B7939CF7E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8364" y="1569705"/>
            <a:ext cx="3972171" cy="109971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1E14E74-CD45-2DDE-5038-F3ED7ED14365}"/>
              </a:ext>
            </a:extLst>
          </p:cNvPr>
          <p:cNvSpPr txBox="1">
            <a:spLocks/>
          </p:cNvSpPr>
          <p:nvPr/>
        </p:nvSpPr>
        <p:spPr>
          <a:xfrm>
            <a:off x="838200" y="6707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solidFill>
                  <a:srgbClr val="002060"/>
                </a:solidFill>
              </a:rPr>
              <a:t>MoS2 in PYR-14TFSI</a:t>
            </a:r>
            <a:endParaRPr lang="en-GB" sz="3000">
              <a:solidFill>
                <a:srgbClr val="00206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314330-30EF-1560-883C-575DE2423CFB}"/>
              </a:ext>
            </a:extLst>
          </p:cNvPr>
          <p:cNvSpPr/>
          <p:nvPr/>
        </p:nvSpPr>
        <p:spPr>
          <a:xfrm>
            <a:off x="0" y="6285055"/>
            <a:ext cx="12192000" cy="57294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>
                <a:effectLst/>
                <a:latin typeface="Source Sans Pro" panose="020B0503030403020204" pitchFamily="34" charset="0"/>
              </a:rPr>
              <a:t>[8] </a:t>
            </a:r>
            <a:r>
              <a:rPr lang="en-GB" sz="1200" err="1">
                <a:effectLst/>
                <a:latin typeface="Source Sans Pro" panose="020B0503030403020204" pitchFamily="34" charset="0"/>
              </a:rPr>
              <a:t>R.An</a:t>
            </a:r>
            <a:r>
              <a:rPr lang="en-GB" sz="1200">
                <a:effectLst/>
                <a:latin typeface="Source Sans Pro" panose="020B0503030403020204" pitchFamily="34" charset="0"/>
              </a:rPr>
              <a:t> et al. </a:t>
            </a:r>
            <a:r>
              <a:rPr lang="en-GB" sz="1200" i="1">
                <a:effectLst/>
                <a:latin typeface="Source Sans Pro" panose="020B0503030403020204" pitchFamily="34" charset="0"/>
              </a:rPr>
              <a:t>Nanoscale</a:t>
            </a:r>
            <a:r>
              <a:rPr lang="en-GB" sz="1200" b="0" i="0">
                <a:effectLst/>
                <a:latin typeface="Source Sans Pro" panose="020B0503030403020204" pitchFamily="34" charset="0"/>
              </a:rPr>
              <a:t>, </a:t>
            </a:r>
            <a:r>
              <a:rPr lang="en-GB" sz="1200" b="1" i="0">
                <a:effectLst/>
                <a:latin typeface="Source Sans Pro" panose="020B0503030403020204" pitchFamily="34" charset="0"/>
              </a:rPr>
              <a:t>2022</a:t>
            </a:r>
            <a:r>
              <a:rPr lang="en-GB" sz="1200" b="0" i="0">
                <a:effectLst/>
                <a:latin typeface="Source Sans Pro" panose="020B0503030403020204" pitchFamily="34" charset="0"/>
              </a:rPr>
              <a:t>, </a:t>
            </a:r>
            <a:r>
              <a:rPr lang="en-GB" sz="1200" i="0">
                <a:effectLst/>
                <a:latin typeface="Source Sans Pro" panose="020B0503030403020204" pitchFamily="34" charset="0"/>
              </a:rPr>
              <a:t>14</a:t>
            </a:r>
            <a:r>
              <a:rPr lang="en-GB" sz="1200" b="0" i="0">
                <a:effectLst/>
                <a:latin typeface="Source Sans Pro" panose="020B0503030403020204" pitchFamily="34" charset="0"/>
              </a:rPr>
              <a:t>, 11098-11128</a:t>
            </a:r>
            <a:endParaRPr lang="en-GB" sz="1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5853B2-F71F-9992-25E3-67FE46BF239E}"/>
              </a:ext>
            </a:extLst>
          </p:cNvPr>
          <p:cNvSpPr txBox="1"/>
          <p:nvPr/>
        </p:nvSpPr>
        <p:spPr>
          <a:xfrm>
            <a:off x="10948737" y="6409945"/>
            <a:ext cx="12432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solidFill>
                  <a:schemeClr val="bg1"/>
                </a:solidFill>
              </a:rPr>
              <a:t>Jan 2023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5620130-9BD9-12E0-1CE4-A2FB2A041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63774" cy="4178935"/>
          </a:xfrm>
        </p:spPr>
        <p:txBody>
          <a:bodyPr/>
          <a:lstStyle/>
          <a:p>
            <a:r>
              <a:rPr lang="en-GB" sz="2400" b="1" i="0">
                <a:effectLst/>
              </a:rPr>
              <a:t>‘’Atomic force microscopy probing interactions                                        and microstructures of ionic liquids at solid surfaces’’                                            </a:t>
            </a:r>
            <a:r>
              <a:rPr lang="en-GB" sz="2400" i="0">
                <a:effectLst/>
              </a:rPr>
              <a:t>by Rong An et al.</a:t>
            </a:r>
          </a:p>
          <a:p>
            <a:pPr lvl="1"/>
            <a:r>
              <a:rPr lang="en-GB"/>
              <a:t>Load dependence relationship of the graphite (HOPG)  and mica in ionic liquid </a:t>
            </a:r>
          </a:p>
          <a:p>
            <a:pPr lvl="2"/>
            <a:r>
              <a:rPr lang="en-GB" u="sng"/>
              <a:t>Same ionic liquid</a:t>
            </a:r>
            <a:r>
              <a:rPr lang="en-GB"/>
              <a:t> (MBIM-PF</a:t>
            </a:r>
            <a:r>
              <a:rPr lang="en-GB" baseline="-25000"/>
              <a:t>6</a:t>
            </a:r>
            <a:r>
              <a:rPr lang="en-GB"/>
              <a:t>) was used in this publication</a:t>
            </a:r>
          </a:p>
          <a:p>
            <a:pPr lvl="1"/>
            <a:r>
              <a:rPr lang="en-GB"/>
              <a:t>Instead of sharp tip, they used colloidal silica probe                                (more common in this field)</a:t>
            </a:r>
          </a:p>
          <a:p>
            <a:pPr lvl="2"/>
            <a:r>
              <a:rPr lang="en-GB"/>
              <a:t> their lattice scale image is </a:t>
            </a:r>
            <a:r>
              <a:rPr lang="en-GB" u="sng"/>
              <a:t>missing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400"/>
              <a:t>There is a chance to establish tribolayer related phenomenon with comparable dataset </a:t>
            </a:r>
            <a:r>
              <a:rPr lang="en-GB" sz="2400" u="sng"/>
              <a:t>beyond</a:t>
            </a:r>
            <a:r>
              <a:rPr lang="en-GB" sz="2400"/>
              <a:t> state of the art</a:t>
            </a:r>
            <a:endParaRPr lang="en-GB" sz="2400">
              <a:solidFill>
                <a:srgbClr val="FF0000"/>
              </a:solidFill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CEED3E3A-DBA7-4057-0775-721AF609F4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712" y="199404"/>
            <a:ext cx="1871667" cy="763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E39DC5-8C8C-375B-049D-E55885C7B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1" y="325522"/>
            <a:ext cx="1818828" cy="5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6C5A5C-2638-8058-22FC-3D353E300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0621" y="1838960"/>
            <a:ext cx="3249010" cy="2327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9E0A6C-6812-00FA-4C1E-514DFA163125}"/>
              </a:ext>
            </a:extLst>
          </p:cNvPr>
          <p:cNvSpPr txBox="1"/>
          <p:nvPr/>
        </p:nvSpPr>
        <p:spPr>
          <a:xfrm>
            <a:off x="11386207" y="1574048"/>
            <a:ext cx="4010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/>
              <a:t>[8]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62E9ED-F931-C481-F816-3996101908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739" y="4268961"/>
            <a:ext cx="2584450" cy="196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21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1E14E74-CD45-2DDE-5038-F3ED7ED14365}"/>
              </a:ext>
            </a:extLst>
          </p:cNvPr>
          <p:cNvSpPr txBox="1">
            <a:spLocks/>
          </p:cNvSpPr>
          <p:nvPr/>
        </p:nvSpPr>
        <p:spPr>
          <a:xfrm>
            <a:off x="838200" y="6707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solidFill>
                  <a:srgbClr val="002060"/>
                </a:solidFill>
              </a:rPr>
              <a:t>Milestone</a:t>
            </a:r>
            <a:endParaRPr lang="en-GB" sz="3000">
              <a:solidFill>
                <a:srgbClr val="00206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314330-30EF-1560-883C-575DE2423CFB}"/>
              </a:ext>
            </a:extLst>
          </p:cNvPr>
          <p:cNvSpPr/>
          <p:nvPr/>
        </p:nvSpPr>
        <p:spPr>
          <a:xfrm>
            <a:off x="0" y="6285055"/>
            <a:ext cx="12192000" cy="57294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5853B2-F71F-9992-25E3-67FE46BF239E}"/>
              </a:ext>
            </a:extLst>
          </p:cNvPr>
          <p:cNvSpPr txBox="1"/>
          <p:nvPr/>
        </p:nvSpPr>
        <p:spPr>
          <a:xfrm>
            <a:off x="10948737" y="6409945"/>
            <a:ext cx="12432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solidFill>
                  <a:schemeClr val="bg1"/>
                </a:solidFill>
              </a:rPr>
              <a:t>Jan 2023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E648793-C7F0-7742-BD67-B1BC087012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3268429"/>
              </p:ext>
            </p:extLst>
          </p:nvPr>
        </p:nvGraphicFramePr>
        <p:xfrm>
          <a:off x="838200" y="1825625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404174791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3845467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77165299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46305547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4553003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MoS</a:t>
                      </a:r>
                      <a:r>
                        <a:rPr lang="en-GB" baseline="-25000"/>
                        <a:t>2  </a:t>
                      </a:r>
                      <a:r>
                        <a:rPr lang="en-GB"/>
                        <a:t>Bulk sheet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Mica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aseline="0"/>
                        <a:t>CaCO</a:t>
                      </a:r>
                      <a:r>
                        <a:rPr lang="en-GB" baseline="-25000"/>
                        <a:t>3</a:t>
                      </a:r>
                      <a:r>
                        <a:rPr lang="en-GB" baseline="0"/>
                        <a:t> (Calcite)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NaCl (Salt crystal)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574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Air (Reference)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○ (Jena 2021)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○ (Dresden 2021)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○ (Dresden 2021)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○ (Dresden 2022)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426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Water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○ (Dresden 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○ (Dresden 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6113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PYR-14 TFSI (Jena)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○ (Jena 2021)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○ (Krakow 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○ (Krakow 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446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BMIM-PF</a:t>
                      </a:r>
                      <a:r>
                        <a:rPr lang="en-GB" sz="1800" b="0" i="0" kern="1200" baseline="-250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</a:t>
                      </a:r>
                      <a:r>
                        <a:rPr lang="en-GB"/>
                        <a:t>(Israel)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○ (Krakow 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○ (Krakow 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235984"/>
                  </a:ext>
                </a:extLst>
              </a:tr>
            </a:tbl>
          </a:graphicData>
        </a:graphic>
      </p:graphicFrame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CEED3E3A-DBA7-4057-0775-721AF609F4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712" y="199404"/>
            <a:ext cx="1871667" cy="763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E39DC5-8C8C-375B-049D-E55885C7B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1" y="325522"/>
            <a:ext cx="1818828" cy="5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72D8B919-3E10-205C-3D92-BD16B323A0B8}"/>
              </a:ext>
            </a:extLst>
          </p:cNvPr>
          <p:cNvSpPr txBox="1">
            <a:spLocks/>
          </p:cNvSpPr>
          <p:nvPr/>
        </p:nvSpPr>
        <p:spPr>
          <a:xfrm>
            <a:off x="838200" y="3804715"/>
            <a:ext cx="10515600" cy="237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/>
              <a:t>Some of the dataset needs to be repeated with Multimode (Dresden)</a:t>
            </a:r>
          </a:p>
          <a:p>
            <a:pPr lvl="1"/>
            <a:r>
              <a:rPr lang="en-GB" sz="2000"/>
              <a:t>To ensure its consistency with other hardware </a:t>
            </a:r>
          </a:p>
          <a:p>
            <a:pPr marL="457200" lvl="1" indent="0">
              <a:buNone/>
            </a:pPr>
            <a:r>
              <a:rPr lang="en-GB" sz="2000"/>
              <a:t>i.e. Nanosurf (Krakow), Nanowizard (Jena)</a:t>
            </a:r>
          </a:p>
          <a:p>
            <a:pPr lvl="1"/>
            <a:r>
              <a:rPr lang="en-GB" sz="2000"/>
              <a:t>Troubles with friction force calibration</a:t>
            </a:r>
            <a:endParaRPr lang="en-GB" sz="1600"/>
          </a:p>
          <a:p>
            <a:pPr lvl="2"/>
            <a:r>
              <a:rPr lang="en-GB" sz="1600"/>
              <a:t>Possible solution: Apply average of all previously measured conversion ratio</a:t>
            </a:r>
          </a:p>
        </p:txBody>
      </p:sp>
    </p:spTree>
    <p:extLst>
      <p:ext uri="{BB962C8B-B14F-4D97-AF65-F5344CB8AC3E}">
        <p14:creationId xmlns:p14="http://schemas.microsoft.com/office/powerpoint/2010/main" val="181044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1E14E74-CD45-2DDE-5038-F3ED7ED14365}"/>
              </a:ext>
            </a:extLst>
          </p:cNvPr>
          <p:cNvSpPr txBox="1">
            <a:spLocks/>
          </p:cNvSpPr>
          <p:nvPr/>
        </p:nvSpPr>
        <p:spPr>
          <a:xfrm>
            <a:off x="838200" y="6707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002060"/>
                </a:solidFill>
              </a:rPr>
              <a:t>What needs to be done in the future</a:t>
            </a:r>
            <a:endParaRPr lang="en-GB" sz="3000">
              <a:solidFill>
                <a:srgbClr val="00206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314330-30EF-1560-883C-575DE2423CFB}"/>
              </a:ext>
            </a:extLst>
          </p:cNvPr>
          <p:cNvSpPr/>
          <p:nvPr/>
        </p:nvSpPr>
        <p:spPr>
          <a:xfrm>
            <a:off x="0" y="6285055"/>
            <a:ext cx="12192000" cy="57294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5853B2-F71F-9992-25E3-67FE46BF239E}"/>
              </a:ext>
            </a:extLst>
          </p:cNvPr>
          <p:cNvSpPr txBox="1"/>
          <p:nvPr/>
        </p:nvSpPr>
        <p:spPr>
          <a:xfrm>
            <a:off x="10948737" y="6409945"/>
            <a:ext cx="12432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solidFill>
                  <a:schemeClr val="bg1"/>
                </a:solidFill>
              </a:rPr>
              <a:t>Jan 2023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CEED3E3A-DBA7-4057-0775-721AF609F4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712" y="199404"/>
            <a:ext cx="1871667" cy="763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E39DC5-8C8C-375B-049D-E55885C7B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1" y="325522"/>
            <a:ext cx="1818828" cy="5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EA4977-C1A9-BDB7-767E-8780473997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cs typeface="Calibri" panose="020F0502020204030204"/>
              </a:rPr>
              <a:t>Complete rest of the dataset</a:t>
            </a:r>
          </a:p>
          <a:p>
            <a:pPr lvl="1"/>
            <a:r>
              <a:rPr lang="en-GB">
                <a:cs typeface="Calibri" panose="020F0502020204030204"/>
              </a:rPr>
              <a:t>Different ionic liquids and materials</a:t>
            </a:r>
          </a:p>
          <a:p>
            <a:pPr lvl="1"/>
            <a:r>
              <a:rPr lang="en-GB">
                <a:cs typeface="Calibri" panose="020F0502020204030204"/>
              </a:rPr>
              <a:t>Replication with Multimode</a:t>
            </a:r>
          </a:p>
          <a:p>
            <a:r>
              <a:rPr lang="en-GB">
                <a:cs typeface="Calibri" panose="020F0502020204030204"/>
              </a:rPr>
              <a:t>Explain the chemistry of tribolayer phenomenon</a:t>
            </a:r>
          </a:p>
          <a:p>
            <a:pPr lvl="1"/>
            <a:r>
              <a:rPr lang="en-GB">
                <a:cs typeface="Calibri" panose="020F0502020204030204"/>
              </a:rPr>
              <a:t>Prof. Berkovich may be able to help with his background knowledge</a:t>
            </a:r>
          </a:p>
          <a:p>
            <a:pPr lvl="1"/>
            <a:r>
              <a:rPr lang="en-GB">
                <a:cs typeface="Calibri" panose="020F0502020204030204"/>
              </a:rPr>
              <a:t>Simulation of PT model in liquid</a:t>
            </a:r>
          </a:p>
          <a:p>
            <a:r>
              <a:rPr lang="en-GB">
                <a:cs typeface="Calibri" panose="020F0502020204030204"/>
              </a:rPr>
              <a:t>Compare the dataset with the colloidal probe measurements in IL</a:t>
            </a:r>
          </a:p>
          <a:p>
            <a:r>
              <a:rPr lang="en-GB">
                <a:cs typeface="Calibri" panose="020F0502020204030204"/>
              </a:rPr>
              <a:t>Produce drafts for the publication</a:t>
            </a:r>
          </a:p>
          <a:p>
            <a:endParaRPr lang="en-GB">
              <a:cs typeface="Calibri" panose="020F0502020204030204"/>
            </a:endParaRPr>
          </a:p>
          <a:p>
            <a:endParaRPr lang="en-GB">
              <a:cs typeface="Calibri" panose="020F0502020204030204"/>
            </a:endParaRPr>
          </a:p>
          <a:p>
            <a:endParaRPr lang="en-GB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8491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D247F54-F724-44BD-9CCE-2A4068C1B182}"/>
              </a:ext>
            </a:extLst>
          </p:cNvPr>
          <p:cNvSpPr txBox="1">
            <a:spLocks/>
          </p:cNvSpPr>
          <p:nvPr/>
        </p:nvSpPr>
        <p:spPr>
          <a:xfrm>
            <a:off x="838200" y="6707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>
                <a:solidFill>
                  <a:srgbClr val="002060"/>
                </a:solidFill>
              </a:rPr>
              <a:t>Agenda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8105A9-744C-4A76-BC72-8E057A68A5FB}"/>
              </a:ext>
            </a:extLst>
          </p:cNvPr>
          <p:cNvSpPr txBox="1">
            <a:spLocks/>
          </p:cNvSpPr>
          <p:nvPr/>
        </p:nvSpPr>
        <p:spPr>
          <a:xfrm>
            <a:off x="838200" y="1876963"/>
            <a:ext cx="10515600" cy="4294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/>
              <a:t>Brief background </a:t>
            </a:r>
          </a:p>
          <a:p>
            <a:pPr lvl="1"/>
            <a:r>
              <a:rPr lang="en-GB" sz="2000"/>
              <a:t>Friction Force Microscopy in liquid</a:t>
            </a:r>
          </a:p>
          <a:p>
            <a:pPr lvl="1"/>
            <a:r>
              <a:rPr lang="en-GB" sz="2000"/>
              <a:t>Prandtl-Tomlinson model</a:t>
            </a:r>
          </a:p>
          <a:p>
            <a:pPr lvl="1"/>
            <a:r>
              <a:rPr lang="en-GB" sz="2000"/>
              <a:t>Piezo-electric sensors</a:t>
            </a:r>
          </a:p>
          <a:p>
            <a:pPr lvl="1"/>
            <a:r>
              <a:rPr lang="en-GB" sz="2000"/>
              <a:t>Normal &amp; Lateral Force calibrations</a:t>
            </a:r>
          </a:p>
          <a:p>
            <a:r>
              <a:rPr lang="en-GB" sz="2400"/>
              <a:t>Results and Potential publications</a:t>
            </a:r>
          </a:p>
          <a:p>
            <a:pPr lvl="1"/>
            <a:r>
              <a:rPr lang="en-GB" sz="2000"/>
              <a:t>Tribolayer phenomenon of MoS</a:t>
            </a:r>
            <a:r>
              <a:rPr lang="en-GB" sz="2000" baseline="-25000"/>
              <a:t>2</a:t>
            </a:r>
            <a:r>
              <a:rPr lang="en-GB" sz="2000"/>
              <a:t> in PYR-14 TFSI ionic liquid</a:t>
            </a:r>
          </a:p>
          <a:p>
            <a:pPr lvl="1"/>
            <a:r>
              <a:rPr lang="en-GB" sz="2000"/>
              <a:t>Milestone</a:t>
            </a:r>
          </a:p>
          <a:p>
            <a:r>
              <a:rPr lang="en-GB" sz="2400"/>
              <a:t>What needs to be done in the future</a:t>
            </a:r>
          </a:p>
          <a:p>
            <a:r>
              <a:rPr lang="en-GB" sz="2400"/>
              <a:t>Questions to consider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200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626E021-1A5A-8F1D-7C70-8E45449E05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712" y="199404"/>
            <a:ext cx="1871667" cy="763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F4BBE3-4651-39F0-AB78-E891F60CC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1" y="325522"/>
            <a:ext cx="1818828" cy="5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398A44-CF06-8849-535F-A8797985E973}"/>
              </a:ext>
            </a:extLst>
          </p:cNvPr>
          <p:cNvSpPr/>
          <p:nvPr/>
        </p:nvSpPr>
        <p:spPr>
          <a:xfrm>
            <a:off x="0" y="6285055"/>
            <a:ext cx="12192000" cy="57294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60EC11-8967-184F-0FA7-94052225205B}"/>
              </a:ext>
            </a:extLst>
          </p:cNvPr>
          <p:cNvSpPr txBox="1"/>
          <p:nvPr/>
        </p:nvSpPr>
        <p:spPr>
          <a:xfrm>
            <a:off x="10948737" y="6409945"/>
            <a:ext cx="12432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solidFill>
                  <a:schemeClr val="bg1"/>
                </a:solidFill>
              </a:rPr>
              <a:t>Jan 2023</a:t>
            </a:r>
          </a:p>
        </p:txBody>
      </p:sp>
    </p:spTree>
    <p:extLst>
      <p:ext uri="{BB962C8B-B14F-4D97-AF65-F5344CB8AC3E}">
        <p14:creationId xmlns:p14="http://schemas.microsoft.com/office/powerpoint/2010/main" val="1970217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D8BDF-9B01-4B25-8136-E41460C36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4978" y="1809558"/>
            <a:ext cx="5722046" cy="3986215"/>
          </a:xfrm>
        </p:spPr>
        <p:txBody>
          <a:bodyPr>
            <a:normAutofit/>
          </a:bodyPr>
          <a:lstStyle/>
          <a:p>
            <a:r>
              <a:rPr lang="en-GB" sz="2000"/>
              <a:t>Laser is directed onto the back coating of the cantilever then reflected towards the photodetector</a:t>
            </a:r>
          </a:p>
          <a:p>
            <a:r>
              <a:rPr lang="en-GB" sz="2000"/>
              <a:t>Photodetector experiences an exaggerated movement of the laser position</a:t>
            </a:r>
          </a:p>
          <a:p>
            <a:pPr lvl="1"/>
            <a:r>
              <a:rPr lang="en-GB" sz="2000"/>
              <a:t>Topography (height) is recorded along the  scan direction</a:t>
            </a:r>
          </a:p>
          <a:p>
            <a:r>
              <a:rPr lang="en-GB" sz="2000"/>
              <a:t>Torsion bending of the cantilever is also recorded </a:t>
            </a:r>
          </a:p>
          <a:p>
            <a:pPr lvl="1"/>
            <a:r>
              <a:rPr lang="en-GB" sz="2000"/>
              <a:t>Torsion angle is proportional to the friction / lateral force (↗ Torsion = ↗ Friction)</a:t>
            </a:r>
          </a:p>
          <a:p>
            <a:r>
              <a:rPr lang="en-GB" sz="2000"/>
              <a:t>Software projects these signals into an image    (line by line)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A7C19-0CBD-4E46-983D-5FC7CD80F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018" y="1809558"/>
            <a:ext cx="2977960" cy="3986213"/>
          </a:xfrm>
          <a:prstGeom prst="rect">
            <a:avLst/>
          </a:prstGeom>
        </p:spPr>
      </p:pic>
      <p:pic>
        <p:nvPicPr>
          <p:cNvPr id="11" name="Lateral_Force_mode_canvas_en">
            <a:hlinkClick r:id="" action="ppaction://media"/>
            <a:extLst>
              <a:ext uri="{FF2B5EF4-FFF2-40B4-BE49-F238E27FC236}">
                <a16:creationId xmlns:a16="http://schemas.microsoft.com/office/drawing/2014/main" id="{C59A1813-7602-44D1-BC60-EC47E59681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7239"/>
          <a:stretch/>
        </p:blipFill>
        <p:spPr>
          <a:xfrm>
            <a:off x="9144000" y="1809559"/>
            <a:ext cx="2541377" cy="39862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1E14E74-CD45-2DDE-5038-F3ED7ED14365}"/>
              </a:ext>
            </a:extLst>
          </p:cNvPr>
          <p:cNvSpPr txBox="1">
            <a:spLocks/>
          </p:cNvSpPr>
          <p:nvPr/>
        </p:nvSpPr>
        <p:spPr>
          <a:xfrm>
            <a:off x="838200" y="6707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solidFill>
                  <a:srgbClr val="002060"/>
                </a:solidFill>
              </a:rPr>
              <a:t>Friction Force Microscopy</a:t>
            </a:r>
            <a:endParaRPr lang="en-GB" sz="3000">
              <a:solidFill>
                <a:srgbClr val="00206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0E104A-E2CE-F0CA-FDF2-F38F14C7358E}"/>
              </a:ext>
            </a:extLst>
          </p:cNvPr>
          <p:cNvSpPr/>
          <p:nvPr/>
        </p:nvSpPr>
        <p:spPr>
          <a:xfrm>
            <a:off x="0" y="6285055"/>
            <a:ext cx="12192000" cy="57294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/>
              <a:t>[1] https://nunano.com</a:t>
            </a:r>
          </a:p>
          <a:p>
            <a:r>
              <a:rPr lang="en-GB" sz="1200"/>
              <a:t>[2] https://www.ntmdt-si.com/resources/spm-principles/atomic-force-microscopy/contact-afm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2BD8BB-D0D0-D47F-FD2C-C7BB8AD14C19}"/>
              </a:ext>
            </a:extLst>
          </p:cNvPr>
          <p:cNvSpPr txBox="1"/>
          <p:nvPr/>
        </p:nvSpPr>
        <p:spPr>
          <a:xfrm>
            <a:off x="10948737" y="6409945"/>
            <a:ext cx="12432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solidFill>
                  <a:schemeClr val="bg1"/>
                </a:solidFill>
              </a:rPr>
              <a:t>Jan 2023</a:t>
            </a:r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4AA535FD-9F9D-C18D-E3E7-B331790EAEF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712" y="199404"/>
            <a:ext cx="1871667" cy="7639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0B48B8-D14B-7EE9-BE60-9AE30148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1" y="325522"/>
            <a:ext cx="1818828" cy="5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EE1F31-04FA-F624-6EA0-051BC14E264A}"/>
              </a:ext>
            </a:extLst>
          </p:cNvPr>
          <p:cNvSpPr txBox="1"/>
          <p:nvPr/>
        </p:nvSpPr>
        <p:spPr>
          <a:xfrm>
            <a:off x="162246" y="5731057"/>
            <a:ext cx="4010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/>
              <a:t>[1]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444F7B-8A1F-87DA-EB42-4920B9D848D4}"/>
              </a:ext>
            </a:extLst>
          </p:cNvPr>
          <p:cNvSpPr txBox="1"/>
          <p:nvPr/>
        </p:nvSpPr>
        <p:spPr>
          <a:xfrm>
            <a:off x="8957024" y="5731057"/>
            <a:ext cx="4010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/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386566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1E14E74-CD45-2DDE-5038-F3ED7ED14365}"/>
              </a:ext>
            </a:extLst>
          </p:cNvPr>
          <p:cNvSpPr txBox="1">
            <a:spLocks/>
          </p:cNvSpPr>
          <p:nvPr/>
        </p:nvSpPr>
        <p:spPr>
          <a:xfrm>
            <a:off x="838200" y="6707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solidFill>
                  <a:srgbClr val="002060"/>
                </a:solidFill>
              </a:rPr>
              <a:t>Friction Force Microscopy in liquid</a:t>
            </a:r>
            <a:endParaRPr lang="en-GB" sz="3000">
              <a:solidFill>
                <a:srgbClr val="002060"/>
              </a:solidFill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5620130-9BD9-12E0-1CE4-A2FB2A041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393"/>
            <a:ext cx="4530251" cy="4351338"/>
          </a:xfrm>
        </p:spPr>
        <p:txBody>
          <a:bodyPr>
            <a:normAutofit/>
          </a:bodyPr>
          <a:lstStyle/>
          <a:p>
            <a:r>
              <a:rPr lang="en-GB" sz="2400"/>
              <a:t>Probe holder = Glass block</a:t>
            </a:r>
          </a:p>
          <a:p>
            <a:pPr lvl="1"/>
            <a:r>
              <a:rPr lang="en-GB" sz="2000"/>
              <a:t>Transparency allows laser to go through</a:t>
            </a:r>
          </a:p>
          <a:p>
            <a:r>
              <a:rPr lang="en-GB" sz="2400"/>
              <a:t>Meniscus formation</a:t>
            </a:r>
          </a:p>
          <a:p>
            <a:pPr lvl="1"/>
            <a:r>
              <a:rPr lang="en-GB" sz="2000"/>
              <a:t>Liquid droplets are squeezed in between the sample and the   probe holder                                       = ↓ Friction variation (i.e. capillary condensation) = ↑ image quality</a:t>
            </a:r>
          </a:p>
          <a:p>
            <a:r>
              <a:rPr lang="en-GB" sz="2400"/>
              <a:t>Closed-cell is no different</a:t>
            </a:r>
          </a:p>
          <a:p>
            <a:pPr lvl="1"/>
            <a:r>
              <a:rPr lang="en-GB" sz="2000"/>
              <a:t>Restricts liquid to escape              (i.e. volatile liquids)</a:t>
            </a:r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9FE9F301-4038-B859-A314-A3C90C62F4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712" y="199404"/>
            <a:ext cx="1871667" cy="7639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DEEE78-1861-1B6E-0659-0DB363E26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1" y="325522"/>
            <a:ext cx="1818828" cy="5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EB616D-FF08-CEC3-D11F-02019B9EC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1752" y="1807136"/>
            <a:ext cx="2886628" cy="28753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03DC4B-C0F9-F5C6-7EF5-7FC002CB4B26}"/>
              </a:ext>
            </a:extLst>
          </p:cNvPr>
          <p:cNvSpPr txBox="1"/>
          <p:nvPr/>
        </p:nvSpPr>
        <p:spPr>
          <a:xfrm>
            <a:off x="9396656" y="4654824"/>
            <a:ext cx="2504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Mica in Water (20 x 20 nm</a:t>
            </a:r>
            <a:r>
              <a:rPr lang="en-GB" sz="1600" baseline="30000"/>
              <a:t>2</a:t>
            </a:r>
            <a:r>
              <a:rPr lang="en-GB" sz="1600"/>
              <a:t>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F6C7498-328B-6C48-548F-C6AAD2700BB1}"/>
              </a:ext>
            </a:extLst>
          </p:cNvPr>
          <p:cNvGrpSpPr/>
          <p:nvPr/>
        </p:nvGrpSpPr>
        <p:grpSpPr>
          <a:xfrm>
            <a:off x="5781039" y="1775367"/>
            <a:ext cx="3017879" cy="1859861"/>
            <a:chOff x="5236495" y="1681621"/>
            <a:chExt cx="3562424" cy="219545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BE55737-B7DD-9BFA-28FB-B0DD3B211946}"/>
                </a:ext>
              </a:extLst>
            </p:cNvPr>
            <p:cNvSpPr txBox="1"/>
            <p:nvPr/>
          </p:nvSpPr>
          <p:spPr>
            <a:xfrm>
              <a:off x="5236495" y="1681621"/>
              <a:ext cx="3465595" cy="435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i="1"/>
                <a:t>Open-cell configuration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B1FAAA2-522F-CD55-0188-11DF7BA6FD76}"/>
                </a:ext>
              </a:extLst>
            </p:cNvPr>
            <p:cNvGrpSpPr/>
            <p:nvPr/>
          </p:nvGrpSpPr>
          <p:grpSpPr>
            <a:xfrm>
              <a:off x="5236495" y="2206736"/>
              <a:ext cx="3562424" cy="1670338"/>
              <a:chOff x="5239932" y="1825625"/>
              <a:chExt cx="3851694" cy="1805970"/>
            </a:xfrm>
          </p:grpSpPr>
          <p:pic>
            <p:nvPicPr>
              <p:cNvPr id="5" name="Content Placeholder 5" descr="Diagram&#10;&#10;Description automatically generated">
                <a:extLst>
                  <a:ext uri="{FF2B5EF4-FFF2-40B4-BE49-F238E27FC236}">
                    <a16:creationId xmlns:a16="http://schemas.microsoft.com/office/drawing/2014/main" id="{B5FA974D-D0A9-3C31-1759-C7BD0E25DC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13315" b="-1"/>
              <a:stretch>
                <a:fillRect/>
              </a:stretch>
            </p:blipFill>
            <p:spPr>
              <a:xfrm>
                <a:off x="5239932" y="1825625"/>
                <a:ext cx="3851694" cy="1731491"/>
              </a:xfrm>
              <a:prstGeom prst="rect">
                <a:avLst/>
              </a:prstGeom>
            </p:spPr>
          </p:pic>
          <p:sp>
            <p:nvSpPr>
              <p:cNvPr id="9" name="Rectangle 17">
                <a:extLst>
                  <a:ext uri="{FF2B5EF4-FFF2-40B4-BE49-F238E27FC236}">
                    <a16:creationId xmlns:a16="http://schemas.microsoft.com/office/drawing/2014/main" id="{3577F6B8-EE7B-1256-6892-003D522284CD}"/>
                  </a:ext>
                </a:extLst>
              </p:cNvPr>
              <p:cNvSpPr/>
              <p:nvPr/>
            </p:nvSpPr>
            <p:spPr>
              <a:xfrm>
                <a:off x="8379843" y="2904364"/>
                <a:ext cx="415640" cy="727231"/>
              </a:xfrm>
              <a:prstGeom prst="rect">
                <a:avLst/>
              </a:prstGeom>
              <a:solidFill>
                <a:srgbClr val="FFFFFF"/>
              </a:solidFill>
              <a:ln w="12701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5D656B0-7108-D315-8F12-AB7515DC2560}"/>
              </a:ext>
            </a:extLst>
          </p:cNvPr>
          <p:cNvGrpSpPr/>
          <p:nvPr/>
        </p:nvGrpSpPr>
        <p:grpSpPr>
          <a:xfrm>
            <a:off x="5600488" y="3967847"/>
            <a:ext cx="1508798" cy="1488073"/>
            <a:chOff x="5086662" y="432154"/>
            <a:chExt cx="2616455" cy="2517061"/>
          </a:xfrm>
        </p:grpSpPr>
        <p:pic>
          <p:nvPicPr>
            <p:cNvPr id="11" name="Picture 11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B86D3F7B-AA58-10E0-AE8B-DFECD9941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4961" r="12888"/>
            <a:stretch>
              <a:fillRect/>
            </a:stretch>
          </p:blipFill>
          <p:spPr>
            <a:xfrm rot="5400013">
              <a:off x="5136365" y="382462"/>
              <a:ext cx="2517050" cy="2616455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ED3190CF-B574-0C5F-382D-57D2D558B161}"/>
                </a:ext>
              </a:extLst>
            </p:cNvPr>
            <p:cNvSpPr txBox="1"/>
            <p:nvPr/>
          </p:nvSpPr>
          <p:spPr>
            <a:xfrm>
              <a:off x="5086681" y="432154"/>
              <a:ext cx="742101" cy="494571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3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Top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90FB1E6-95D4-2545-5268-522CAB86FEE6}"/>
              </a:ext>
            </a:extLst>
          </p:cNvPr>
          <p:cNvGrpSpPr/>
          <p:nvPr/>
        </p:nvGrpSpPr>
        <p:grpSpPr>
          <a:xfrm>
            <a:off x="7197700" y="3961157"/>
            <a:ext cx="1519186" cy="1498313"/>
            <a:chOff x="9052835" y="2904367"/>
            <a:chExt cx="2616455" cy="2517052"/>
          </a:xfrm>
        </p:grpSpPr>
        <p:pic>
          <p:nvPicPr>
            <p:cNvPr id="12" name="Picture 13" descr="A picture containing text, indoor&#10;&#10;Description automatically generated">
              <a:extLst>
                <a:ext uri="{FF2B5EF4-FFF2-40B4-BE49-F238E27FC236}">
                  <a16:creationId xmlns:a16="http://schemas.microsoft.com/office/drawing/2014/main" id="{FC0BBB8E-8FB4-0C80-D2AD-89B7A6F2D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4961" r="12888"/>
            <a:stretch>
              <a:fillRect/>
            </a:stretch>
          </p:blipFill>
          <p:spPr>
            <a:xfrm rot="5400013">
              <a:off x="9102538" y="2854666"/>
              <a:ext cx="2517050" cy="2616455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B6B5D266-6D45-FC9F-0B11-9C7D033AF04D}"/>
                </a:ext>
              </a:extLst>
            </p:cNvPr>
            <p:cNvSpPr txBox="1"/>
            <p:nvPr/>
          </p:nvSpPr>
          <p:spPr>
            <a:xfrm>
              <a:off x="9052852" y="2904367"/>
              <a:ext cx="1472623" cy="497621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3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Bottom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E912D36-88CC-A1B1-C13D-3BD4C32E1F6E}"/>
              </a:ext>
            </a:extLst>
          </p:cNvPr>
          <p:cNvSpPr/>
          <p:nvPr/>
        </p:nvSpPr>
        <p:spPr>
          <a:xfrm>
            <a:off x="0" y="6285055"/>
            <a:ext cx="12192000" cy="57294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2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733763-1C20-D042-512A-750916D11413}"/>
              </a:ext>
            </a:extLst>
          </p:cNvPr>
          <p:cNvSpPr txBox="1"/>
          <p:nvPr/>
        </p:nvSpPr>
        <p:spPr>
          <a:xfrm>
            <a:off x="10948737" y="6409945"/>
            <a:ext cx="12432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solidFill>
                  <a:schemeClr val="bg1"/>
                </a:solidFill>
              </a:rPr>
              <a:t>Jan 2023</a:t>
            </a:r>
          </a:p>
        </p:txBody>
      </p:sp>
    </p:spTree>
    <p:extLst>
      <p:ext uri="{BB962C8B-B14F-4D97-AF65-F5344CB8AC3E}">
        <p14:creationId xmlns:p14="http://schemas.microsoft.com/office/powerpoint/2010/main" val="2920199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1E14E74-CD45-2DDE-5038-F3ED7ED14365}"/>
              </a:ext>
            </a:extLst>
          </p:cNvPr>
          <p:cNvSpPr txBox="1">
            <a:spLocks/>
          </p:cNvSpPr>
          <p:nvPr/>
        </p:nvSpPr>
        <p:spPr>
          <a:xfrm>
            <a:off x="838200" y="6707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solidFill>
                  <a:srgbClr val="002060"/>
                </a:solidFill>
              </a:rPr>
              <a:t>Prandtl-Tomlinson (PT) model</a:t>
            </a:r>
            <a:endParaRPr lang="en-GB" sz="3000">
              <a:solidFill>
                <a:srgbClr val="002060"/>
              </a:solidFill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747B70CF-EA89-0D1D-2C16-48E4FD211AE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712" y="199404"/>
            <a:ext cx="1871667" cy="763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66CE69-AF5F-7466-A766-46068361E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1" y="325522"/>
            <a:ext cx="1818828" cy="5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5FE0AD-8C60-3E5A-B317-7727FBCFA331}"/>
              </a:ext>
            </a:extLst>
          </p:cNvPr>
          <p:cNvSpPr/>
          <p:nvPr/>
        </p:nvSpPr>
        <p:spPr>
          <a:xfrm>
            <a:off x="0" y="6285055"/>
            <a:ext cx="12192000" cy="57294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/>
              <a:t>[3]M. R. </a:t>
            </a:r>
            <a:r>
              <a:rPr lang="en-US" sz="1200" err="1"/>
              <a:t>Vazirisereshk</a:t>
            </a:r>
            <a:r>
              <a:rPr lang="en-US" sz="1200"/>
              <a:t>, K. </a:t>
            </a:r>
            <a:r>
              <a:rPr lang="en-US" sz="1200" err="1"/>
              <a:t>Hasz</a:t>
            </a:r>
            <a:r>
              <a:rPr lang="en-US" sz="1200"/>
              <a:t>, R. W. Carpick, A. Martini, </a:t>
            </a:r>
            <a:r>
              <a:rPr lang="en-US" sz="1200" i="1"/>
              <a:t>J. Phys. Chem. Lett</a:t>
            </a:r>
            <a:r>
              <a:rPr lang="en-US" sz="1200"/>
              <a:t>, </a:t>
            </a:r>
            <a:r>
              <a:rPr lang="en-US" sz="1200" b="1"/>
              <a:t>2020</a:t>
            </a:r>
            <a:r>
              <a:rPr lang="en-US" sz="1200"/>
              <a:t>, 11, 6900-6906 </a:t>
            </a:r>
          </a:p>
          <a:p>
            <a:r>
              <a:rPr lang="en-US" sz="1200"/>
              <a:t>[4] K. Tian, D. L. Goldsby, and R. W. Carpick, </a:t>
            </a:r>
            <a:r>
              <a:rPr lang="en-US" sz="1200" i="1"/>
              <a:t>Phys. Rev. Lett</a:t>
            </a:r>
            <a:r>
              <a:rPr lang="en-US" sz="1200"/>
              <a:t>, </a:t>
            </a:r>
            <a:r>
              <a:rPr lang="en-US" sz="1200" b="1"/>
              <a:t>2018</a:t>
            </a:r>
            <a:r>
              <a:rPr lang="en-US" sz="1200"/>
              <a:t>, 120, 186101</a:t>
            </a:r>
            <a:endParaRPr lang="en-GB" sz="1200"/>
          </a:p>
          <a:p>
            <a:r>
              <a:rPr lang="en-US" sz="1200"/>
              <a:t>[5] J. S. Helman, W. </a:t>
            </a:r>
            <a:r>
              <a:rPr lang="en-US" sz="1200" err="1"/>
              <a:t>Baltensperger</a:t>
            </a:r>
            <a:r>
              <a:rPr lang="en-US" sz="1200"/>
              <a:t>, and J. A. </a:t>
            </a:r>
            <a:r>
              <a:rPr lang="en-US" sz="1200" err="1"/>
              <a:t>Holyst</a:t>
            </a:r>
            <a:r>
              <a:rPr lang="en-US" sz="1200"/>
              <a:t>, Simple model for dry friction, </a:t>
            </a:r>
            <a:r>
              <a:rPr lang="en-US" sz="1200" i="1"/>
              <a:t>Phys. Rev. B </a:t>
            </a:r>
            <a:r>
              <a:rPr lang="en-US" sz="1200"/>
              <a:t>49, 3831 (1994)</a:t>
            </a:r>
            <a:endParaRPr lang="en-GB" sz="1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3FC5E7-283B-8D3E-6847-3F916D1C9C2F}"/>
              </a:ext>
            </a:extLst>
          </p:cNvPr>
          <p:cNvSpPr txBox="1"/>
          <p:nvPr/>
        </p:nvSpPr>
        <p:spPr>
          <a:xfrm>
            <a:off x="10948737" y="6409945"/>
            <a:ext cx="12432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solidFill>
                  <a:schemeClr val="bg1"/>
                </a:solidFill>
              </a:rPr>
              <a:t>Jan 2023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25676B3-499B-0932-366B-880EAB020B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298" y="1292485"/>
            <a:ext cx="2916346" cy="1796712"/>
          </a:xfrm>
          <a:prstGeom prst="rect">
            <a:avLst/>
          </a:prstGeom>
        </p:spPr>
      </p:pic>
      <p:pic>
        <p:nvPicPr>
          <p:cNvPr id="37" name="pt model">
            <a:hlinkClick r:id="" action="ppaction://media"/>
            <a:extLst>
              <a:ext uri="{FF2B5EF4-FFF2-40B4-BE49-F238E27FC236}">
                <a16:creationId xmlns:a16="http://schemas.microsoft.com/office/drawing/2014/main" id="{0E3ED69B-F8DE-F105-6C2E-732EEBC435E9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81267.3333"/>
                </p14:media>
              </p:ext>
            </p:extLst>
          </p:nvPr>
        </p:nvPicPr>
        <p:blipFill rotWithShape="1">
          <a:blip r:embed="rId8"/>
          <a:srcRect r="30096"/>
          <a:stretch/>
        </p:blipFill>
        <p:spPr>
          <a:xfrm>
            <a:off x="8733212" y="3610790"/>
            <a:ext cx="2620587" cy="1989708"/>
          </a:xfr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C522DA3-6E64-1B13-25DE-73B04B6EA017}"/>
              </a:ext>
            </a:extLst>
          </p:cNvPr>
          <p:cNvSpPr txBox="1"/>
          <p:nvPr/>
        </p:nvSpPr>
        <p:spPr>
          <a:xfrm>
            <a:off x="11244935" y="5341295"/>
            <a:ext cx="4010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/>
              <a:t>[5]</a:t>
            </a:r>
          </a:p>
        </p:txBody>
      </p:sp>
      <p:sp>
        <p:nvSpPr>
          <p:cNvPr id="40" name="Content Placeholder 12">
            <a:extLst>
              <a:ext uri="{FF2B5EF4-FFF2-40B4-BE49-F238E27FC236}">
                <a16:creationId xmlns:a16="http://schemas.microsoft.com/office/drawing/2014/main" id="{28EF331A-4AF9-8382-9D67-00B31AC49140}"/>
              </a:ext>
            </a:extLst>
          </p:cNvPr>
          <p:cNvSpPr txBox="1">
            <a:spLocks/>
          </p:cNvSpPr>
          <p:nvPr/>
        </p:nvSpPr>
        <p:spPr>
          <a:xfrm>
            <a:off x="838201" y="1835875"/>
            <a:ext cx="483998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/>
              <a:t>Potential Energy Profiles</a:t>
            </a:r>
          </a:p>
          <a:p>
            <a:pPr lvl="1"/>
            <a:r>
              <a:rPr lang="en-GB" sz="2000"/>
              <a:t>Atoms are arranged </a:t>
            </a:r>
          </a:p>
          <a:p>
            <a:pPr marL="457200" lvl="1" indent="0">
              <a:buNone/>
            </a:pPr>
            <a:r>
              <a:rPr lang="en-GB" sz="2000"/>
              <a:t>    as corrugated energy wells</a:t>
            </a:r>
          </a:p>
          <a:p>
            <a:pPr marL="0" indent="0">
              <a:buNone/>
            </a:pPr>
            <a:endParaRPr lang="en-GB" sz="1000"/>
          </a:p>
          <a:p>
            <a:r>
              <a:rPr lang="en-GB" sz="2400"/>
              <a:t>Stick-Slip motion</a:t>
            </a:r>
          </a:p>
          <a:p>
            <a:pPr lvl="1"/>
            <a:r>
              <a:rPr lang="en-GB" sz="2000"/>
              <a:t>Tip (point-mass) is being pulled as it climbs up the energy well (atom), but slight resistance (friction) is present      = Stick</a:t>
            </a:r>
          </a:p>
          <a:p>
            <a:pPr lvl="1"/>
            <a:r>
              <a:rPr lang="en-GB" sz="2000"/>
              <a:t>The tip attains enough energy to overcome the energy well, relaxing immediately after passing the peak       = Slip</a:t>
            </a:r>
          </a:p>
          <a:p>
            <a:pPr lvl="1"/>
            <a:endParaRPr lang="en-GB" sz="200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382CB7C-958D-B7AD-CCD9-27C8D0875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4639" y="1218943"/>
            <a:ext cx="2644369" cy="215664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5F2D540-EF60-A1FB-5790-50E6CEE0952E}"/>
              </a:ext>
            </a:extLst>
          </p:cNvPr>
          <p:cNvSpPr txBox="1"/>
          <p:nvPr/>
        </p:nvSpPr>
        <p:spPr>
          <a:xfrm>
            <a:off x="7922399" y="3065367"/>
            <a:ext cx="4010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/>
              <a:t>[3]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43E62B5-5EB6-31D1-52F5-4FFAE4FE2D5E}"/>
              </a:ext>
            </a:extLst>
          </p:cNvPr>
          <p:cNvSpPr txBox="1"/>
          <p:nvPr/>
        </p:nvSpPr>
        <p:spPr>
          <a:xfrm>
            <a:off x="11233780" y="3052425"/>
            <a:ext cx="4010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/>
              <a:t>[4]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416E63-5566-55B7-2FB0-55C15114B5AF}"/>
              </a:ext>
            </a:extLst>
          </p:cNvPr>
          <p:cNvGrpSpPr/>
          <p:nvPr/>
        </p:nvGrpSpPr>
        <p:grpSpPr>
          <a:xfrm>
            <a:off x="5678182" y="3674925"/>
            <a:ext cx="2760900" cy="1869048"/>
            <a:chOff x="5678182" y="3603232"/>
            <a:chExt cx="2760900" cy="1869048"/>
          </a:xfrm>
        </p:grpSpPr>
        <p:pic>
          <p:nvPicPr>
            <p:cNvPr id="2" name="Picture 1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DD221FFA-76A7-6FFA-D354-B5C9E3159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182" y="3898008"/>
              <a:ext cx="2620587" cy="157427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3583C0-F6A4-1CC5-3361-1AD2B36F237A}"/>
                </a:ext>
              </a:extLst>
            </p:cNvPr>
            <p:cNvSpPr txBox="1"/>
            <p:nvPr/>
          </p:nvSpPr>
          <p:spPr>
            <a:xfrm>
              <a:off x="5777070" y="3603232"/>
              <a:ext cx="266201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300"/>
                <a:t>Saw tooth (stick-slip) profile of MoS</a:t>
              </a:r>
              <a:r>
                <a:rPr lang="en-GB" sz="1300" baseline="-2500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047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6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1E14E74-CD45-2DDE-5038-F3ED7ED14365}"/>
              </a:ext>
            </a:extLst>
          </p:cNvPr>
          <p:cNvSpPr txBox="1">
            <a:spLocks/>
          </p:cNvSpPr>
          <p:nvPr/>
        </p:nvSpPr>
        <p:spPr>
          <a:xfrm>
            <a:off x="838200" y="-814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>
                <a:solidFill>
                  <a:srgbClr val="002060"/>
                </a:solidFill>
              </a:rPr>
              <a:t>Piezo-electric scanners</a:t>
            </a:r>
            <a:endParaRPr lang="en-GB" sz="3000">
              <a:solidFill>
                <a:srgbClr val="002060"/>
              </a:solidFill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8F030EBF-B07F-6FDE-C5E6-7EC1EAB1B82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712" y="199404"/>
            <a:ext cx="1871667" cy="763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B7753B-D983-9FBC-4856-8FCE15FED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1" y="325522"/>
            <a:ext cx="1818828" cy="5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B76789-3788-71A0-6928-BA89959033D0}"/>
              </a:ext>
            </a:extLst>
          </p:cNvPr>
          <p:cNvSpPr/>
          <p:nvPr/>
        </p:nvSpPr>
        <p:spPr>
          <a:xfrm>
            <a:off x="0" y="6285055"/>
            <a:ext cx="12192000" cy="57294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/>
              <a:t>[6] Multimode SPM Instruction Manual, p.23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F5D680-D375-505A-2F2F-D6242C4E1CFD}"/>
              </a:ext>
            </a:extLst>
          </p:cNvPr>
          <p:cNvSpPr txBox="1"/>
          <p:nvPr/>
        </p:nvSpPr>
        <p:spPr>
          <a:xfrm>
            <a:off x="10948737" y="6409945"/>
            <a:ext cx="12432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solidFill>
                  <a:schemeClr val="bg1"/>
                </a:solidFill>
              </a:rPr>
              <a:t>Jan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219AD7-D5FE-22F5-B118-072B8AE36627}"/>
              </a:ext>
            </a:extLst>
          </p:cNvPr>
          <p:cNvSpPr txBox="1"/>
          <p:nvPr/>
        </p:nvSpPr>
        <p:spPr>
          <a:xfrm>
            <a:off x="559936" y="1097822"/>
            <a:ext cx="4010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/>
              <a:t>[6]</a:t>
            </a:r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00104612-F065-B37C-5DD4-4B46E8B02B57}"/>
              </a:ext>
            </a:extLst>
          </p:cNvPr>
          <p:cNvSpPr txBox="1">
            <a:spLocks/>
          </p:cNvSpPr>
          <p:nvPr/>
        </p:nvSpPr>
        <p:spPr>
          <a:xfrm>
            <a:off x="4495800" y="1369033"/>
            <a:ext cx="57938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/>
              <a:t>2 types, but same principle</a:t>
            </a:r>
          </a:p>
          <a:p>
            <a:pPr lvl="1"/>
            <a:r>
              <a:rPr lang="en-GB" sz="2000"/>
              <a:t>AFM Head (Nanowizard, Nanosurf, Bioscope)</a:t>
            </a:r>
          </a:p>
          <a:p>
            <a:pPr lvl="1"/>
            <a:r>
              <a:rPr lang="en-GB" sz="2000"/>
              <a:t>Sample base (Multimode)</a:t>
            </a:r>
          </a:p>
          <a:p>
            <a:r>
              <a:rPr lang="en-GB" sz="2400"/>
              <a:t>Voltage application</a:t>
            </a:r>
          </a:p>
          <a:p>
            <a:pPr lvl="1"/>
            <a:r>
              <a:rPr lang="en-GB" sz="2000"/>
              <a:t>Planar XY raster pattern</a:t>
            </a:r>
          </a:p>
          <a:p>
            <a:pPr lvl="1"/>
            <a:r>
              <a:rPr lang="en-GB" sz="2000"/>
              <a:t>↓ Scanner Size = ↓ Acoustic noise                       = ↑ Precision (i.e. atomic scale)</a:t>
            </a:r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648E0361-3D9C-7529-739C-64CC81DF74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735868"/>
              </p:ext>
            </p:extLst>
          </p:nvPr>
        </p:nvGraphicFramePr>
        <p:xfrm>
          <a:off x="4425456" y="4125698"/>
          <a:ext cx="7431687" cy="1886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7229">
                  <a:extLst>
                    <a:ext uri="{9D8B030D-6E8A-4147-A177-3AD203B41FA5}">
                      <a16:colId xmlns:a16="http://schemas.microsoft.com/office/drawing/2014/main" val="662691484"/>
                    </a:ext>
                  </a:extLst>
                </a:gridCol>
                <a:gridCol w="2477229">
                  <a:extLst>
                    <a:ext uri="{9D8B030D-6E8A-4147-A177-3AD203B41FA5}">
                      <a16:colId xmlns:a16="http://schemas.microsoft.com/office/drawing/2014/main" val="3887046721"/>
                    </a:ext>
                  </a:extLst>
                </a:gridCol>
                <a:gridCol w="2477229">
                  <a:extLst>
                    <a:ext uri="{9D8B030D-6E8A-4147-A177-3AD203B41FA5}">
                      <a16:colId xmlns:a16="http://schemas.microsoft.com/office/drawing/2014/main" val="3776146604"/>
                    </a:ext>
                  </a:extLst>
                </a:gridCol>
              </a:tblGrid>
              <a:tr h="317836"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A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E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J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9748855"/>
                  </a:ext>
                </a:extLst>
              </a:tr>
              <a:tr h="7534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Superior atomic resolution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(size range 8 - 400 nm</a:t>
                      </a:r>
                      <a:r>
                        <a:rPr lang="en-GB" sz="1600" baseline="30000"/>
                        <a:t>2</a:t>
                      </a:r>
                      <a:r>
                        <a:rPr lang="en-GB" sz="160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Mid-range between A and J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(max. size up to 10 </a:t>
                      </a:r>
                      <a:r>
                        <a:rPr lang="el-GR" sz="1600"/>
                        <a:t>μ</a:t>
                      </a:r>
                      <a:r>
                        <a:rPr lang="en-GB" sz="1600"/>
                        <a:t>m</a:t>
                      </a:r>
                      <a:r>
                        <a:rPr lang="en-GB" sz="1600" baseline="30000"/>
                        <a:t>2</a:t>
                      </a:r>
                      <a:r>
                        <a:rPr lang="en-GB" sz="160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Auto tripod adjustment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(max. size up to 125 </a:t>
                      </a:r>
                      <a:r>
                        <a:rPr lang="el-GR" sz="1600"/>
                        <a:t>μ</a:t>
                      </a:r>
                      <a:r>
                        <a:rPr lang="en-GB" sz="1600"/>
                        <a:t>m</a:t>
                      </a:r>
                      <a:r>
                        <a:rPr lang="en-GB" sz="1600" baseline="30000"/>
                        <a:t>2</a:t>
                      </a:r>
                      <a:r>
                        <a:rPr lang="en-GB" sz="160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4838100"/>
                  </a:ext>
                </a:extLst>
              </a:tr>
              <a:tr h="798033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/>
                        <a:t>Manual tripod adjustment is required,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Poor Z-position stability (E - piezo is more stable)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Cannot attain atomic resolution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718157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93A63EE7-AB3A-E9CC-A952-980E03F4C219}"/>
              </a:ext>
            </a:extLst>
          </p:cNvPr>
          <p:cNvGrpSpPr/>
          <p:nvPr/>
        </p:nvGrpSpPr>
        <p:grpSpPr>
          <a:xfrm>
            <a:off x="664974" y="1416662"/>
            <a:ext cx="3403042" cy="4288932"/>
            <a:chOff x="664974" y="1416662"/>
            <a:chExt cx="3403042" cy="42889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AFC45AB-7EFE-26FA-5CB0-CD3B1DDBD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4974" y="1416662"/>
              <a:ext cx="3403042" cy="428893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8F5B2F8-E6E6-7450-252F-CEB2B96167EA}"/>
                </a:ext>
              </a:extLst>
            </p:cNvPr>
            <p:cNvSpPr txBox="1"/>
            <p:nvPr/>
          </p:nvSpPr>
          <p:spPr>
            <a:xfrm rot="3205794">
              <a:off x="320500" y="2249822"/>
              <a:ext cx="15962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latin typeface="+mj-lt"/>
                </a:rPr>
                <a:t>slow (Y) axis</a:t>
              </a:r>
              <a:endParaRPr lang="en-GB" sz="1200">
                <a:latin typeface="+mj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F65A524-A1EF-A5CC-2D8A-8C0F6BB0E109}"/>
                </a:ext>
              </a:extLst>
            </p:cNvPr>
            <p:cNvSpPr txBox="1"/>
            <p:nvPr/>
          </p:nvSpPr>
          <p:spPr>
            <a:xfrm rot="20936538">
              <a:off x="1736434" y="2807081"/>
              <a:ext cx="15008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latin typeface="+mj-lt"/>
                </a:rPr>
                <a:t>Fast (X) axis</a:t>
              </a:r>
              <a:endParaRPr lang="en-GB" sz="1200">
                <a:latin typeface="+mj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105A644-7109-C28E-DAA5-569A7A145E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7059"/>
          <a:stretch/>
        </p:blipFill>
        <p:spPr>
          <a:xfrm>
            <a:off x="3159198" y="4267200"/>
            <a:ext cx="884739" cy="142237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644D04C-FFBF-1C01-D9B7-3AF72C46EFBF}"/>
              </a:ext>
            </a:extLst>
          </p:cNvPr>
          <p:cNvSpPr txBox="1"/>
          <p:nvPr/>
        </p:nvSpPr>
        <p:spPr>
          <a:xfrm>
            <a:off x="3249883" y="4025459"/>
            <a:ext cx="803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J - piezo</a:t>
            </a:r>
            <a:endParaRPr lang="en-GB" sz="1200" b="1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4F25235-BAD9-EB19-D3AB-68C213237C01}"/>
              </a:ext>
            </a:extLst>
          </p:cNvPr>
          <p:cNvGrpSpPr/>
          <p:nvPr/>
        </p:nvGrpSpPr>
        <p:grpSpPr>
          <a:xfrm>
            <a:off x="10206252" y="1440732"/>
            <a:ext cx="1602127" cy="2278233"/>
            <a:chOff x="10289520" y="1570310"/>
            <a:chExt cx="1602127" cy="22782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18CAF2B-071E-0E1C-0084-C9E591D37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98480" y="1860889"/>
              <a:ext cx="792592" cy="125095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D10DD7A-08C4-3290-612D-0ED9E19A0E2C}"/>
                </a:ext>
              </a:extLst>
            </p:cNvPr>
            <p:cNvSpPr txBox="1"/>
            <p:nvPr/>
          </p:nvSpPr>
          <p:spPr>
            <a:xfrm>
              <a:off x="10698480" y="1570310"/>
              <a:ext cx="7925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A - piezo</a:t>
              </a:r>
              <a:endParaRPr lang="en-GB" sz="1200" b="1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37CA5E2-6A83-6481-6222-C9308B3875A9}"/>
                </a:ext>
              </a:extLst>
            </p:cNvPr>
            <p:cNvSpPr txBox="1"/>
            <p:nvPr/>
          </p:nvSpPr>
          <p:spPr>
            <a:xfrm>
              <a:off x="10289520" y="3386878"/>
              <a:ext cx="16021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Tripod adjustment nozzles</a:t>
              </a:r>
              <a:endParaRPr lang="en-GB" sz="1200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43C4BD6-31D8-08B7-9FF9-F82EBDC76525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 flipV="1">
              <a:off x="11090584" y="2977553"/>
              <a:ext cx="186940" cy="409325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C5029FB-5529-6037-1449-835C56307A15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 flipH="1" flipV="1">
              <a:off x="10987012" y="2977553"/>
              <a:ext cx="103572" cy="409325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38396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1E14E74-CD45-2DDE-5038-F3ED7ED14365}"/>
              </a:ext>
            </a:extLst>
          </p:cNvPr>
          <p:cNvSpPr txBox="1">
            <a:spLocks/>
          </p:cNvSpPr>
          <p:nvPr/>
        </p:nvSpPr>
        <p:spPr>
          <a:xfrm>
            <a:off x="838200" y="6707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solidFill>
                  <a:srgbClr val="002060"/>
                </a:solidFill>
              </a:rPr>
              <a:t>Force calibrations</a:t>
            </a:r>
            <a:endParaRPr lang="en-GB" sz="3000">
              <a:solidFill>
                <a:srgbClr val="002060"/>
              </a:solidFill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5620130-9BD9-12E0-1CE4-A2FB2A041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739639" cy="4351338"/>
          </a:xfrm>
        </p:spPr>
        <p:txBody>
          <a:bodyPr>
            <a:normAutofit fontScale="92500" lnSpcReduction="20000"/>
          </a:bodyPr>
          <a:lstStyle/>
          <a:p>
            <a:r>
              <a:rPr lang="en-GB" sz="2400"/>
              <a:t>All corresponding forces are measured in Voltages</a:t>
            </a:r>
          </a:p>
          <a:p>
            <a:pPr marL="514350" indent="-514350">
              <a:buAutoNum type="arabicPeriod"/>
            </a:pPr>
            <a:r>
              <a:rPr lang="en-GB" sz="2400"/>
              <a:t>Normal Force (F</a:t>
            </a:r>
            <a:r>
              <a:rPr lang="en-GB" sz="2400" baseline="-25000"/>
              <a:t>N</a:t>
            </a:r>
            <a:r>
              <a:rPr lang="en-GB" sz="2400"/>
              <a:t>)</a:t>
            </a:r>
          </a:p>
          <a:p>
            <a:pPr lvl="1">
              <a:lnSpc>
                <a:spcPct val="110000"/>
              </a:lnSpc>
            </a:pPr>
            <a:r>
              <a:rPr lang="en-GB" sz="2000"/>
              <a:t>Force-Distance curve</a:t>
            </a:r>
          </a:p>
          <a:p>
            <a:pPr lvl="1">
              <a:lnSpc>
                <a:spcPct val="110000"/>
              </a:lnSpc>
            </a:pPr>
            <a:r>
              <a:rPr lang="en-GB" sz="2000"/>
              <a:t>Thermal oscillation method                 </a:t>
            </a:r>
            <a:r>
              <a:rPr lang="en-GB" sz="1700"/>
              <a:t>(</a:t>
            </a:r>
            <a:r>
              <a:rPr lang="en-GB" sz="1700" u="sng"/>
              <a:t>not available</a:t>
            </a:r>
            <a:r>
              <a:rPr lang="en-GB" sz="1700"/>
              <a:t> in Multimode AFM)</a:t>
            </a:r>
          </a:p>
          <a:p>
            <a:pPr marL="457200" lvl="1" indent="0">
              <a:buNone/>
            </a:pPr>
            <a:endParaRPr lang="en-GB" sz="1000"/>
          </a:p>
          <a:p>
            <a:pPr marL="514350" indent="-514350">
              <a:buAutoNum type="arabicPeriod"/>
            </a:pPr>
            <a:r>
              <a:rPr lang="en-GB" sz="2400"/>
              <a:t>Friction Force (F</a:t>
            </a:r>
            <a:r>
              <a:rPr lang="en-GB" sz="2400" baseline="-25000"/>
              <a:t>F</a:t>
            </a:r>
            <a:r>
              <a:rPr lang="en-GB" sz="2400"/>
              <a:t>)</a:t>
            </a:r>
          </a:p>
          <a:p>
            <a:pPr lvl="1">
              <a:lnSpc>
                <a:spcPct val="110000"/>
              </a:lnSpc>
            </a:pPr>
            <a:r>
              <a:rPr lang="en-GB" sz="2200"/>
              <a:t>TGG1 calibration gratings</a:t>
            </a:r>
          </a:p>
          <a:p>
            <a:pPr lvl="2"/>
            <a:r>
              <a:rPr lang="en-GB" sz="1700"/>
              <a:t>Varying normal force to identify conversion ratio between V and nN</a:t>
            </a:r>
          </a:p>
          <a:p>
            <a:pPr lvl="1"/>
            <a:r>
              <a:rPr lang="en-GB" sz="2200"/>
              <a:t>Conversion formulae</a:t>
            </a:r>
          </a:p>
          <a:p>
            <a:pPr lvl="2"/>
            <a:r>
              <a:rPr lang="en-GB" sz="1700"/>
              <a:t>Fast estimation</a:t>
            </a:r>
          </a:p>
          <a:p>
            <a:pPr lvl="2"/>
            <a:r>
              <a:rPr lang="en-GB" sz="1700" u="sng"/>
              <a:t>incompatible</a:t>
            </a:r>
            <a:r>
              <a:rPr lang="en-GB" sz="1700"/>
              <a:t> with thermal oscillation method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914FB2E2-507C-7D8C-A50B-4BD4E8DF3D2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712" y="199404"/>
            <a:ext cx="1871667" cy="763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E7BC0D-EB08-EFF8-02CE-C2E1130A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1" y="325522"/>
            <a:ext cx="1818828" cy="5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A53508-26F7-622A-A742-71985F9EED0D}"/>
              </a:ext>
            </a:extLst>
          </p:cNvPr>
          <p:cNvSpPr/>
          <p:nvPr/>
        </p:nvSpPr>
        <p:spPr>
          <a:xfrm>
            <a:off x="0" y="6285055"/>
            <a:ext cx="12192000" cy="57294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/>
              <a:t>[7] https://www.ntmdt-tips.com/products/view/tgg1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B897A7-D802-9CB2-EE7C-34427602F167}"/>
              </a:ext>
            </a:extLst>
          </p:cNvPr>
          <p:cNvSpPr txBox="1"/>
          <p:nvPr/>
        </p:nvSpPr>
        <p:spPr>
          <a:xfrm>
            <a:off x="10948737" y="6409945"/>
            <a:ext cx="12432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solidFill>
                  <a:schemeClr val="bg1"/>
                </a:solidFill>
              </a:rPr>
              <a:t>Jan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46ECD-E770-4688-B81E-468DB31AA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6618" y="1333568"/>
            <a:ext cx="3911761" cy="9424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E48B6C-46BD-4293-A978-BC3775A32BCB}"/>
              </a:ext>
              <a:ext uri="{147F2762-F138-4A5C-976F-8EAC2B608ADB}">
                <a16:predDERef xmlns:a16="http://schemas.microsoft.com/office/drawing/2014/main" pred="{8007A4CD-0468-4CA6-95B8-EE07446D9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4352" y="2822016"/>
            <a:ext cx="3238875" cy="31424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B86FB40-EA9C-25DD-41E4-EE38838D043A}"/>
              </a:ext>
            </a:extLst>
          </p:cNvPr>
          <p:cNvGrpSpPr/>
          <p:nvPr/>
        </p:nvGrpSpPr>
        <p:grpSpPr>
          <a:xfrm>
            <a:off x="5037049" y="1198792"/>
            <a:ext cx="2859568" cy="1633725"/>
            <a:chOff x="4815997" y="2383913"/>
            <a:chExt cx="2879731" cy="164524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F81D2E1-DCCB-241A-0CD8-2AD91B69477D}"/>
                </a:ext>
              </a:extLst>
            </p:cNvPr>
            <p:cNvGrpSpPr/>
            <p:nvPr/>
          </p:nvGrpSpPr>
          <p:grpSpPr>
            <a:xfrm>
              <a:off x="4815997" y="2383913"/>
              <a:ext cx="2879731" cy="1645245"/>
              <a:chOff x="4815997" y="2467733"/>
              <a:chExt cx="2879731" cy="1645245"/>
            </a:xfrm>
          </p:grpSpPr>
          <p:pic>
            <p:nvPicPr>
              <p:cNvPr id="8" name="Picture 7" descr="Chart, line chart&#10;&#10;Description automatically generated">
                <a:extLst>
                  <a:ext uri="{FF2B5EF4-FFF2-40B4-BE49-F238E27FC236}">
                    <a16:creationId xmlns:a16="http://schemas.microsoft.com/office/drawing/2014/main" id="{29C826E3-0565-4F88-BC13-696E7298A0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15997" y="2467733"/>
                <a:ext cx="2728013" cy="1645245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C3380EE-6176-1C89-5C3B-012DA7EA607B}"/>
                  </a:ext>
                </a:extLst>
              </p:cNvPr>
              <p:cNvSpPr txBox="1"/>
              <p:nvPr/>
            </p:nvSpPr>
            <p:spPr>
              <a:xfrm>
                <a:off x="6385158" y="3183283"/>
                <a:ext cx="13105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>
                    <a:solidFill>
                      <a:srgbClr val="C00000"/>
                    </a:solidFill>
                  </a:rPr>
                  <a:t>Gradient </a:t>
                </a:r>
              </a:p>
              <a:p>
                <a:r>
                  <a:rPr lang="en-US" sz="1200">
                    <a:solidFill>
                      <a:srgbClr val="C00000"/>
                    </a:solidFill>
                  </a:rPr>
                  <a:t>= Sensitivity (S) </a:t>
                </a:r>
                <a:endParaRPr lang="en-GB" sz="120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009A46-3032-3D9D-8132-080164C31F35}"/>
                </a:ext>
              </a:extLst>
            </p:cNvPr>
            <p:cNvSpPr txBox="1"/>
            <p:nvPr/>
          </p:nvSpPr>
          <p:spPr>
            <a:xfrm rot="16200000">
              <a:off x="5440463" y="3191797"/>
              <a:ext cx="71560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00000"/>
                  </a:solidFill>
                </a:rPr>
                <a:t>Adhesion</a:t>
              </a:r>
              <a:endParaRPr lang="en-GB" sz="1000">
                <a:solidFill>
                  <a:srgbClr val="C00000"/>
                </a:solidFill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2D2C322-AAD8-A398-3053-B9C69602B2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9600" y="4357694"/>
            <a:ext cx="1622632" cy="1513363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91C2241E-1433-401C-26DF-E33929087D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0" y="3065450"/>
            <a:ext cx="1796422" cy="1081717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A2D1C51-148A-161D-99CC-4F5C4DECA176}"/>
              </a:ext>
            </a:extLst>
          </p:cNvPr>
          <p:cNvCxnSpPr>
            <a:cxnSpLocks/>
          </p:cNvCxnSpPr>
          <p:nvPr/>
        </p:nvCxnSpPr>
        <p:spPr>
          <a:xfrm flipV="1">
            <a:off x="3816820" y="2476620"/>
            <a:ext cx="1339308" cy="392141"/>
          </a:xfrm>
          <a:prstGeom prst="straightConnector1">
            <a:avLst/>
          </a:prstGeom>
          <a:ln>
            <a:solidFill>
              <a:srgbClr val="00206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743EC7B-3067-14DA-7F2D-8664286580F7}"/>
              </a:ext>
            </a:extLst>
          </p:cNvPr>
          <p:cNvCxnSpPr>
            <a:cxnSpLocks/>
          </p:cNvCxnSpPr>
          <p:nvPr/>
        </p:nvCxnSpPr>
        <p:spPr>
          <a:xfrm flipV="1">
            <a:off x="4287649" y="4043680"/>
            <a:ext cx="1290191" cy="237784"/>
          </a:xfrm>
          <a:prstGeom prst="straightConnector1">
            <a:avLst/>
          </a:prstGeom>
          <a:ln>
            <a:solidFill>
              <a:srgbClr val="00206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E4319B2-A5CE-8095-495F-37BF50327F11}"/>
              </a:ext>
            </a:extLst>
          </p:cNvPr>
          <p:cNvCxnSpPr>
            <a:cxnSpLocks/>
          </p:cNvCxnSpPr>
          <p:nvPr/>
        </p:nvCxnSpPr>
        <p:spPr>
          <a:xfrm flipV="1">
            <a:off x="3816820" y="4561165"/>
            <a:ext cx="4087532" cy="409240"/>
          </a:xfrm>
          <a:prstGeom prst="straightConnector1">
            <a:avLst/>
          </a:prstGeom>
          <a:ln>
            <a:solidFill>
              <a:srgbClr val="00206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43B30BA-F01B-EC87-231A-3DC64B37C939}"/>
              </a:ext>
            </a:extLst>
          </p:cNvPr>
          <p:cNvSpPr txBox="1"/>
          <p:nvPr/>
        </p:nvSpPr>
        <p:spPr>
          <a:xfrm>
            <a:off x="7024760" y="5853810"/>
            <a:ext cx="4010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/>
              <a:t>[7]</a:t>
            </a:r>
          </a:p>
        </p:txBody>
      </p:sp>
    </p:spTree>
    <p:extLst>
      <p:ext uri="{BB962C8B-B14F-4D97-AF65-F5344CB8AC3E}">
        <p14:creationId xmlns:p14="http://schemas.microsoft.com/office/powerpoint/2010/main" val="2928756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1E14E74-CD45-2DDE-5038-F3ED7ED14365}"/>
              </a:ext>
            </a:extLst>
          </p:cNvPr>
          <p:cNvSpPr txBox="1">
            <a:spLocks/>
          </p:cNvSpPr>
          <p:nvPr/>
        </p:nvSpPr>
        <p:spPr>
          <a:xfrm>
            <a:off x="838200" y="6707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002060"/>
                </a:solidFill>
              </a:rPr>
              <a:t>R</a:t>
            </a:r>
            <a:r>
              <a:rPr lang="en-GB" sz="2800" err="1">
                <a:solidFill>
                  <a:srgbClr val="002060"/>
                </a:solidFill>
              </a:rPr>
              <a:t>esults</a:t>
            </a:r>
            <a:r>
              <a:rPr lang="en-GB" sz="2800">
                <a:solidFill>
                  <a:srgbClr val="002060"/>
                </a:solidFill>
              </a:rPr>
              <a:t> and potential publications</a:t>
            </a:r>
            <a:endParaRPr lang="en-GB" sz="3000">
              <a:solidFill>
                <a:srgbClr val="00206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314330-30EF-1560-883C-575DE2423CFB}"/>
              </a:ext>
            </a:extLst>
          </p:cNvPr>
          <p:cNvSpPr/>
          <p:nvPr/>
        </p:nvSpPr>
        <p:spPr>
          <a:xfrm>
            <a:off x="0" y="6285055"/>
            <a:ext cx="12192000" cy="57294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5853B2-F71F-9992-25E3-67FE46BF239E}"/>
              </a:ext>
            </a:extLst>
          </p:cNvPr>
          <p:cNvSpPr txBox="1"/>
          <p:nvPr/>
        </p:nvSpPr>
        <p:spPr>
          <a:xfrm>
            <a:off x="10948737" y="6409945"/>
            <a:ext cx="12432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solidFill>
                  <a:schemeClr val="bg1"/>
                </a:solidFill>
              </a:rPr>
              <a:t>Jan 2023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5620130-9BD9-12E0-1CE4-A2FB2A041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In Progress…</a:t>
            </a:r>
          </a:p>
          <a:p>
            <a:pPr lvl="1"/>
            <a:r>
              <a:rPr lang="en-GB"/>
              <a:t>MoS</a:t>
            </a:r>
            <a:r>
              <a:rPr lang="en-GB" baseline="-25000"/>
              <a:t>2</a:t>
            </a:r>
            <a:r>
              <a:rPr lang="en-GB"/>
              <a:t> in PYR-14 TFSI ionic liquid</a:t>
            </a:r>
          </a:p>
          <a:p>
            <a:pPr lvl="2"/>
            <a:r>
              <a:rPr lang="en-GB"/>
              <a:t>Friction transition of tribolayer penetration</a:t>
            </a:r>
          </a:p>
          <a:p>
            <a:pPr marL="457200" lvl="1" indent="0">
              <a:buNone/>
            </a:pPr>
            <a:endParaRPr lang="en-GB" sz="1000"/>
          </a:p>
          <a:p>
            <a:r>
              <a:rPr lang="en-GB"/>
              <a:t>Pending</a:t>
            </a:r>
          </a:p>
          <a:p>
            <a:pPr lvl="1"/>
            <a:r>
              <a:rPr lang="en-GB"/>
              <a:t>Single Material, Several liquids</a:t>
            </a:r>
          </a:p>
          <a:p>
            <a:pPr lvl="2"/>
            <a:r>
              <a:rPr lang="en-GB"/>
              <a:t>MoS</a:t>
            </a:r>
            <a:r>
              <a:rPr lang="en-GB" baseline="-25000"/>
              <a:t>2</a:t>
            </a:r>
            <a:r>
              <a:rPr lang="en-GB"/>
              <a:t> in air (reference), water,</a:t>
            </a:r>
            <a:r>
              <a:rPr lang="en-GB" sz="2000" b="0" i="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/>
              <a:t>PYR-14 TFSI, </a:t>
            </a:r>
            <a:r>
              <a:rPr lang="en-GB" sz="2000" b="0" i="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BMIM-PF</a:t>
            </a:r>
            <a:r>
              <a:rPr lang="en-GB" sz="2000" b="0" i="0" kern="1200" baseline="-250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en-GB"/>
              <a:t> </a:t>
            </a:r>
          </a:p>
          <a:p>
            <a:pPr lvl="1"/>
            <a:r>
              <a:rPr lang="en-GB"/>
              <a:t>Several Materials, Single liquid</a:t>
            </a:r>
          </a:p>
          <a:p>
            <a:pPr lvl="2"/>
            <a:r>
              <a:rPr lang="en-GB"/>
              <a:t>Mica, NaCl, CaCO</a:t>
            </a:r>
            <a:r>
              <a:rPr lang="en-GB" baseline="-25000"/>
              <a:t>3</a:t>
            </a:r>
            <a:r>
              <a:rPr lang="en-GB"/>
              <a:t>, MoS</a:t>
            </a:r>
            <a:r>
              <a:rPr lang="en-GB" baseline="-25000"/>
              <a:t>2</a:t>
            </a:r>
            <a:r>
              <a:rPr lang="en-GB"/>
              <a:t>, in </a:t>
            </a:r>
            <a:r>
              <a:rPr lang="en-GB" sz="2000" b="0" i="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BMIM-PF</a:t>
            </a:r>
            <a:r>
              <a:rPr lang="en-GB" sz="2000" b="0" i="0" kern="1200" baseline="-250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endParaRPr lang="en-GB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CEED3E3A-DBA7-4057-0775-721AF609F4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712" y="199404"/>
            <a:ext cx="1871667" cy="763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E39DC5-8C8C-375B-049D-E55885C7B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1" y="325522"/>
            <a:ext cx="1818828" cy="5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6AC8A9B1-3E09-258F-9C32-E158340F4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1629" y="1885061"/>
            <a:ext cx="3972171" cy="109971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39139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2EFB1D3-5135-4513-934B-4BF82FEDF9B4}"/>
              </a:ext>
            </a:extLst>
          </p:cNvPr>
          <p:cNvGraphicFramePr>
            <a:graphicFrameLocks noGrp="1"/>
          </p:cNvGraphicFramePr>
          <p:nvPr/>
        </p:nvGraphicFramePr>
        <p:xfrm>
          <a:off x="228001" y="4514495"/>
          <a:ext cx="3780000" cy="85545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898070">
                  <a:extLst>
                    <a:ext uri="{9D8B030D-6E8A-4147-A177-3AD203B41FA5}">
                      <a16:colId xmlns:a16="http://schemas.microsoft.com/office/drawing/2014/main" val="2279979383"/>
                    </a:ext>
                  </a:extLst>
                </a:gridCol>
                <a:gridCol w="732074">
                  <a:extLst>
                    <a:ext uri="{9D8B030D-6E8A-4147-A177-3AD203B41FA5}">
                      <a16:colId xmlns:a16="http://schemas.microsoft.com/office/drawing/2014/main" val="3815190118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803483958"/>
                    </a:ext>
                  </a:extLst>
                </a:gridCol>
                <a:gridCol w="1092805">
                  <a:extLst>
                    <a:ext uri="{9D8B030D-6E8A-4147-A177-3AD203B41FA5}">
                      <a16:colId xmlns:a16="http://schemas.microsoft.com/office/drawing/2014/main" val="103072896"/>
                    </a:ext>
                  </a:extLst>
                </a:gridCol>
                <a:gridCol w="518208">
                  <a:extLst>
                    <a:ext uri="{9D8B030D-6E8A-4147-A177-3AD203B41FA5}">
                      <a16:colId xmlns:a16="http://schemas.microsoft.com/office/drawing/2014/main" val="3572615019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ko-KR" sz="800" b="0">
                          <a:solidFill>
                            <a:schemeClr val="bg1"/>
                          </a:solidFill>
                        </a:rPr>
                        <a:t>10 x 10 nm</a:t>
                      </a:r>
                      <a:r>
                        <a:rPr lang="en-GB" altLang="ko-KR" sz="800" b="0" baseline="3000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59560" marR="59560" marT="29780" marB="2978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en-GB" sz="800" b="1">
                          <a:solidFill>
                            <a:schemeClr val="bg1"/>
                          </a:solidFill>
                        </a:rPr>
                        <a:t>Pre-transition</a:t>
                      </a:r>
                      <a:endParaRPr lang="en-GB" sz="800" b="1"/>
                    </a:p>
                  </a:txBody>
                  <a:tcPr marL="59560" marR="59560" marT="29780" marB="2978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100"/>
                    </a:p>
                  </a:txBody>
                  <a:tcPr marL="59560" marR="59560" marT="29780" marB="2978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1100"/>
                    </a:p>
                  </a:txBody>
                  <a:tcPr marL="59560" marR="59560" marT="29780" marB="29780"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ko-KR" sz="1100" b="0" baseline="30000">
                        <a:solidFill>
                          <a:schemeClr val="bg1"/>
                        </a:solidFill>
                      </a:endParaRPr>
                    </a:p>
                  </a:txBody>
                  <a:tcPr marL="59560" marR="59560" marT="29780" marB="29780" anchor="ctr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54867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Set-Point</a:t>
                      </a:r>
                    </a:p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(nN)</a:t>
                      </a:r>
                    </a:p>
                  </a:txBody>
                  <a:tcPr marL="59560" marR="59560" marT="29780" marB="2978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iGain </a:t>
                      </a:r>
                    </a:p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(Hz)</a:t>
                      </a:r>
                    </a:p>
                  </a:txBody>
                  <a:tcPr marL="59560" marR="59560" marT="29780" marB="297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marL="59560" marR="59560" marT="29780" marB="2978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Line Rate </a:t>
                      </a:r>
                    </a:p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(Hz)</a:t>
                      </a:r>
                    </a:p>
                  </a:txBody>
                  <a:tcPr marL="59560" marR="59560" marT="29780" marB="2978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59560" marR="59560" marT="29780" marB="2978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591406"/>
                  </a:ext>
                </a:extLst>
              </a:tr>
              <a:tr h="340098">
                <a:tc>
                  <a:txBody>
                    <a:bodyPr/>
                    <a:lstStyle/>
                    <a:p>
                      <a:pPr algn="ctr"/>
                      <a:r>
                        <a:rPr lang="en-GB" sz="900"/>
                        <a:t>98</a:t>
                      </a:r>
                    </a:p>
                  </a:txBody>
                  <a:tcPr marL="59560" marR="59560" marT="29780" marB="2978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PGain</a:t>
                      </a:r>
                    </a:p>
                  </a:txBody>
                  <a:tcPr marL="59560" marR="59560" marT="29780" marB="2978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/>
                        <a:t>0</a:t>
                      </a:r>
                      <a:r>
                        <a:rPr lang="en-GB" sz="900"/>
                        <a:t>.001</a:t>
                      </a:r>
                    </a:p>
                  </a:txBody>
                  <a:tcPr marL="59560" marR="59560" marT="29780" marB="297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Tip Velocity </a:t>
                      </a:r>
                    </a:p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el-GR" sz="900">
                          <a:solidFill>
                            <a:schemeClr val="bg1"/>
                          </a:solidFill>
                        </a:rPr>
                        <a:t>μ</a:t>
                      </a:r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m∙s</a:t>
                      </a:r>
                      <a:r>
                        <a:rPr lang="en-GB" sz="900" baseline="3000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59560" marR="59560" marT="29780" marB="2978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/>
                        <a:t>1.56</a:t>
                      </a:r>
                    </a:p>
                  </a:txBody>
                  <a:tcPr marL="59560" marR="59560" marT="29780" marB="29780" anchor="ctr"/>
                </a:tc>
                <a:extLst>
                  <a:ext uri="{0D108BD9-81ED-4DB2-BD59-A6C34878D82A}">
                    <a16:rowId xmlns:a16="http://schemas.microsoft.com/office/drawing/2014/main" val="11966632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94C05C0-9DF1-4EBD-8EB6-F469CEB641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793913"/>
              </p:ext>
            </p:extLst>
          </p:nvPr>
        </p:nvGraphicFramePr>
        <p:xfrm>
          <a:off x="4203643" y="4514493"/>
          <a:ext cx="3780000" cy="85545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898070">
                  <a:extLst>
                    <a:ext uri="{9D8B030D-6E8A-4147-A177-3AD203B41FA5}">
                      <a16:colId xmlns:a16="http://schemas.microsoft.com/office/drawing/2014/main" val="2279979383"/>
                    </a:ext>
                  </a:extLst>
                </a:gridCol>
                <a:gridCol w="732074">
                  <a:extLst>
                    <a:ext uri="{9D8B030D-6E8A-4147-A177-3AD203B41FA5}">
                      <a16:colId xmlns:a16="http://schemas.microsoft.com/office/drawing/2014/main" val="3815190118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803483958"/>
                    </a:ext>
                  </a:extLst>
                </a:gridCol>
                <a:gridCol w="1092805">
                  <a:extLst>
                    <a:ext uri="{9D8B030D-6E8A-4147-A177-3AD203B41FA5}">
                      <a16:colId xmlns:a16="http://schemas.microsoft.com/office/drawing/2014/main" val="103072896"/>
                    </a:ext>
                  </a:extLst>
                </a:gridCol>
                <a:gridCol w="518208">
                  <a:extLst>
                    <a:ext uri="{9D8B030D-6E8A-4147-A177-3AD203B41FA5}">
                      <a16:colId xmlns:a16="http://schemas.microsoft.com/office/drawing/2014/main" val="3572615019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ko-KR" sz="800" b="0">
                          <a:solidFill>
                            <a:schemeClr val="bg1"/>
                          </a:solidFill>
                        </a:rPr>
                        <a:t>10 x 10 nm</a:t>
                      </a:r>
                      <a:r>
                        <a:rPr lang="en-GB" altLang="ko-KR" sz="800" b="0" baseline="3000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59560" marR="59560" marT="29780" marB="2978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en-GB" sz="800"/>
                        <a:t>Moment of transition</a:t>
                      </a:r>
                    </a:p>
                  </a:txBody>
                  <a:tcPr marL="59560" marR="59560" marT="29780" marB="2978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100"/>
                    </a:p>
                  </a:txBody>
                  <a:tcPr marL="59560" marR="59560" marT="29780" marB="2978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1100"/>
                    </a:p>
                  </a:txBody>
                  <a:tcPr marL="59560" marR="59560" marT="29780" marB="29780"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ko-KR" sz="1100" b="0" baseline="30000">
                        <a:solidFill>
                          <a:schemeClr val="bg1"/>
                        </a:solidFill>
                      </a:endParaRPr>
                    </a:p>
                  </a:txBody>
                  <a:tcPr marL="59560" marR="59560" marT="29780" marB="29780" anchor="ctr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54867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Set-Point</a:t>
                      </a:r>
                    </a:p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(nN)</a:t>
                      </a:r>
                    </a:p>
                  </a:txBody>
                  <a:tcPr marL="59560" marR="59560" marT="29780" marB="2978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iGain </a:t>
                      </a:r>
                    </a:p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(Hz)</a:t>
                      </a:r>
                    </a:p>
                  </a:txBody>
                  <a:tcPr marL="59560" marR="59560" marT="29780" marB="297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marL="59560" marR="59560" marT="29780" marB="2978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Line Rate </a:t>
                      </a:r>
                    </a:p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(Hz)</a:t>
                      </a:r>
                    </a:p>
                  </a:txBody>
                  <a:tcPr marL="59560" marR="59560" marT="29780" marB="2978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59560" marR="59560" marT="29780" marB="2978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591406"/>
                  </a:ext>
                </a:extLst>
              </a:tr>
              <a:tr h="340098">
                <a:tc>
                  <a:txBody>
                    <a:bodyPr/>
                    <a:lstStyle/>
                    <a:p>
                      <a:pPr algn="ctr"/>
                      <a:r>
                        <a:rPr lang="en-GB" sz="900"/>
                        <a:t>98.5</a:t>
                      </a:r>
                    </a:p>
                  </a:txBody>
                  <a:tcPr marL="59560" marR="59560" marT="29780" marB="2978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PGain</a:t>
                      </a:r>
                    </a:p>
                  </a:txBody>
                  <a:tcPr marL="59560" marR="59560" marT="29780" marB="2978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/>
                        <a:t>0.001</a:t>
                      </a:r>
                    </a:p>
                  </a:txBody>
                  <a:tcPr marL="59560" marR="59560" marT="29780" marB="297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Tip Velocity </a:t>
                      </a:r>
                    </a:p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el-GR" sz="900">
                          <a:solidFill>
                            <a:schemeClr val="bg1"/>
                          </a:solidFill>
                        </a:rPr>
                        <a:t>μ</a:t>
                      </a:r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m∙s</a:t>
                      </a:r>
                      <a:r>
                        <a:rPr lang="en-GB" sz="900" baseline="3000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59560" marR="59560" marT="29780" marB="2978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/>
                        <a:t>1.56</a:t>
                      </a:r>
                    </a:p>
                  </a:txBody>
                  <a:tcPr marL="59560" marR="59560" marT="29780" marB="29780" anchor="ctr"/>
                </a:tc>
                <a:extLst>
                  <a:ext uri="{0D108BD9-81ED-4DB2-BD59-A6C34878D82A}">
                    <a16:rowId xmlns:a16="http://schemas.microsoft.com/office/drawing/2014/main" val="119666329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657A243-3B7A-4A3F-9F29-01D5F55BA4A4}"/>
              </a:ext>
            </a:extLst>
          </p:cNvPr>
          <p:cNvGraphicFramePr>
            <a:graphicFrameLocks noGrp="1"/>
          </p:cNvGraphicFramePr>
          <p:nvPr/>
        </p:nvGraphicFramePr>
        <p:xfrm>
          <a:off x="8183998" y="4514493"/>
          <a:ext cx="3780000" cy="85545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898070">
                  <a:extLst>
                    <a:ext uri="{9D8B030D-6E8A-4147-A177-3AD203B41FA5}">
                      <a16:colId xmlns:a16="http://schemas.microsoft.com/office/drawing/2014/main" val="2279979383"/>
                    </a:ext>
                  </a:extLst>
                </a:gridCol>
                <a:gridCol w="732074">
                  <a:extLst>
                    <a:ext uri="{9D8B030D-6E8A-4147-A177-3AD203B41FA5}">
                      <a16:colId xmlns:a16="http://schemas.microsoft.com/office/drawing/2014/main" val="3815190118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803483958"/>
                    </a:ext>
                  </a:extLst>
                </a:gridCol>
                <a:gridCol w="1092805">
                  <a:extLst>
                    <a:ext uri="{9D8B030D-6E8A-4147-A177-3AD203B41FA5}">
                      <a16:colId xmlns:a16="http://schemas.microsoft.com/office/drawing/2014/main" val="103072896"/>
                    </a:ext>
                  </a:extLst>
                </a:gridCol>
                <a:gridCol w="518208">
                  <a:extLst>
                    <a:ext uri="{9D8B030D-6E8A-4147-A177-3AD203B41FA5}">
                      <a16:colId xmlns:a16="http://schemas.microsoft.com/office/drawing/2014/main" val="3572615019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ko-KR" sz="800" b="0">
                          <a:solidFill>
                            <a:schemeClr val="bg1"/>
                          </a:solidFill>
                        </a:rPr>
                        <a:t>10 x 10 nm</a:t>
                      </a:r>
                      <a:r>
                        <a:rPr lang="en-GB" altLang="ko-KR" sz="800" b="0" baseline="3000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59560" marR="59560" marT="29780" marB="2978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en-GB" sz="800"/>
                        <a:t>Post-transition</a:t>
                      </a:r>
                    </a:p>
                  </a:txBody>
                  <a:tcPr marL="59560" marR="59560" marT="29780" marB="2978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100"/>
                    </a:p>
                  </a:txBody>
                  <a:tcPr marL="59560" marR="59560" marT="29780" marB="2978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1100"/>
                    </a:p>
                  </a:txBody>
                  <a:tcPr marL="59560" marR="59560" marT="29780" marB="29780"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ko-KR" sz="1100" b="0" baseline="30000">
                        <a:solidFill>
                          <a:schemeClr val="bg1"/>
                        </a:solidFill>
                      </a:endParaRPr>
                    </a:p>
                  </a:txBody>
                  <a:tcPr marL="59560" marR="59560" marT="29780" marB="29780" anchor="ctr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54867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Set-Point</a:t>
                      </a:r>
                    </a:p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(nN)</a:t>
                      </a:r>
                    </a:p>
                  </a:txBody>
                  <a:tcPr marL="59560" marR="59560" marT="29780" marB="2978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iGain </a:t>
                      </a:r>
                    </a:p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(Hz)</a:t>
                      </a:r>
                    </a:p>
                  </a:txBody>
                  <a:tcPr marL="59560" marR="59560" marT="29780" marB="297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marL="59560" marR="59560" marT="29780" marB="2978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Line Rate </a:t>
                      </a:r>
                    </a:p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(Hz)</a:t>
                      </a:r>
                    </a:p>
                  </a:txBody>
                  <a:tcPr marL="59560" marR="59560" marT="29780" marB="2978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GB" sz="900">
                        <a:solidFill>
                          <a:schemeClr val="tx1"/>
                        </a:solidFill>
                      </a:endParaRPr>
                    </a:p>
                  </a:txBody>
                  <a:tcPr marL="59560" marR="59560" marT="29780" marB="2978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591406"/>
                  </a:ext>
                </a:extLst>
              </a:tr>
              <a:tr h="340098">
                <a:tc>
                  <a:txBody>
                    <a:bodyPr/>
                    <a:lstStyle/>
                    <a:p>
                      <a:pPr algn="ctr"/>
                      <a:r>
                        <a:rPr lang="en-GB" sz="900"/>
                        <a:t>103 (max.)</a:t>
                      </a:r>
                    </a:p>
                  </a:txBody>
                  <a:tcPr marL="59560" marR="59560" marT="29780" marB="2978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PGain</a:t>
                      </a:r>
                    </a:p>
                  </a:txBody>
                  <a:tcPr marL="59560" marR="59560" marT="29780" marB="2978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/>
                        <a:t>0.001</a:t>
                      </a:r>
                    </a:p>
                  </a:txBody>
                  <a:tcPr marL="59560" marR="59560" marT="29780" marB="297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Tip Velocity </a:t>
                      </a:r>
                    </a:p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el-GR" sz="900">
                          <a:solidFill>
                            <a:schemeClr val="bg1"/>
                          </a:solidFill>
                        </a:rPr>
                        <a:t>μ</a:t>
                      </a:r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m∙s</a:t>
                      </a:r>
                      <a:r>
                        <a:rPr lang="en-GB" sz="900" baseline="3000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59560" marR="59560" marT="29780" marB="2978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/>
                        <a:t>1.56</a:t>
                      </a:r>
                    </a:p>
                  </a:txBody>
                  <a:tcPr marL="59560" marR="59560" marT="29780" marB="29780" anchor="ctr"/>
                </a:tc>
                <a:extLst>
                  <a:ext uri="{0D108BD9-81ED-4DB2-BD59-A6C34878D82A}">
                    <a16:rowId xmlns:a16="http://schemas.microsoft.com/office/drawing/2014/main" val="119666329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8269B0A-35EB-4D77-8D4D-963D582B32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747766"/>
              </p:ext>
            </p:extLst>
          </p:nvPr>
        </p:nvGraphicFramePr>
        <p:xfrm>
          <a:off x="0" y="0"/>
          <a:ext cx="12192000" cy="55883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421774368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32488086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35794710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23869002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384839619"/>
                    </a:ext>
                  </a:extLst>
                </a:gridCol>
              </a:tblGrid>
              <a:tr h="284512">
                <a:tc>
                  <a:txBody>
                    <a:bodyPr/>
                    <a:lstStyle/>
                    <a:p>
                      <a:pPr algn="ctr"/>
                      <a:r>
                        <a:rPr lang="en-GB" sz="1200" b="0"/>
                        <a:t>Sample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/>
                        <a:t>Medium / Mode</a:t>
                      </a:r>
                      <a:endParaRPr lang="en-GB" sz="12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/>
                        <a:t>Image (Pixels)</a:t>
                      </a:r>
                      <a:endParaRPr lang="en-GB" sz="12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/>
                        <a:t>Cantilever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/>
                        <a:t>Measurement Date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8086485"/>
                  </a:ext>
                </a:extLst>
              </a:tr>
              <a:tr h="255488"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MoS</a:t>
                      </a:r>
                      <a:r>
                        <a:rPr lang="en-GB" sz="1200" baseline="-25000"/>
                        <a:t>2</a:t>
                      </a:r>
                      <a:r>
                        <a:rPr lang="en-GB" sz="1200"/>
                        <a:t> (</a:t>
                      </a:r>
                      <a:r>
                        <a:rPr lang="en-GB" sz="1200" err="1"/>
                        <a:t>Bulk_sheet</a:t>
                      </a:r>
                      <a:r>
                        <a:rPr lang="en-GB" sz="1200"/>
                        <a:t>)</a:t>
                      </a:r>
                      <a:endParaRPr lang="en-GB" sz="1200" baseline="-25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aseline="0"/>
                        <a:t>PYR14 - TFSI / Contact Mode</a:t>
                      </a:r>
                      <a:endParaRPr lang="en-GB" sz="1200" baseline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aseline="0"/>
                        <a:t>Lateral Deflection (512 x 512)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SNL-10_D (no.10)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24 – JUNE – 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8336103"/>
                  </a:ext>
                </a:extLst>
              </a:tr>
            </a:tbl>
          </a:graphicData>
        </a:graphic>
      </p:graphicFrame>
      <p:pic>
        <p:nvPicPr>
          <p:cNvPr id="23" name="Picture 22" descr="A picture containing text, water, outdoor&#10;&#10;Description automatically generated">
            <a:extLst>
              <a:ext uri="{FF2B5EF4-FFF2-40B4-BE49-F238E27FC236}">
                <a16:creationId xmlns:a16="http://schemas.microsoft.com/office/drawing/2014/main" id="{01F7D3BF-0348-4E53-A73C-FB4D5334B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43" y="739206"/>
            <a:ext cx="3775287" cy="3775287"/>
          </a:xfrm>
          <a:prstGeom prst="rect">
            <a:avLst/>
          </a:prstGeom>
        </p:spPr>
      </p:pic>
      <p:pic>
        <p:nvPicPr>
          <p:cNvPr id="26" name="Picture 25" descr="A picture containing water, outdoor&#10;&#10;Description automatically generated">
            <a:extLst>
              <a:ext uri="{FF2B5EF4-FFF2-40B4-BE49-F238E27FC236}">
                <a16:creationId xmlns:a16="http://schemas.microsoft.com/office/drawing/2014/main" id="{9DB27EDD-7DCC-4FBF-964B-39AEA1A81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998" y="739206"/>
            <a:ext cx="3775288" cy="3775288"/>
          </a:xfrm>
          <a:prstGeom prst="rect">
            <a:avLst/>
          </a:prstGeom>
        </p:spPr>
      </p:pic>
      <p:pic>
        <p:nvPicPr>
          <p:cNvPr id="28" name="Picture 27" descr="A grey textured surface&#10;&#10;Description automatically generated with low confidence">
            <a:extLst>
              <a:ext uri="{FF2B5EF4-FFF2-40B4-BE49-F238E27FC236}">
                <a16:creationId xmlns:a16="http://schemas.microsoft.com/office/drawing/2014/main" id="{9D5746D2-D626-4196-B374-3940883266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1" y="739205"/>
            <a:ext cx="3775288" cy="3775288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59D871-EC0B-4BD2-BCC3-E2E5EA577062}"/>
              </a:ext>
            </a:extLst>
          </p:cNvPr>
          <p:cNvCxnSpPr/>
          <p:nvPr/>
        </p:nvCxnSpPr>
        <p:spPr>
          <a:xfrm>
            <a:off x="228001" y="2076450"/>
            <a:ext cx="37752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Chart&#10;&#10;Description automatically generated">
            <a:extLst>
              <a:ext uri="{FF2B5EF4-FFF2-40B4-BE49-F238E27FC236}">
                <a16:creationId xmlns:a16="http://schemas.microsoft.com/office/drawing/2014/main" id="{3A2A8A89-B1AD-4D5D-8242-EB72072700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1" y="5446497"/>
            <a:ext cx="3780000" cy="1385529"/>
          </a:xfrm>
          <a:prstGeom prst="rect">
            <a:avLst/>
          </a:prstGeom>
        </p:spPr>
      </p:pic>
      <p:pic>
        <p:nvPicPr>
          <p:cNvPr id="34" name="Picture 33" descr="Chart&#10;&#10;Description automatically generated">
            <a:extLst>
              <a:ext uri="{FF2B5EF4-FFF2-40B4-BE49-F238E27FC236}">
                <a16:creationId xmlns:a16="http://schemas.microsoft.com/office/drawing/2014/main" id="{B29004AC-4001-46F1-BE61-9BCE88931B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42" y="5446498"/>
            <a:ext cx="3775287" cy="1308979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05CF5A6-6EBA-4A65-B566-E12B62738B71}"/>
              </a:ext>
            </a:extLst>
          </p:cNvPr>
          <p:cNvCxnSpPr/>
          <p:nvPr/>
        </p:nvCxnSpPr>
        <p:spPr>
          <a:xfrm>
            <a:off x="4203641" y="2428875"/>
            <a:ext cx="37752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Chart&#10;&#10;Description automatically generated">
            <a:extLst>
              <a:ext uri="{FF2B5EF4-FFF2-40B4-BE49-F238E27FC236}">
                <a16:creationId xmlns:a16="http://schemas.microsoft.com/office/drawing/2014/main" id="{D25D82CF-B16E-4374-A3FB-AECA517068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999" y="5446497"/>
            <a:ext cx="3775287" cy="1308979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CEE6E88-6196-4490-9BFE-E3ED1CC50D43}"/>
              </a:ext>
            </a:extLst>
          </p:cNvPr>
          <p:cNvCxnSpPr/>
          <p:nvPr/>
        </p:nvCxnSpPr>
        <p:spPr>
          <a:xfrm>
            <a:off x="8183998" y="2932967"/>
            <a:ext cx="37752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094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455d272-e2c4-4612-9004-bf6670160ff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E78D3958BF0774BA52F2411D89D6AF5" ma:contentTypeVersion="11" ma:contentTypeDescription="Ein neues Dokument erstellen." ma:contentTypeScope="" ma:versionID="ff35f0726563ade67c8ba4ae0cda3033">
  <xsd:schema xmlns:xsd="http://www.w3.org/2001/XMLSchema" xmlns:xs="http://www.w3.org/2001/XMLSchema" xmlns:p="http://schemas.microsoft.com/office/2006/metadata/properties" xmlns:ns3="8455d272-e2c4-4612-9004-bf6670160ff3" targetNamespace="http://schemas.microsoft.com/office/2006/metadata/properties" ma:root="true" ma:fieldsID="fa9a1a5337615be2b6cfa4839df01442" ns3:_="">
    <xsd:import namespace="8455d272-e2c4-4612-9004-bf6670160ff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55d272-e2c4-4612-9004-bf6670160f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9F8F9A-C8A9-4915-8ACA-5AA2E71459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A92FBD-FD81-4883-8A5D-1A01193455CB}">
  <ds:schemaRefs>
    <ds:schemaRef ds:uri="http://www.w3.org/XML/1998/namespace"/>
    <ds:schemaRef ds:uri="http://schemas.openxmlformats.org/package/2006/metadata/core-properties"/>
    <ds:schemaRef ds:uri="8455d272-e2c4-4612-9004-bf6670160ff3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30E6F50-54BA-4F8B-94D4-A6C81FCA8765}">
  <ds:schemaRefs>
    <ds:schemaRef ds:uri="8455d272-e2c4-4612-9004-bf6670160ff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1250</Words>
  <Application>Microsoft Office PowerPoint</Application>
  <PresentationFormat>Widescreen</PresentationFormat>
  <Paragraphs>247</Paragraphs>
  <Slides>13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Source Sans Pro</vt:lpstr>
      <vt:lpstr>Office Theme</vt:lpstr>
      <vt:lpstr>Sliding contacts in liquid environments: Nanotribology in Liquid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Thesis Advisory Committee  Progress Report</dc:title>
  <dc:creator>Kang, Donggun</dc:creator>
  <cp:lastModifiedBy>Kang, Donggun</cp:lastModifiedBy>
  <cp:revision>1</cp:revision>
  <dcterms:created xsi:type="dcterms:W3CDTF">2023-01-09T10:43:30Z</dcterms:created>
  <dcterms:modified xsi:type="dcterms:W3CDTF">2023-01-19T08:01:32Z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0x0101000E78D3958BF0774BA52F2411D89D6AF5</vt:lpwstr>
  </property>
</Properties>
</file>