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6" r:id="rId3"/>
    <p:sldId id="264" r:id="rId4"/>
    <p:sldId id="265" r:id="rId5"/>
    <p:sldId id="258" r:id="rId6"/>
    <p:sldId id="259" r:id="rId7"/>
    <p:sldId id="260" r:id="rId8"/>
    <p:sldId id="261" r:id="rId9"/>
    <p:sldId id="263" r:id="rId10"/>
    <p:sldId id="266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F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2" autoAdjust="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EE048-68D5-4210-A437-D01DF47DB3C7}" type="datetimeFigureOut">
              <a:rPr lang="zh-CN" altLang="en-US" smtClean="0"/>
              <a:t>2022/12/21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AA54C-29B4-4DDB-81E1-1106EFFB9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776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AA54C-29B4-4DDB-81E1-1106EFFB9F9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722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AA54C-29B4-4DDB-81E1-1106EFFB9F9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517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AA54C-29B4-4DDB-81E1-1106EFFB9F9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050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AA54C-29B4-4DDB-81E1-1106EFFB9F9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638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90C6C1-0810-4306-88E9-ADE8943B7E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F14295-1609-42CD-B756-244718448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1A4FE-086D-4D6E-AB47-42D10B3F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96650C-6482-4007-B6CA-6345F42F6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06E3AB-7631-4E50-9870-60131CDF8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559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8757EF-C8EC-472D-934D-C36716F42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999F637-9EE7-4B8A-A9FD-7457F588C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8235E4-21ED-49F1-A900-0CB41BA6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EBA869-1B6E-41E4-B5EF-0FFDFB02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A3EC54-151C-4204-951D-B8868215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4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450632F-AE70-4E74-9591-AC38A4A69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BAF4F1-61F0-460E-A713-7748CD4D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4D7939-FDA0-45C3-A03E-B2B1F8157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117BB7-4EC0-41C3-95DB-0BB0997F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1C0129-6923-4D71-A1B4-5DBAE14F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36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791823-C5D4-46ED-A24F-DD39BA468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C8BBBA-C8AB-4CDF-89F4-437BA3842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8E74E-2AAB-486C-B5FC-6F7D1BBA2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0630-F27F-499D-BD82-494AF8E06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C5B10C-C782-48F6-B36C-D8AA2C96B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70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70B28-58CC-4ABA-9DA7-EE024E3E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3A9C6D-8DF4-404A-A1BB-353292F34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9AFB63-9D50-401E-8531-99840131F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6D0C5C-04F4-4ECD-8646-47C8C5620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862968-3C66-4A30-8A59-F5E8F869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BDEE13-1713-4662-A62B-33CE644AF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E7ED52-9109-45A8-8EF5-FA84C4E0F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2F753D-FA1A-443B-B112-9112E891F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BD97A6-AFE8-4F2A-B60F-E76780D9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8BCFD7-A012-40AD-A974-2D177B77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B95C928-3CFE-455D-9E75-C885E3A7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43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07526-8963-4F05-9B91-8066DAD0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00CAEC-C7AE-49A5-949E-2659B256A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E55907-FD6E-4C2B-8475-27B7B2B88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74C33E-09E9-4564-B9A6-88E843532F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0DBC860-465D-419B-886F-35C061BDC5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E047129-FD02-41B4-AB67-B86FDE12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669FD53-BDD6-4987-9B76-7EDC48E6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9CB5AB-BBC1-4FD4-B8AF-9C8013B1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55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EB7AE5-C206-40DC-8273-B54C0619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14CC9EF-C7AD-400F-8614-9372B7201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7C6E15-C603-40A1-AE57-72F281AF7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9B60268-0E75-4080-BE5F-5FFD22477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74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89410BC-6495-4423-9F00-57B7BB784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311488-58E2-4A36-946F-B9164C8A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A46E0-2455-4A2B-AEFD-AC1BC573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019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95DE8-4369-49C1-BE1A-CF07743C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3E5F62-E000-424B-B787-5F9847C0D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28B708-CF7A-4B02-AC43-02D4CB480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070E57-9CEA-4F9D-9459-3E9276DC2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65AC27-7448-46EC-A702-0FE1B2B4B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1E0167-79A2-41A7-944F-74321E18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27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FC5F9-2562-44D2-BD27-4232F9F0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70CC985-8ED6-472D-86CA-2A6D4CC01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CDE0F3-10D8-4046-8CB4-45E5C5724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B56BB8-A5D3-43E2-9E14-1F030FAD3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2C5911-7B43-4EEC-AB0E-5A093334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C57929-1EDB-4EF4-8269-DB98908A2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8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02E4FFD-02F8-48F0-85C3-299F3BA8B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9C929D4-8E8D-4693-B19E-F46F4E9FB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CF3DF6-33C4-4C52-BD91-B3C93DE5F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DD6866-E4CF-4282-9788-626380D08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8DD345-C12C-42D7-9F1E-38191BF43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45E64-BF9A-40BC-939C-996F8AE2A9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23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wei.wang1@mailbox.tu-dresden.d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hyperlink" Target="mailto:weiwang9505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89443B-093F-43FC-BD3C-28CD82BFB9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TAC kick-off Meeting</a:t>
            </a:r>
            <a:b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of</a:t>
            </a:r>
            <a:b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Mr. M.Sc. Wei Wang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6E2A8EF-AB19-435C-BAC3-674B0E9878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21.12.2022</a:t>
            </a:r>
            <a:endParaRPr lang="zh-CN" altLang="en-US" sz="4000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92A6F5-9CE8-4054-938C-37AAC0FD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latin typeface="Open Sans" pitchFamily="2" charset="0"/>
                <a:ea typeface="Open Sans" pitchFamily="2" charset="0"/>
                <a:cs typeface="Open Sans" pitchFamily="2" charset="0"/>
              </a:rPr>
              <a:t>2022/12/21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929557-C3A3-463D-BC4D-91840E6E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Open Sans" pitchFamily="2" charset="0"/>
                <a:ea typeface="Open Sans" pitchFamily="2" charset="0"/>
                <a:cs typeface="Open Sans" pitchFamily="2" charset="0"/>
              </a:rPr>
              <a:t>Kick-off Meeting Ph.D. Task / M.Sc. Wang</a:t>
            </a:r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538BA8-DE88-4AEB-91E5-308B9929F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>
                <a:latin typeface="Open Sans" pitchFamily="2" charset="0"/>
                <a:cs typeface="Open Sans" pitchFamily="2" charset="0"/>
              </a:rPr>
              <a:t>1</a:t>
            </a:fld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589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0C6F3-7355-409E-80AB-605F93AA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Thank you for your kind attention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9CE6E-BBD1-490C-934B-2B207F72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latin typeface="Open Sans" pitchFamily="2" charset="0"/>
                <a:ea typeface="Open Sans" pitchFamily="2" charset="0"/>
                <a:cs typeface="Open Sans" pitchFamily="2" charset="0"/>
              </a:rPr>
              <a:t>2022/12/21</a:t>
            </a:r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A883D0-E695-47A4-96C3-1925A11F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Open Sans" pitchFamily="2" charset="0"/>
                <a:ea typeface="Open Sans" pitchFamily="2" charset="0"/>
                <a:cs typeface="Open Sans" pitchFamily="2" charset="0"/>
              </a:rPr>
              <a:t>Kick-off Meeting Ph.D. Task / M.Sc. Wang</a:t>
            </a:r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FA24E2-8A82-4E1B-9761-B68B1E881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>
                <a:latin typeface="Open Sans" pitchFamily="2" charset="0"/>
                <a:cs typeface="Open Sans" pitchFamily="2" charset="0"/>
              </a:rPr>
              <a:t>10</a:t>
            </a:fld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2790D74-AFBB-454A-BF6E-3ED2529C6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0" y="1550754"/>
            <a:ext cx="5961873" cy="424628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C0811B9-B606-44DE-9F5B-8B5B1A12940D}"/>
              </a:ext>
            </a:extLst>
          </p:cNvPr>
          <p:cNvSpPr txBox="1"/>
          <p:nvPr/>
        </p:nvSpPr>
        <p:spPr>
          <a:xfrm>
            <a:off x="5510514" y="5892027"/>
            <a:ext cx="3825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NiCo</a:t>
            </a:r>
            <a:r>
              <a:rPr lang="en-US" altLang="zh-CN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O</a:t>
            </a:r>
            <a:r>
              <a:rPr lang="en-US" altLang="zh-CN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r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@ZIF67 before calcination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0B8FABB-1439-4029-8DC2-CA9F51A11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7" t="18087" r="23638"/>
          <a:stretch/>
        </p:blipFill>
        <p:spPr>
          <a:xfrm>
            <a:off x="7234518" y="1439209"/>
            <a:ext cx="4428564" cy="42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17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0163227-67D6-4585-9E77-33690B94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445" y="538380"/>
            <a:ext cx="5277840" cy="3261261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3DD2AF1-FD19-4573-A149-52DF25835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15" y="916281"/>
            <a:ext cx="6356803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9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9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9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9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9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9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9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9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92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2525" algn="l"/>
              </a:tabLst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Date of Birth</a:t>
            </a:r>
            <a:r>
              <a: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: 03/05/1995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2525" algn="l"/>
              </a:tabLst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Cell</a:t>
            </a:r>
            <a:r>
              <a: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: 0049 17687915397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92525" algn="l"/>
              </a:tabLst>
            </a:pPr>
            <a:r>
              <a:rPr kumimoji="0" lang="en-US" altLang="zh-CN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Email</a:t>
            </a:r>
            <a:r>
              <a: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: </a:t>
            </a:r>
            <a:r>
              <a: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3"/>
              </a:rPr>
              <a:t>wei.wang1@mailbox.tu-dresden.de</a:t>
            </a:r>
            <a:r>
              <a: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;  </a:t>
            </a:r>
            <a:r>
              <a:rPr kumimoji="0" lang="en-US" altLang="zh-CN" sz="1200" b="0" i="0" u="sng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4"/>
              </a:rPr>
              <a:t>weiwang9505@gmail.com</a:t>
            </a:r>
            <a:endParaRPr kumimoji="0" lang="en-US" altLang="zh-CN" sz="1200" b="0" i="0" u="sng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3692525" algn="l"/>
              </a:tabLst>
            </a:pPr>
            <a:endParaRPr lang="en-US" altLang="zh-CN" sz="12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71450" lvl="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Holder of CSC </a:t>
            </a: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(China Scholarship Council)</a:t>
            </a: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Scholarship </a:t>
            </a:r>
            <a:r>
              <a:rPr lang="en-GB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for PhD project, since </a:t>
            </a: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05.202</a:t>
            </a: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endParaRPr lang="en-US" altLang="zh-CN" sz="12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71450" lvl="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Master of Science </a:t>
            </a: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in</a:t>
            </a: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GB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Microelectronics and Solid State Electronics in 2021 from the College of Information Science Technology, Northwest University, Xi’an, P.R. China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endParaRPr lang="en-GB" altLang="zh-CN" sz="12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71450" lvl="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Bachler of Science </a:t>
            </a:r>
            <a:r>
              <a:rPr lang="en-GB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in</a:t>
            </a: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GB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Electronic Information Engineering  in 2018 from </a:t>
            </a: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 </a:t>
            </a:r>
            <a:r>
              <a:rPr lang="en-GB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College of Physics and Electronic Information, </a:t>
            </a:r>
            <a:r>
              <a:rPr lang="en-GB" altLang="zh-CN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Yan’an</a:t>
            </a:r>
            <a:r>
              <a:rPr lang="en-GB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University, </a:t>
            </a:r>
            <a:r>
              <a:rPr lang="en-GB" altLang="zh-CN" sz="1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Yan’an</a:t>
            </a:r>
            <a:r>
              <a:rPr lang="en-GB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P.R. China</a:t>
            </a:r>
          </a:p>
          <a:p>
            <a:pPr lvl="0" algn="just">
              <a:spcBef>
                <a:spcPts val="300"/>
              </a:spcBef>
              <a:spcAft>
                <a:spcPts val="300"/>
              </a:spcAft>
            </a:pPr>
            <a:endParaRPr lang="en-US" altLang="zh-CN" sz="12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171450" lvl="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Achievements: 9 Papers </a:t>
            </a: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as a </a:t>
            </a: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first author </a:t>
            </a: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and </a:t>
            </a: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5 papers </a:t>
            </a: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as a </a:t>
            </a: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coauthor</a:t>
            </a: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in peer-reviewed journals !</a:t>
            </a: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>
                <a:tab pos="3692525" algn="l"/>
              </a:tabLst>
            </a:pP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Main topics of the papers: </a:t>
            </a:r>
          </a:p>
          <a:p>
            <a:pPr marL="628650" lvl="1" indent="-171450" algn="just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MOF structures MCo</a:t>
            </a:r>
            <a:r>
              <a:rPr lang="en-GB" altLang="zh-CN" sz="1200" b="1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O</a:t>
            </a:r>
            <a:r>
              <a:rPr lang="en-GB" altLang="zh-CN" sz="1200" b="1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4 </a:t>
            </a: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(M=Ni, Zn)@Z</a:t>
            </a: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I</a:t>
            </a: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F-67 and derivatives (12 surfaces and one pore system)</a:t>
            </a:r>
          </a:p>
          <a:p>
            <a:pPr marL="628650" lvl="1" indent="-171450" algn="just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Unpublished work on MOF structures ZIF-8 (focus on electromagnetic wave absorbing, possible application might be hydrogen and CO</a:t>
            </a:r>
            <a:r>
              <a:rPr lang="en-GB" altLang="zh-CN" sz="1200" b="1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separation)</a:t>
            </a:r>
          </a:p>
          <a:p>
            <a:pPr marL="628650" lvl="1" indent="-171450" algn="just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Photocatalysis using (Ag</a:t>
            </a:r>
            <a:r>
              <a:rPr lang="en-GB" altLang="zh-CN" sz="1200" b="1" baseline="30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+</a:t>
            </a: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-</a:t>
            </a: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, </a:t>
            </a:r>
            <a:r>
              <a:rPr lang="en-US" altLang="zh-CN" sz="1200" b="1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Er</a:t>
            </a:r>
            <a:r>
              <a:rPr lang="en-GB" altLang="zh-CN" sz="1200" b="1" baseline="30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3+</a:t>
            </a:r>
            <a:r>
              <a:rPr lang="en-GB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-</a:t>
            </a: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, Cd</a:t>
            </a:r>
            <a:r>
              <a:rPr lang="en-US" altLang="zh-CN" sz="1200" b="1" baseline="30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2+</a:t>
            </a: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-, Fe</a:t>
            </a:r>
            <a:r>
              <a:rPr lang="en-US" altLang="zh-CN" sz="1200" b="1" baseline="30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3+</a:t>
            </a: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-, doped </a:t>
            </a:r>
            <a:r>
              <a:rPr lang="en-US" altLang="zh-CN" sz="1200" b="1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BiOBr</a:t>
            </a: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)</a:t>
            </a:r>
          </a:p>
          <a:p>
            <a:pPr marL="628650" lvl="1" indent="-171450" algn="just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Magnetic Ni- or Co- doped </a:t>
            </a:r>
            <a:r>
              <a:rPr lang="en-US" altLang="zh-CN" sz="1200" b="1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ZnO</a:t>
            </a:r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nanowires array for information storage</a:t>
            </a:r>
            <a:endParaRPr lang="en-GB" altLang="zh-CN" sz="12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40CE0A-B2F9-4CA0-B920-67A432002AC1}"/>
              </a:ext>
            </a:extLst>
          </p:cNvPr>
          <p:cNvSpPr txBox="1"/>
          <p:nvPr/>
        </p:nvSpPr>
        <p:spPr>
          <a:xfrm>
            <a:off x="354715" y="435380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M. Sc. Wei Wang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DBCA02-3731-4C34-B04D-07A45FF3FD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95538" y="828693"/>
            <a:ext cx="1168381" cy="16437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E81DDF5E-8125-42E0-B3BA-BD5839E2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2022/12/21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E7ADBCF6-D84F-4210-A56E-C1C98694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>
                <a:latin typeface="Open Sans" pitchFamily="2" charset="0"/>
                <a:cs typeface="Open Sans" pitchFamily="2" charset="0"/>
              </a:rPr>
              <a:t>2</a:t>
            </a:fld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2" name="页脚占位符 11">
            <a:extLst>
              <a:ext uri="{FF2B5EF4-FFF2-40B4-BE49-F238E27FC236}">
                <a16:creationId xmlns:a16="http://schemas.microsoft.com/office/drawing/2014/main" id="{BE49EE12-CBE6-444B-AF00-15E6317E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Kick-off Meeting Ph.D. Task / M.Sc. Wang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3C71FF7-15C8-40F4-A353-33DB45C2611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452" y="3808517"/>
            <a:ext cx="5024762" cy="2662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558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pace heating as a typical example – Leonardo Energy - Knowledge Base">
            <a:extLst>
              <a:ext uri="{FF2B5EF4-FFF2-40B4-BE49-F238E27FC236}">
                <a16:creationId xmlns:a16="http://schemas.microsoft.com/office/drawing/2014/main" id="{3144E204-0809-4957-8388-CCE626B4F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13136" r="20480" b="15064"/>
          <a:stretch/>
        </p:blipFill>
        <p:spPr bwMode="auto">
          <a:xfrm>
            <a:off x="380302" y="1643236"/>
            <a:ext cx="4843216" cy="431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34E4BF-86C2-4896-8675-2ECDFCD8A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latin typeface="Open Sans" pitchFamily="2" charset="0"/>
                <a:ea typeface="Open Sans" pitchFamily="2" charset="0"/>
                <a:cs typeface="Open Sans" pitchFamily="2" charset="0"/>
              </a:rPr>
              <a:t>2022/12/21</a:t>
            </a:r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B8423A-E0CF-4F84-BE51-AFBDF9FC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Open Sans" pitchFamily="2" charset="0"/>
                <a:ea typeface="Open Sans" pitchFamily="2" charset="0"/>
                <a:cs typeface="Open Sans" pitchFamily="2" charset="0"/>
              </a:rPr>
              <a:t>Kick-off Meeting Ph.D. Task / M.Sc. Wang</a:t>
            </a:r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082956-50F3-4489-8F6F-522820055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>
                <a:latin typeface="Open Sans" pitchFamily="2" charset="0"/>
                <a:cs typeface="Open Sans" pitchFamily="2" charset="0"/>
              </a:rPr>
              <a:t>3</a:t>
            </a:fld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9F60EA0-64A1-4E0D-93DF-D5555343DEC5}"/>
              </a:ext>
            </a:extLst>
          </p:cNvPr>
          <p:cNvSpPr txBox="1"/>
          <p:nvPr/>
        </p:nvSpPr>
        <p:spPr>
          <a:xfrm>
            <a:off x="380302" y="419496"/>
            <a:ext cx="616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Background: Sustainability Issues in the Building Sector 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A3634F5-1AEB-4BAE-8058-7AF3FE49C859}"/>
              </a:ext>
            </a:extLst>
          </p:cNvPr>
          <p:cNvSpPr/>
          <p:nvPr/>
        </p:nvSpPr>
        <p:spPr>
          <a:xfrm>
            <a:off x="4133638" y="2586039"/>
            <a:ext cx="289138" cy="1921668"/>
          </a:xfrm>
          <a:prstGeom prst="rect">
            <a:avLst/>
          </a:prstGeom>
          <a:pattFill prst="openDmnd">
            <a:fgClr>
              <a:schemeClr val="accent2"/>
            </a:fgClr>
            <a:bgClr>
              <a:schemeClr val="bg1"/>
            </a:bgClr>
          </a:patt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6338BC6-D478-4FF1-BC75-0B628A5FBDC1}"/>
              </a:ext>
            </a:extLst>
          </p:cNvPr>
          <p:cNvSpPr/>
          <p:nvPr/>
        </p:nvSpPr>
        <p:spPr>
          <a:xfrm>
            <a:off x="4075544" y="2586038"/>
            <a:ext cx="58146" cy="1921668"/>
          </a:xfrm>
          <a:prstGeom prst="rect">
            <a:avLst/>
          </a:prstGeom>
          <a:pattFill prst="wdUpDiag">
            <a:fgClr>
              <a:schemeClr val="tx1">
                <a:lumMod val="65000"/>
                <a:lumOff val="35000"/>
              </a:schemeClr>
            </a:fgClr>
            <a:bgClr>
              <a:schemeClr val="bg1">
                <a:lumMod val="95000"/>
              </a:schemeClr>
            </a:bgClr>
          </a:pattFill>
          <a:ln w="31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96CC70C-4AAB-498B-A84E-CF9C5BDC97F9}"/>
              </a:ext>
            </a:extLst>
          </p:cNvPr>
          <p:cNvSpPr txBox="1"/>
          <p:nvPr/>
        </p:nvSpPr>
        <p:spPr>
          <a:xfrm>
            <a:off x="4611972" y="772221"/>
            <a:ext cx="174478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Cementitious Matrices: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Portland 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Geopolymers etc.</a:t>
            </a:r>
            <a:endParaRPr lang="zh-CN" altLang="en-US" sz="1200" dirty="0">
              <a:latin typeface="Open Sans" pitchFamily="2" charset="0"/>
              <a:cs typeface="Open Sans" pitchFamily="2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993F08DC-5C3B-4BC0-8742-87AA4B4853E8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102894" y="1187720"/>
            <a:ext cx="509078" cy="1398318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70766905-93A5-42A1-AEE0-BF106557BBE7}"/>
              </a:ext>
            </a:extLst>
          </p:cNvPr>
          <p:cNvSpPr txBox="1"/>
          <p:nvPr/>
        </p:nvSpPr>
        <p:spPr>
          <a:xfrm>
            <a:off x="5371845" y="2572237"/>
            <a:ext cx="241617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Thermal Isolation: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EPS (Expanded Polystyrene)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PUR-Foams</a:t>
            </a:r>
            <a:endParaRPr lang="zh-CN" altLang="en-US" sz="1200" dirty="0">
              <a:latin typeface="Open Sans" pitchFamily="2" charset="0"/>
              <a:cs typeface="Open Sans" pitchFamily="2" charset="0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20A936B-CF08-43DC-8F58-B37BA99F4CF7}"/>
              </a:ext>
            </a:extLst>
          </p:cNvPr>
          <p:cNvCxnSpPr>
            <a:cxnSpLocks/>
            <a:stCxn id="17" idx="1"/>
            <a:endCxn id="10" idx="3"/>
          </p:cNvCxnSpPr>
          <p:nvPr/>
        </p:nvCxnSpPr>
        <p:spPr>
          <a:xfrm flipH="1">
            <a:off x="4422776" y="2895403"/>
            <a:ext cx="949069" cy="651470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562D96E8-31AB-4E5D-BD1D-883DE307D997}"/>
              </a:ext>
            </a:extLst>
          </p:cNvPr>
          <p:cNvSpPr txBox="1"/>
          <p:nvPr/>
        </p:nvSpPr>
        <p:spPr>
          <a:xfrm>
            <a:off x="5371845" y="1765098"/>
            <a:ext cx="2344584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Thick materials are needed.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More Materials </a:t>
            </a: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  <a:sym typeface="Wingdings" panose="05000000000000000000" pitchFamily="2" charset="2"/>
              </a:rPr>
              <a:t> Higher CO</a:t>
            </a:r>
            <a:r>
              <a:rPr lang="en-US" altLang="zh-CN" sz="1200" baseline="-25000" dirty="0">
                <a:latin typeface="Open Sans" pitchFamily="2" charset="0"/>
                <a:ea typeface="Open Sans" pitchFamily="2" charset="0"/>
                <a:cs typeface="Open Sans" pitchFamily="2" charset="0"/>
                <a:sym typeface="Wingdings" panose="05000000000000000000" pitchFamily="2" charset="2"/>
              </a:rPr>
              <a:t>2</a:t>
            </a: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  <a:sym typeface="Wingdings" panose="05000000000000000000" pitchFamily="2" charset="2"/>
              </a:rPr>
              <a:t> discharge!!!</a:t>
            </a:r>
            <a:endParaRPr lang="zh-CN" altLang="en-US" sz="1200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5A847D0-8905-47EE-8882-60C244626776}"/>
              </a:ext>
            </a:extLst>
          </p:cNvPr>
          <p:cNvSpPr txBox="1"/>
          <p:nvPr/>
        </p:nvSpPr>
        <p:spPr>
          <a:xfrm>
            <a:off x="5371845" y="3379371"/>
            <a:ext cx="2344584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Environmentally unfriendly!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EPS is not biodegradable!</a:t>
            </a:r>
            <a:endParaRPr lang="zh-CN" altLang="en-US" sz="1200" dirty="0">
              <a:latin typeface="Open Sans" pitchFamily="2" charset="0"/>
              <a:cs typeface="Open Sans" pitchFamily="2" charset="0"/>
            </a:endParaRPr>
          </a:p>
        </p:txBody>
      </p:sp>
      <p:cxnSp>
        <p:nvCxnSpPr>
          <p:cNvPr id="33" name="连接符: 肘形 32">
            <a:extLst>
              <a:ext uri="{FF2B5EF4-FFF2-40B4-BE49-F238E27FC236}">
                <a16:creationId xmlns:a16="http://schemas.microsoft.com/office/drawing/2014/main" id="{437526E7-FB37-457D-998A-46B097314B82}"/>
              </a:ext>
            </a:extLst>
          </p:cNvPr>
          <p:cNvCxnSpPr>
            <a:cxnSpLocks/>
            <a:stCxn id="8" idx="3"/>
            <a:endCxn id="24" idx="3"/>
          </p:cNvCxnSpPr>
          <p:nvPr/>
        </p:nvCxnSpPr>
        <p:spPr>
          <a:xfrm>
            <a:off x="6356761" y="1187720"/>
            <a:ext cx="1359668" cy="900544"/>
          </a:xfrm>
          <a:prstGeom prst="bentConnector3">
            <a:avLst>
              <a:gd name="adj1" fmla="val 11681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连接符: 肘形 38">
            <a:extLst>
              <a:ext uri="{FF2B5EF4-FFF2-40B4-BE49-F238E27FC236}">
                <a16:creationId xmlns:a16="http://schemas.microsoft.com/office/drawing/2014/main" id="{212CA54B-8F03-474B-8F00-08F5C40DB256}"/>
              </a:ext>
            </a:extLst>
          </p:cNvPr>
          <p:cNvCxnSpPr>
            <a:cxnSpLocks/>
            <a:stCxn id="17" idx="3"/>
            <a:endCxn id="30" idx="3"/>
          </p:cNvCxnSpPr>
          <p:nvPr/>
        </p:nvCxnSpPr>
        <p:spPr>
          <a:xfrm flipH="1">
            <a:off x="7716429" y="2895403"/>
            <a:ext cx="71592" cy="714801"/>
          </a:xfrm>
          <a:prstGeom prst="bentConnector3">
            <a:avLst>
              <a:gd name="adj1" fmla="val -319309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图片 62">
            <a:extLst>
              <a:ext uri="{FF2B5EF4-FFF2-40B4-BE49-F238E27FC236}">
                <a16:creationId xmlns:a16="http://schemas.microsoft.com/office/drawing/2014/main" id="{2A98ACFE-0E10-46A6-9D5D-6CBCF3D2F1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05" t="8674" r="10647"/>
          <a:stretch/>
        </p:blipFill>
        <p:spPr>
          <a:xfrm>
            <a:off x="8179970" y="1111476"/>
            <a:ext cx="3861005" cy="3921054"/>
          </a:xfrm>
          <a:prstGeom prst="rect">
            <a:avLst/>
          </a:prstGeom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7A1B4F38-ED19-4379-8B66-1E2AC8DD3B7A}"/>
              </a:ext>
            </a:extLst>
          </p:cNvPr>
          <p:cNvSpPr txBox="1"/>
          <p:nvPr/>
        </p:nvSpPr>
        <p:spPr>
          <a:xfrm>
            <a:off x="9566780" y="5233354"/>
            <a:ext cx="143661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Room heat</a:t>
            </a:r>
            <a:endParaRPr lang="zh-CN" altLang="en-US" b="1" dirty="0">
              <a:solidFill>
                <a:srgbClr val="FF0000"/>
              </a:solidFill>
              <a:latin typeface="Open Sans" pitchFamily="2" charset="0"/>
              <a:cs typeface="Open Sans" pitchFamily="2" charset="0"/>
            </a:endParaRPr>
          </a:p>
        </p:txBody>
      </p:sp>
      <p:cxnSp>
        <p:nvCxnSpPr>
          <p:cNvPr id="61" name="连接符: 肘形 60">
            <a:extLst>
              <a:ext uri="{FF2B5EF4-FFF2-40B4-BE49-F238E27FC236}">
                <a16:creationId xmlns:a16="http://schemas.microsoft.com/office/drawing/2014/main" id="{9EA1FC2E-3F8C-43B4-B553-A1185EFDB294}"/>
              </a:ext>
            </a:extLst>
          </p:cNvPr>
          <p:cNvCxnSpPr>
            <a:cxnSpLocks/>
            <a:endCxn id="59" idx="3"/>
          </p:cNvCxnSpPr>
          <p:nvPr/>
        </p:nvCxnSpPr>
        <p:spPr>
          <a:xfrm rot="5400000">
            <a:off x="9572298" y="3600327"/>
            <a:ext cx="3248787" cy="386598"/>
          </a:xfrm>
          <a:prstGeom prst="bentConnector2">
            <a:avLst/>
          </a:prstGeom>
          <a:ln w="1905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>
            <a:extLst>
              <a:ext uri="{FF2B5EF4-FFF2-40B4-BE49-F238E27FC236}">
                <a16:creationId xmlns:a16="http://schemas.microsoft.com/office/drawing/2014/main" id="{8764E8CC-04D7-4A99-8DE4-901DDB35FF21}"/>
              </a:ext>
            </a:extLst>
          </p:cNvPr>
          <p:cNvSpPr txBox="1"/>
          <p:nvPr/>
        </p:nvSpPr>
        <p:spPr>
          <a:xfrm>
            <a:off x="9160571" y="5639422"/>
            <a:ext cx="219322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Mechanical energy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035" name="矩形 1034">
            <a:extLst>
              <a:ext uri="{FF2B5EF4-FFF2-40B4-BE49-F238E27FC236}">
                <a16:creationId xmlns:a16="http://schemas.microsoft.com/office/drawing/2014/main" id="{1A79367B-8C72-4B12-9424-19E7D0D1BCE0}"/>
              </a:ext>
            </a:extLst>
          </p:cNvPr>
          <p:cNvSpPr/>
          <p:nvPr/>
        </p:nvSpPr>
        <p:spPr>
          <a:xfrm>
            <a:off x="9257460" y="6045490"/>
            <a:ext cx="2018501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Process warming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cxnSp>
        <p:nvCxnSpPr>
          <p:cNvPr id="77" name="连接符: 肘形 76">
            <a:extLst>
              <a:ext uri="{FF2B5EF4-FFF2-40B4-BE49-F238E27FC236}">
                <a16:creationId xmlns:a16="http://schemas.microsoft.com/office/drawing/2014/main" id="{82B58E70-5B00-4439-AB35-81D4FA96D2D1}"/>
              </a:ext>
            </a:extLst>
          </p:cNvPr>
          <p:cNvCxnSpPr>
            <a:cxnSpLocks/>
            <a:endCxn id="75" idx="1"/>
          </p:cNvCxnSpPr>
          <p:nvPr/>
        </p:nvCxnSpPr>
        <p:spPr>
          <a:xfrm rot="16200000" flipH="1">
            <a:off x="7509543" y="4173059"/>
            <a:ext cx="2752085" cy="549971"/>
          </a:xfrm>
          <a:prstGeom prst="bentConnector2">
            <a:avLst/>
          </a:prstGeom>
          <a:ln w="1905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连接符: 肘形 1050">
            <a:extLst>
              <a:ext uri="{FF2B5EF4-FFF2-40B4-BE49-F238E27FC236}">
                <a16:creationId xmlns:a16="http://schemas.microsoft.com/office/drawing/2014/main" id="{E4AF21B1-E38F-478A-9A3A-67E592CAC234}"/>
              </a:ext>
            </a:extLst>
          </p:cNvPr>
          <p:cNvCxnSpPr>
            <a:cxnSpLocks/>
            <a:endCxn id="1035" idx="3"/>
          </p:cNvCxnSpPr>
          <p:nvPr/>
        </p:nvCxnSpPr>
        <p:spPr>
          <a:xfrm rot="16200000" flipH="1">
            <a:off x="10193312" y="5147507"/>
            <a:ext cx="1736164" cy="429134"/>
          </a:xfrm>
          <a:prstGeom prst="bentConnector4">
            <a:avLst>
              <a:gd name="adj1" fmla="val 792"/>
              <a:gd name="adj2" fmla="val 173986"/>
            </a:avLst>
          </a:prstGeom>
          <a:ln w="1905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6" name="文本框 1075">
            <a:extLst>
              <a:ext uri="{FF2B5EF4-FFF2-40B4-BE49-F238E27FC236}">
                <a16:creationId xmlns:a16="http://schemas.microsoft.com/office/drawing/2014/main" id="{40C1B293-E4A8-429B-806A-960B37FE769C}"/>
              </a:ext>
            </a:extLst>
          </p:cNvPr>
          <p:cNvSpPr txBox="1"/>
          <p:nvPr/>
        </p:nvSpPr>
        <p:spPr>
          <a:xfrm>
            <a:off x="8259645" y="747079"/>
            <a:ext cx="3701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Energy Balance in Households in Germany (2020)</a:t>
            </a:r>
            <a:endParaRPr lang="zh-CN" altLang="en-US" sz="1200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077" name="文本框 1076">
            <a:extLst>
              <a:ext uri="{FF2B5EF4-FFF2-40B4-BE49-F238E27FC236}">
                <a16:creationId xmlns:a16="http://schemas.microsoft.com/office/drawing/2014/main" id="{C9E81F1A-1C69-4957-89A3-E79B870DBC6F}"/>
              </a:ext>
            </a:extLst>
          </p:cNvPr>
          <p:cNvSpPr txBox="1"/>
          <p:nvPr/>
        </p:nvSpPr>
        <p:spPr>
          <a:xfrm>
            <a:off x="5413737" y="4293866"/>
            <a:ext cx="2584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solidFill>
                  <a:srgbClr val="FF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Central Question</a:t>
            </a:r>
            <a:r>
              <a:rPr lang="en-US" altLang="zh-CN" dirty="0">
                <a:solidFill>
                  <a:srgbClr val="FF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</a:t>
            </a:r>
          </a:p>
          <a:p>
            <a:pPr algn="just"/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What are strategies to reduce the energy amount needed for heating</a:t>
            </a:r>
            <a:r>
              <a:rPr lang="zh-CN" altLang="en-US" dirty="0">
                <a:latin typeface="Open Sans" pitchFamily="2" charset="0"/>
                <a:cs typeface="Open Sans" pitchFamily="2" charset="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232281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1EE29E-1E90-4239-B5D0-7E5B4BE7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CF9BD1-FC03-456E-875B-6BDC7FB0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E272A4-D2F5-4718-BDD7-B54B829E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F86A0E1-818B-4DFF-AD2F-43DA73685AB5}"/>
              </a:ext>
            </a:extLst>
          </p:cNvPr>
          <p:cNvSpPr txBox="1"/>
          <p:nvPr/>
        </p:nvSpPr>
        <p:spPr>
          <a:xfrm>
            <a:off x="380302" y="419496"/>
            <a:ext cx="750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Background: Functionality Issues reg. Electro Magnetic Interferences 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2052" name="Picture 4" descr="Directional Electromagnetic Interference Shielding Based on Step-Wise  Asymmetric Conductive Networks | SpringerLink">
            <a:extLst>
              <a:ext uri="{FF2B5EF4-FFF2-40B4-BE49-F238E27FC236}">
                <a16:creationId xmlns:a16="http://schemas.microsoft.com/office/drawing/2014/main" id="{D22F4C3A-E417-4061-AC18-3D66F2694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61" y="3240023"/>
            <a:ext cx="4681537" cy="319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0FB1FE8-22AC-4223-A86D-CBE225567929}"/>
              </a:ext>
            </a:extLst>
          </p:cNvPr>
          <p:cNvSpPr txBox="1"/>
          <p:nvPr/>
        </p:nvSpPr>
        <p:spPr>
          <a:xfrm>
            <a:off x="380301" y="748337"/>
            <a:ext cx="6334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Sources of EMI in Electric Cars </a:t>
            </a:r>
          </a:p>
          <a:p>
            <a:endParaRPr lang="en-US" altLang="zh-CN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Power converters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Traction batteries and interconnectors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Shielded and unshielded cables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Battery chargers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Collision avoidance radar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Navigation systems etc.!</a:t>
            </a:r>
            <a:endParaRPr lang="zh-CN" altLang="en-US" dirty="0"/>
          </a:p>
        </p:txBody>
      </p:sp>
      <p:pic>
        <p:nvPicPr>
          <p:cNvPr id="2056" name="Picture 8" descr="Electric vehicle batteries: what will they look like in the future?">
            <a:extLst>
              <a:ext uri="{FF2B5EF4-FFF2-40B4-BE49-F238E27FC236}">
                <a16:creationId xmlns:a16="http://schemas.microsoft.com/office/drawing/2014/main" id="{64417F39-EDFB-43AF-95C8-89147A482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3" r="3611" b="16476"/>
          <a:stretch/>
        </p:blipFill>
        <p:spPr bwMode="auto">
          <a:xfrm>
            <a:off x="7775307" y="568797"/>
            <a:ext cx="4036391" cy="263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365D07A-131B-4DBA-B5B5-47D0F083F0B8}"/>
              </a:ext>
            </a:extLst>
          </p:cNvPr>
          <p:cNvSpPr txBox="1"/>
          <p:nvPr/>
        </p:nvSpPr>
        <p:spPr>
          <a:xfrm>
            <a:off x="380300" y="3201175"/>
            <a:ext cx="6334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Sources of EMI in Building sector</a:t>
            </a:r>
          </a:p>
          <a:p>
            <a:endParaRPr lang="en-US" altLang="zh-CN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Electromagnetic radiation pollution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dirty="0"/>
              <a:t>Communication networks etc.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B5114D8-1B62-4A61-9D85-DDD8CA6801FA}"/>
              </a:ext>
            </a:extLst>
          </p:cNvPr>
          <p:cNvSpPr txBox="1"/>
          <p:nvPr/>
        </p:nvSpPr>
        <p:spPr>
          <a:xfrm>
            <a:off x="380299" y="4453345"/>
            <a:ext cx="6334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solidFill>
                  <a:srgbClr val="FF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Central Question</a:t>
            </a:r>
            <a:r>
              <a:rPr lang="en-US" altLang="zh-CN" dirty="0">
                <a:solidFill>
                  <a:srgbClr val="FF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</a:t>
            </a:r>
          </a:p>
          <a:p>
            <a:pPr algn="just"/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What are strategies to design EMI Shielding principles with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adjustable wide frequency ranges,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Open Sans" pitchFamily="2" charset="0"/>
                <a:cs typeface="Open Sans" pitchFamily="2" charset="0"/>
              </a:rPr>
              <a:t>ability for miniaturized design,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Open Sans" pitchFamily="2" charset="0"/>
                <a:cs typeface="Open Sans" pitchFamily="2" charset="0"/>
              </a:rPr>
              <a:t>light weight ( e. g. to increase the efficiency of E-cars)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Open Sans" pitchFamily="2" charset="0"/>
                <a:cs typeface="Open Sans" pitchFamily="2" charset="0"/>
              </a:rPr>
              <a:t>strong EMWA performance and for energy harvesting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74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E372C7-8E0E-4B11-B67C-61DBF416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latin typeface="Open Sans" pitchFamily="2" charset="0"/>
                <a:ea typeface="Open Sans" pitchFamily="2" charset="0"/>
                <a:cs typeface="Open Sans" pitchFamily="2" charset="0"/>
              </a:rPr>
              <a:t>2022/12/21</a:t>
            </a:r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3FBD6B-D82A-4FAB-83B2-E41C9949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Open Sans" pitchFamily="2" charset="0"/>
                <a:ea typeface="Open Sans" pitchFamily="2" charset="0"/>
                <a:cs typeface="Open Sans" pitchFamily="2" charset="0"/>
              </a:rPr>
              <a:t>Kick-off Meeting Ph.D. Task / M.Sc. Wang</a:t>
            </a:r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2E6085-D6F4-452D-8D5F-82E430CD3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>
                <a:latin typeface="Open Sans" pitchFamily="2" charset="0"/>
                <a:cs typeface="Open Sans" pitchFamily="2" charset="0"/>
              </a:rPr>
              <a:t>5</a:t>
            </a:fld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85101A9-0A2B-4A12-BB5C-27D7FA6F8FDD}"/>
              </a:ext>
            </a:extLst>
          </p:cNvPr>
          <p:cNvSpPr/>
          <p:nvPr/>
        </p:nvSpPr>
        <p:spPr>
          <a:xfrm>
            <a:off x="354714" y="213537"/>
            <a:ext cx="11772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Topic: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  <a:p>
            <a:r>
              <a:rPr lang="en-US" altLang="zh-CN" b="1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Multidimensional</a:t>
            </a:r>
            <a:r>
              <a:rPr lang="en-US" altLang="zh-CN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nanostructured materials for </a:t>
            </a:r>
            <a:r>
              <a:rPr lang="en-US" altLang="zh-CN" b="1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energy storage applications </a:t>
            </a:r>
            <a:r>
              <a:rPr lang="en-US" altLang="zh-CN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and </a:t>
            </a:r>
            <a:r>
              <a:rPr lang="en-US" altLang="zh-CN" b="1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electromagnetic wave absorbing (EMWA) applications </a:t>
            </a:r>
            <a:endParaRPr lang="zh-CN" altLang="en-US" b="1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E0F9E40-0644-4778-A5FB-91139152C117}"/>
              </a:ext>
            </a:extLst>
          </p:cNvPr>
          <p:cNvSpPr/>
          <p:nvPr/>
        </p:nvSpPr>
        <p:spPr>
          <a:xfrm>
            <a:off x="354715" y="1201841"/>
            <a:ext cx="629373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3D materials (MOFs (Co-MOF, Ni-MOF and Zn-MOF), MOFs derivatives, Bimetallic oxides (</a:t>
            </a:r>
            <a:r>
              <a:rPr lang="es-E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MCo</a:t>
            </a:r>
            <a:r>
              <a:rPr lang="es-ES" altLang="zh-CN" sz="1600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  <a:r>
              <a:rPr lang="es-E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</a:t>
            </a:r>
            <a:r>
              <a:rPr lang="es-ES" altLang="zh-CN" sz="1600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r>
            <a:r>
              <a:rPr lang="es-E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(M=Ni , Mn, Fe)</a:t>
            </a: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)).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Ni-, Mn-, Fe-, Zn- doped 3D materials.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2D materials (Graphene, </a:t>
            </a:r>
            <a:r>
              <a:rPr lang="en-US" altLang="zh-CN" sz="16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rGO</a:t>
            </a: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, </a:t>
            </a:r>
            <a:r>
              <a:rPr lang="en-US" altLang="zh-CN" sz="16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Mxene</a:t>
            </a: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).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1D materials (CNT).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3D&amp;1D, 3D&amp;2D composites.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58BD1AC-7770-40C3-99CE-FCD1F93EF15B}"/>
              </a:ext>
            </a:extLst>
          </p:cNvPr>
          <p:cNvSpPr/>
          <p:nvPr/>
        </p:nvSpPr>
        <p:spPr>
          <a:xfrm>
            <a:off x="354714" y="3059722"/>
            <a:ext cx="3845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For </a:t>
            </a:r>
            <a:r>
              <a:rPr lang="en-US" altLang="zh-CN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energy storage applications 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ECC25B8-4E2B-4480-8DAD-D55CE58642E4}"/>
              </a:ext>
            </a:extLst>
          </p:cNvPr>
          <p:cNvSpPr/>
          <p:nvPr/>
        </p:nvSpPr>
        <p:spPr>
          <a:xfrm>
            <a:off x="354714" y="3494028"/>
            <a:ext cx="596515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Literature survey on MOF-based phase-change materials (PCM).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How to design MOF-based Phase-change materials (PCM)?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Which temperature range can be designed for proper latent heat storage and release?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What mechanisms of alkali-activated geopolymers reinforcement are possible using MOF-based PCMs? 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Mechanism for improvement of thermal conduction in cements, e. g. by 1D or 2D Materials ( CNTs, Gr, r-GO)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2AB64CC-E641-4184-BEDC-AEC1B04FB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342" y="791040"/>
            <a:ext cx="2833415" cy="286656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AFD0DC6-835A-4ADF-AAC4-323946213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826" y="3657601"/>
            <a:ext cx="5784309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66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E372C7-8E0E-4B11-B67C-61DBF416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2022/12/21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3FBD6B-D82A-4FAB-83B2-E41C9949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Open Sans" pitchFamily="2" charset="0"/>
                <a:ea typeface="Open Sans" pitchFamily="2" charset="0"/>
                <a:cs typeface="Open Sans" pitchFamily="2" charset="0"/>
              </a:rPr>
              <a:t>Kick-off Meeting Ph.D. Task / M.Sc. Wang</a:t>
            </a:r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2E6085-D6F4-452D-8D5F-82E430CD3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>
                <a:latin typeface="Open Sans" pitchFamily="2" charset="0"/>
                <a:cs typeface="Open Sans" pitchFamily="2" charset="0"/>
              </a:rPr>
              <a:t>6</a:t>
            </a:fld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1A1D16E-E541-40FD-8D92-5446BDA19ABA}"/>
              </a:ext>
            </a:extLst>
          </p:cNvPr>
          <p:cNvSpPr/>
          <p:nvPr/>
        </p:nvSpPr>
        <p:spPr>
          <a:xfrm>
            <a:off x="319201" y="1132751"/>
            <a:ext cx="5556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For </a:t>
            </a:r>
            <a:r>
              <a:rPr lang="en-US" altLang="zh-CN" b="1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electromagnetic wave absorbing applications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5F9A9E-94D8-4294-986D-FC9C5EA4D3F5}"/>
              </a:ext>
            </a:extLst>
          </p:cNvPr>
          <p:cNvSpPr/>
          <p:nvPr/>
        </p:nvSpPr>
        <p:spPr>
          <a:xfrm>
            <a:off x="319201" y="1497967"/>
            <a:ext cx="741324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Literatures survey on the mechanism of electricity and magnetism of MOF based composites.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Electromagnetic matching is essential principle for EMWA.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How to design MOFs with unique structure to enable EMWA in CFRP (carbon fibers reinforced plastics)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Principles needed to increase polarization, conductivity and magnetic loss of the MOFs, </a:t>
            </a:r>
            <a:r>
              <a:rPr lang="en-US" altLang="zh-CN" sz="16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i</a:t>
            </a: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. e. via low-temperature carbonization under inert atmosphere (derivatization processes of MOF).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3BA9B4D-0860-49A4-B14C-A033E5303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981" y="3673412"/>
            <a:ext cx="6257373" cy="2759294"/>
          </a:xfrm>
          <a:prstGeom prst="rect">
            <a:avLst/>
          </a:prstGeom>
        </p:spPr>
      </p:pic>
      <p:pic>
        <p:nvPicPr>
          <p:cNvPr id="13" name="图片 12" descr="电视发射塔">
            <a:extLst>
              <a:ext uri="{FF2B5EF4-FFF2-40B4-BE49-F238E27FC236}">
                <a16:creationId xmlns:a16="http://schemas.microsoft.com/office/drawing/2014/main" id="{5C4CBE0C-D55C-472D-B950-34648107E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8"/>
          <a:stretch/>
        </p:blipFill>
        <p:spPr bwMode="auto">
          <a:xfrm>
            <a:off x="3317152" y="4043850"/>
            <a:ext cx="2028363" cy="207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A13E7E1-E6B8-43F0-8021-D2749A72AECF}"/>
              </a:ext>
            </a:extLst>
          </p:cNvPr>
          <p:cNvSpPr/>
          <p:nvPr/>
        </p:nvSpPr>
        <p:spPr>
          <a:xfrm>
            <a:off x="5459765" y="3775730"/>
            <a:ext cx="2585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Mixing of material and paraffin</a:t>
            </a:r>
            <a:endParaRPr lang="zh-CN" altLang="en-US" sz="1200" b="1" dirty="0"/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894306B7-6AFC-4131-8122-9461EED66ABC}"/>
              </a:ext>
            </a:extLst>
          </p:cNvPr>
          <p:cNvSpPr/>
          <p:nvPr/>
        </p:nvSpPr>
        <p:spPr>
          <a:xfrm rot="19878802">
            <a:off x="6785388" y="3984475"/>
            <a:ext cx="176120" cy="900553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DE29ABD-BD13-45D3-A45D-80DCDC258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883" y="945048"/>
            <a:ext cx="2935947" cy="2686411"/>
          </a:xfrm>
          <a:prstGeom prst="rect">
            <a:avLst/>
          </a:prstGeom>
        </p:spPr>
      </p:pic>
      <p:pic>
        <p:nvPicPr>
          <p:cNvPr id="1026" name="Picture 2" descr="https://inews.gtimg.com/newsapp_bt/0/14695182290/1000">
            <a:extLst>
              <a:ext uri="{FF2B5EF4-FFF2-40B4-BE49-F238E27FC236}">
                <a16:creationId xmlns:a16="http://schemas.microsoft.com/office/drawing/2014/main" id="{284F8F15-9CC9-4836-8E54-DF72904E1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/>
          <a:stretch/>
        </p:blipFill>
        <p:spPr bwMode="auto">
          <a:xfrm>
            <a:off x="474217" y="4043851"/>
            <a:ext cx="2794078" cy="207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EFD8077-B419-4B5F-AAF3-156D4AAF0FB3}"/>
              </a:ext>
            </a:extLst>
          </p:cNvPr>
          <p:cNvSpPr/>
          <p:nvPr/>
        </p:nvSpPr>
        <p:spPr>
          <a:xfrm>
            <a:off x="354714" y="213537"/>
            <a:ext cx="11772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Topic: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  <a:p>
            <a:r>
              <a:rPr lang="en-US" altLang="zh-CN" b="1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Multidimensional</a:t>
            </a:r>
            <a:r>
              <a:rPr lang="en-US" altLang="zh-CN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 nanostructured materials for </a:t>
            </a:r>
            <a:r>
              <a:rPr lang="en-US" altLang="zh-CN" b="1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energy storage applications </a:t>
            </a:r>
            <a:r>
              <a:rPr lang="en-US" altLang="zh-CN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and </a:t>
            </a:r>
            <a:r>
              <a:rPr lang="en-US" altLang="zh-CN" b="1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electromagnetic wave absorbing (EMWA) applications </a:t>
            </a:r>
            <a:endParaRPr lang="zh-CN" altLang="en-US" b="1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0525E7-C4B8-4FC8-A018-C7D36EDA445A}"/>
              </a:ext>
            </a:extLst>
          </p:cNvPr>
          <p:cNvSpPr/>
          <p:nvPr/>
        </p:nvSpPr>
        <p:spPr>
          <a:xfrm>
            <a:off x="555514" y="6131975"/>
            <a:ext cx="26404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latin typeface="Open Sans" pitchFamily="2" charset="0"/>
                <a:cs typeface="Open Sans" pitchFamily="2" charset="0"/>
              </a:rPr>
              <a:t>Magnetic resonance imaging (MRI)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ECCCBE2-BF2A-42EA-87B4-B2C21D3EE906}"/>
              </a:ext>
            </a:extLst>
          </p:cNvPr>
          <p:cNvSpPr/>
          <p:nvPr/>
        </p:nvSpPr>
        <p:spPr>
          <a:xfrm>
            <a:off x="3808836" y="6131975"/>
            <a:ext cx="1064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Open Sans" pitchFamily="2" charset="0"/>
                <a:cs typeface="Open Sans" pitchFamily="2" charset="0"/>
              </a:rPr>
              <a:t>Signal tower</a:t>
            </a:r>
            <a:endParaRPr lang="zh-CN" altLang="en-US" sz="1200" dirty="0">
              <a:latin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977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E372C7-8E0E-4B11-B67C-61DBF416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latin typeface="Open Sans" pitchFamily="2" charset="0"/>
                <a:ea typeface="Open Sans" pitchFamily="2" charset="0"/>
                <a:cs typeface="Open Sans" pitchFamily="2" charset="0"/>
              </a:rPr>
              <a:t>2022/12/21</a:t>
            </a:r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3FBD6B-D82A-4FAB-83B2-E41C9949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Open Sans" pitchFamily="2" charset="0"/>
                <a:ea typeface="Open Sans" pitchFamily="2" charset="0"/>
                <a:cs typeface="Open Sans" pitchFamily="2" charset="0"/>
              </a:rPr>
              <a:t>Kick-off Meeting Ph.D. Task / M.Sc. Wang</a:t>
            </a:r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2E6085-D6F4-452D-8D5F-82E430CD3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>
                <a:latin typeface="Open Sans" pitchFamily="2" charset="0"/>
                <a:cs typeface="Open Sans" pitchFamily="2" charset="0"/>
              </a:rPr>
              <a:t>7</a:t>
            </a:fld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0A2190-6E79-4CA2-B55F-031ABAD0A550}"/>
              </a:ext>
            </a:extLst>
          </p:cNvPr>
          <p:cNvSpPr txBox="1"/>
          <p:nvPr/>
        </p:nvSpPr>
        <p:spPr>
          <a:xfrm>
            <a:off x="354715" y="362956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Required Equipment: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FA535DB5-2E97-4AD5-9170-4674E4CDB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60714"/>
              </p:ext>
            </p:extLst>
          </p:nvPr>
        </p:nvGraphicFramePr>
        <p:xfrm>
          <a:off x="453388" y="1905000"/>
          <a:ext cx="5033578" cy="4413863"/>
        </p:xfrm>
        <a:graphic>
          <a:graphicData uri="http://schemas.openxmlformats.org/drawingml/2006/table">
            <a:tbl>
              <a:tblPr firstRow="1" firstCol="1" bandRow="1"/>
              <a:tblGrid>
                <a:gridCol w="1145158">
                  <a:extLst>
                    <a:ext uri="{9D8B030D-6E8A-4147-A177-3AD203B41FA5}">
                      <a16:colId xmlns:a16="http://schemas.microsoft.com/office/drawing/2014/main" val="3365113712"/>
                    </a:ext>
                  </a:extLst>
                </a:gridCol>
                <a:gridCol w="1032819">
                  <a:extLst>
                    <a:ext uri="{9D8B030D-6E8A-4147-A177-3AD203B41FA5}">
                      <a16:colId xmlns:a16="http://schemas.microsoft.com/office/drawing/2014/main" val="4075367397"/>
                    </a:ext>
                  </a:extLst>
                </a:gridCol>
                <a:gridCol w="662816">
                  <a:extLst>
                    <a:ext uri="{9D8B030D-6E8A-4147-A177-3AD203B41FA5}">
                      <a16:colId xmlns:a16="http://schemas.microsoft.com/office/drawing/2014/main" val="318555560"/>
                    </a:ext>
                  </a:extLst>
                </a:gridCol>
                <a:gridCol w="559294">
                  <a:extLst>
                    <a:ext uri="{9D8B030D-6E8A-4147-A177-3AD203B41FA5}">
                      <a16:colId xmlns:a16="http://schemas.microsoft.com/office/drawing/2014/main" val="285640242"/>
                    </a:ext>
                  </a:extLst>
                </a:gridCol>
                <a:gridCol w="1020932">
                  <a:extLst>
                    <a:ext uri="{9D8B030D-6E8A-4147-A177-3AD203B41FA5}">
                      <a16:colId xmlns:a16="http://schemas.microsoft.com/office/drawing/2014/main" val="613022170"/>
                    </a:ext>
                  </a:extLst>
                </a:gridCol>
                <a:gridCol w="612559">
                  <a:extLst>
                    <a:ext uri="{9D8B030D-6E8A-4147-A177-3AD203B41FA5}">
                      <a16:colId xmlns:a16="http://schemas.microsoft.com/office/drawing/2014/main" val="3231937442"/>
                    </a:ext>
                  </a:extLst>
                </a:gridCol>
              </a:tblGrid>
              <a:tr h="1091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05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Reagents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05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Chemical formula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05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 (g/mol)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05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Purity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05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Manufacturers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CN" sz="105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Amount</a:t>
                      </a:r>
                      <a:endParaRPr lang="zh-CN" altLang="en-US" sz="1050" b="1" kern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83829"/>
                  </a:ext>
                </a:extLst>
              </a:tr>
              <a:tr h="4743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Cobalt nitrate hexahydrate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Co(NO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·6H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291.03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99.0%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Kermel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048540"/>
                  </a:ext>
                </a:extLst>
              </a:tr>
              <a:tr h="4617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Nickel nitrate hexahydrate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Ni(NO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·6H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290.81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99.0%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Kermel</a:t>
                      </a:r>
                      <a:endParaRPr lang="zh-CN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10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803892"/>
                  </a:ext>
                </a:extLst>
              </a:tr>
              <a:tr h="5415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Zinc nitrate hexahydrate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Zn(NO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·6H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297.49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99%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Kermel</a:t>
                      </a:r>
                      <a:endParaRPr lang="zh-CN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186439"/>
                  </a:ext>
                </a:extLst>
              </a:tr>
              <a:tr h="4971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2-Methylimidazole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82.104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98.0%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Macklin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10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231637"/>
                  </a:ext>
                </a:extLst>
              </a:tr>
              <a:tr h="5237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Hexamethyltetramine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140.19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99%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Rhawn</a:t>
                      </a:r>
                      <a:endParaRPr lang="zh-CN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10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108726"/>
                  </a:ext>
                </a:extLst>
              </a:tr>
              <a:tr h="4261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Isopropyl alcohol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60.06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≥99%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Kermel</a:t>
                      </a:r>
                      <a:endParaRPr lang="zh-CN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10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7695163"/>
                  </a:ext>
                </a:extLst>
              </a:tr>
              <a:tr h="5504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Anhydrous ethanol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1050" kern="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1050" kern="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OH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46.07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≥97.0%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Rhawn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10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682013"/>
                  </a:ext>
                </a:extLst>
              </a:tr>
              <a:tr h="4843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Anhydrous methanol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1050" kern="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OH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32.07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≥99.5%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Rhawn</a:t>
                      </a:r>
                      <a:endParaRPr lang="zh-CN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05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588327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23FEAB1A-067C-48F2-8DBA-0F164137B446}"/>
              </a:ext>
            </a:extLst>
          </p:cNvPr>
          <p:cNvSpPr/>
          <p:nvPr/>
        </p:nvSpPr>
        <p:spPr>
          <a:xfrm>
            <a:off x="354714" y="747645"/>
            <a:ext cx="10502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High pressure reactors, </a:t>
            </a:r>
            <a:r>
              <a:rPr lang="en-US" altLang="zh-CN" sz="1600" kern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beakers, magnets;</a:t>
            </a:r>
            <a:endParaRPr lang="en-US" altLang="zh-CN" sz="1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Chemical reagents of analytical purity grade;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Fabrication;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Characterizations and data analysis software;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1F80336F-00C9-4303-9CF6-30C1FD0FB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259589"/>
              </p:ext>
            </p:extLst>
          </p:nvPr>
        </p:nvGraphicFramePr>
        <p:xfrm>
          <a:off x="5537530" y="1621187"/>
          <a:ext cx="4643021" cy="4699714"/>
        </p:xfrm>
        <a:graphic>
          <a:graphicData uri="http://schemas.openxmlformats.org/drawingml/2006/table">
            <a:tbl>
              <a:tblPr firstRow="1" firstCol="1" bandRow="1"/>
              <a:tblGrid>
                <a:gridCol w="1592628">
                  <a:extLst>
                    <a:ext uri="{9D8B030D-6E8A-4147-A177-3AD203B41FA5}">
                      <a16:colId xmlns:a16="http://schemas.microsoft.com/office/drawing/2014/main" val="1018221742"/>
                    </a:ext>
                  </a:extLst>
                </a:gridCol>
                <a:gridCol w="1958440">
                  <a:extLst>
                    <a:ext uri="{9D8B030D-6E8A-4147-A177-3AD203B41FA5}">
                      <a16:colId xmlns:a16="http://schemas.microsoft.com/office/drawing/2014/main" val="2581332125"/>
                    </a:ext>
                  </a:extLst>
                </a:gridCol>
                <a:gridCol w="1091953">
                  <a:extLst>
                    <a:ext uri="{9D8B030D-6E8A-4147-A177-3AD203B41FA5}">
                      <a16:colId xmlns:a16="http://schemas.microsoft.com/office/drawing/2014/main" val="1207448783"/>
                    </a:ext>
                  </a:extLst>
                </a:gridCol>
              </a:tblGrid>
              <a:tr h="27098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Instruments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Model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Manufacturers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336211"/>
                  </a:ext>
                </a:extLst>
              </a:tr>
              <a:tr h="28030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Electronic analytical balances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FA1004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38363"/>
                  </a:ext>
                </a:extLst>
              </a:tr>
              <a:tr h="2485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Ultrasonic cleaners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KQ2200DB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zh-CN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41491"/>
                  </a:ext>
                </a:extLst>
              </a:tr>
              <a:tr h="18563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Magnetic string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CJJ78-1</a:t>
                      </a:r>
                      <a:endParaRPr lang="zh-CN" sz="105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zh-CN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783013"/>
                  </a:ext>
                </a:extLst>
              </a:tr>
              <a:tr h="2663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High Pressure Reactor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 mL, Contain: Polytetrafluoroethylene liner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478747"/>
                  </a:ext>
                </a:extLst>
              </a:tr>
              <a:tr h="1292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Tabletop high-speed centrifuges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TD4K-Z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en-US" altLang="zh-CN" sz="1050" kern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814901"/>
                  </a:ext>
                </a:extLst>
              </a:tr>
              <a:tr h="1262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Tube Furnaces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OTF-1200X-S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086020"/>
                  </a:ext>
                </a:extLst>
              </a:tr>
              <a:tr h="20418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Ultra Pure Water Machine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ED12-100-U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886439"/>
                  </a:ext>
                </a:extLst>
              </a:tr>
              <a:tr h="20418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Vacuum drying ovens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HJ-3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703118"/>
                  </a:ext>
                </a:extLst>
              </a:tr>
              <a:tr h="17755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Vacuum drying ovens</a:t>
                      </a:r>
                      <a:endParaRPr lang="zh-CN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101-0ASB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044454"/>
                  </a:ext>
                </a:extLst>
              </a:tr>
              <a:tr h="31071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Scanning Electron Microscope (SEM)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SIGMA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en-US" altLang="zh-CN" sz="1050" kern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222834"/>
                  </a:ext>
                </a:extLst>
              </a:tr>
              <a:tr h="3635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Transmission Electron Microscope (TEM)</a:t>
                      </a:r>
                      <a:endParaRPr lang="zh-CN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JEM-F200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en-US" altLang="zh-CN" sz="1050" kern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049044"/>
                  </a:ext>
                </a:extLst>
              </a:tr>
              <a:tr h="248574"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X-ray diffractometer (XRD)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XRD-6100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en-US" altLang="zh-CN" sz="1050" kern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722262"/>
                  </a:ext>
                </a:extLst>
              </a:tr>
              <a:tr h="257453"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Raman Spectroscopy (Raman)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XPLORA PLUS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en-US" altLang="zh-CN" sz="1050" kern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448377"/>
                  </a:ext>
                </a:extLst>
              </a:tr>
              <a:tr h="301397"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X-ray photoelectron spectroscopy (XPS)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XPS-</a:t>
                      </a:r>
                      <a:r>
                        <a:rPr lang="en-US" sz="1050" kern="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UltraDLD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en-US" altLang="zh-CN" sz="1050" kern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595706"/>
                  </a:ext>
                </a:extLst>
              </a:tr>
              <a:tr h="3804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Integrated physical property measurement systems (PPMS)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PPMS-9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050223"/>
                  </a:ext>
                </a:extLst>
              </a:tr>
              <a:tr h="2361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Vector network analyzers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AV3629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37509" marR="3750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751952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F5B1FB6A-2E54-437F-9AF9-A97A359AC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853"/>
          <a:stretch/>
        </p:blipFill>
        <p:spPr>
          <a:xfrm>
            <a:off x="10421409" y="1670067"/>
            <a:ext cx="1218068" cy="16686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A3EAE15-340D-4484-8F2B-707E8BFB9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70" r="5371" b="1880"/>
          <a:stretch/>
        </p:blipFill>
        <p:spPr>
          <a:xfrm>
            <a:off x="10421409" y="3347707"/>
            <a:ext cx="1218068" cy="2225149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5758AB3E-A0B3-449D-8EDD-D4509E34757E}"/>
              </a:ext>
            </a:extLst>
          </p:cNvPr>
          <p:cNvCxnSpPr>
            <a:cxnSpLocks/>
          </p:cNvCxnSpPr>
          <p:nvPr/>
        </p:nvCxnSpPr>
        <p:spPr>
          <a:xfrm flipH="1">
            <a:off x="9008198" y="2565380"/>
            <a:ext cx="1350114" cy="223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F170DD0C-9D05-408E-8E07-903E61E7E9A9}"/>
              </a:ext>
            </a:extLst>
          </p:cNvPr>
          <p:cNvSpPr/>
          <p:nvPr/>
        </p:nvSpPr>
        <p:spPr>
          <a:xfrm>
            <a:off x="10358312" y="5590507"/>
            <a:ext cx="160332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kern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Liner:</a:t>
            </a:r>
            <a:r>
              <a:rPr lang="zh-CN" altLang="en-US" sz="1400" kern="0" dirty="0">
                <a:latin typeface="Open Sans" pitchFamily="2" charset="0"/>
                <a:ea typeface="宋体" panose="02010600030101010101" pitchFamily="2" charset="-122"/>
                <a:cs typeface="Open Sans" pitchFamily="2" charset="0"/>
              </a:rPr>
              <a:t> </a:t>
            </a:r>
            <a:r>
              <a:rPr lang="en-US" altLang="zh-CN" sz="1400" kern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PPL+PTFE, </a:t>
            </a:r>
          </a:p>
          <a:p>
            <a:pPr algn="ctr"/>
            <a:r>
              <a:rPr lang="en-US" altLang="zh-CN" sz="1400" kern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Temperature: </a:t>
            </a:r>
          </a:p>
          <a:p>
            <a:pPr algn="ctr"/>
            <a:r>
              <a:rPr lang="en-US" altLang="zh-CN" sz="1400" kern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-200 ~ +300 ℃</a:t>
            </a:r>
            <a:endParaRPr lang="zh-CN" altLang="zh-CN" sz="1400" kern="100" dirty="0">
              <a:latin typeface="Open Sans" pitchFamily="2" charset="0"/>
              <a:ea typeface="宋体" panose="02010600030101010101" pitchFamily="2" charset="-122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08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E372C7-8E0E-4B11-B67C-61DBF416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>
                <a:latin typeface="Open Sans" pitchFamily="2" charset="0"/>
                <a:ea typeface="Open Sans" pitchFamily="2" charset="0"/>
                <a:cs typeface="Open Sans" pitchFamily="2" charset="0"/>
              </a:rPr>
              <a:t>2022/12/21</a:t>
            </a:r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3FBD6B-D82A-4FAB-83B2-E41C9949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latin typeface="Open Sans" pitchFamily="2" charset="0"/>
                <a:ea typeface="Open Sans" pitchFamily="2" charset="0"/>
                <a:cs typeface="Open Sans" pitchFamily="2" charset="0"/>
              </a:rPr>
              <a:t>Kick-off Meeting Ph.D. Task / M.Sc. Wang</a:t>
            </a:r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2E6085-D6F4-452D-8D5F-82E430CD3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>
                <a:latin typeface="Open Sans" pitchFamily="2" charset="0"/>
                <a:cs typeface="Open Sans" pitchFamily="2" charset="0"/>
              </a:rPr>
              <a:t>8</a:t>
            </a:fld>
            <a:endParaRPr lang="zh-CN" altLang="en-US">
              <a:latin typeface="Open Sans" pitchFamily="2" charset="0"/>
              <a:cs typeface="Open Sans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DFAC4E2-9E6B-4E4F-B9DA-52739F0B9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2043951"/>
            <a:ext cx="6446520" cy="437388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F4F8198-2CEB-4FDD-81D4-BE6FE2A8140F}"/>
              </a:ext>
            </a:extLst>
          </p:cNvPr>
          <p:cNvSpPr txBox="1"/>
          <p:nvPr/>
        </p:nvSpPr>
        <p:spPr>
          <a:xfrm>
            <a:off x="354715" y="362956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Process: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B54FED0-58B8-4021-901B-9621437B8A36}"/>
              </a:ext>
            </a:extLst>
          </p:cNvPr>
          <p:cNvSpPr/>
          <p:nvPr/>
        </p:nvSpPr>
        <p:spPr>
          <a:xfrm>
            <a:off x="248179" y="809791"/>
            <a:ext cx="65564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Fabrication of MOFs</a:t>
            </a:r>
            <a:r>
              <a:rPr lang="en-US" altLang="zh-CN" sz="1600" kern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;</a:t>
            </a:r>
            <a:endParaRPr lang="en-US" altLang="zh-CN" sz="1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Fabrication of MOFs based composites;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Exploration of temperature ranges;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Parameter adjustment and improvement;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Fabrication of Bimetallic oxides (</a:t>
            </a:r>
            <a:r>
              <a:rPr lang="es-E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MCo</a:t>
            </a:r>
            <a:r>
              <a:rPr lang="es-ES" altLang="zh-CN" sz="1600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  <a:r>
              <a:rPr lang="es-E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</a:t>
            </a:r>
            <a:r>
              <a:rPr lang="es-ES" altLang="zh-CN" sz="1600" baseline="-25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r>
            <a:r>
              <a:rPr lang="es-E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(M=Ni , Mn, Fe)</a:t>
            </a: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), 2D, 1D materials</a:t>
            </a: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id="{06B7ECAE-D0B8-4B90-B460-7CDD430AE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687" y="818669"/>
            <a:ext cx="3737501" cy="559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588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D92D94-3FBE-4E57-AFDB-A4BF230A7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2022/12/21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4924AA-B182-41BF-AF59-3ADAB900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Kick-off Meeting Ph.D. Task / M.Sc. Wang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5E3A12-7458-4AC0-AED0-1C4FF4D1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5E64-BF9A-40BC-939C-996F8AE2A99E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C62159E-187A-46D2-9B5A-3C2CF2EACA6D}"/>
              </a:ext>
            </a:extLst>
          </p:cNvPr>
          <p:cNvSpPr txBox="1"/>
          <p:nvPr/>
        </p:nvSpPr>
        <p:spPr>
          <a:xfrm>
            <a:off x="319203" y="408746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Open Sans" pitchFamily="2" charset="0"/>
                <a:ea typeface="Open Sans" pitchFamily="2" charset="0"/>
                <a:cs typeface="Open Sans" pitchFamily="2" charset="0"/>
              </a:rPr>
              <a:t>Potential Risks:</a:t>
            </a:r>
            <a:endParaRPr lang="zh-CN" altLang="en-US" dirty="0">
              <a:latin typeface="Open Sans" pitchFamily="2" charset="0"/>
              <a:cs typeface="Open Sans" pitchFamily="2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6608104-57A3-484A-9C93-09D42F0AD906}"/>
              </a:ext>
            </a:extLst>
          </p:cNvPr>
          <p:cNvSpPr/>
          <p:nvPr/>
        </p:nvSpPr>
        <p:spPr>
          <a:xfrm>
            <a:off x="319202" y="1036328"/>
            <a:ext cx="11720398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For Building sector</a:t>
            </a: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finding of the right PCM for latent heat storage</a:t>
            </a: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Methods for encapsulation the PCMs in MOFs (e. g. one-pot method, or two-step method (impregnation and leaching in the pores of MOFs be capillary forces)</a:t>
            </a: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Reinforcing, deteriorating or maintaining the mechanical properties (compressive strength, flexural strength) by incorporation the MOFs and PCM encapsulated MOFs</a:t>
            </a: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Inconsistency between designed experimental results and objectives (better or worse).</a:t>
            </a: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Unsuitable temperature and pH ranges for MOFs in highly alkaline environments, e. g. alkali-activated geopolymers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altLang="zh-CN" sz="1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For composites materials</a:t>
            </a: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Compatibility between the resin and the selected MOFs or calcinated MOFs</a:t>
            </a: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Finding the possible processing window when filling the resin with the MOFs or the calcinated MOFs</a:t>
            </a: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Balancing the required MOFs concentration for achieving the desired EMWA and the resulting viscosity of the resin for further processing (coating, spraying etc.)</a:t>
            </a:r>
          </a:p>
          <a:p>
            <a:pPr marL="742950" lvl="1" indent="-2857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 possibility of increasing the thermal conductivity of the composites (MOFs + resin) by modification of MOFs via pre-carbonization (calcination @ 450 </a:t>
            </a:r>
            <a:r>
              <a:rPr lang="zh-CN" alt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℃ </a:t>
            </a:r>
            <a:r>
              <a:rPr lang="en-US" altLang="zh-CN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under inert atmospheres)</a:t>
            </a:r>
          </a:p>
        </p:txBody>
      </p:sp>
    </p:spTree>
    <p:extLst>
      <p:ext uri="{BB962C8B-B14F-4D97-AF65-F5344CB8AC3E}">
        <p14:creationId xmlns:p14="http://schemas.microsoft.com/office/powerpoint/2010/main" val="1572524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1284</Words>
  <Application>Microsoft Office PowerPoint</Application>
  <PresentationFormat>宽屏</PresentationFormat>
  <Paragraphs>246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等线</vt:lpstr>
      <vt:lpstr>等线 Light</vt:lpstr>
      <vt:lpstr>宋体</vt:lpstr>
      <vt:lpstr>Arial</vt:lpstr>
      <vt:lpstr>Calibri</vt:lpstr>
      <vt:lpstr>Open Sans</vt:lpstr>
      <vt:lpstr>Times New Roman</vt:lpstr>
      <vt:lpstr>Wingdings</vt:lpstr>
      <vt:lpstr>Office 主题​​</vt:lpstr>
      <vt:lpstr>TAC kick-off Meeting of Mr. M.Sc. Wei Wang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for your kind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魏</dc:creator>
  <cp:lastModifiedBy>王 魏</cp:lastModifiedBy>
  <cp:revision>111</cp:revision>
  <dcterms:created xsi:type="dcterms:W3CDTF">2022-12-19T13:14:44Z</dcterms:created>
  <dcterms:modified xsi:type="dcterms:W3CDTF">2022-12-21T13:49:41Z</dcterms:modified>
</cp:coreProperties>
</file>