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Lst>
  <p:notesMasterIdLst>
    <p:notesMasterId r:id="rId26"/>
  </p:notesMasterIdLst>
  <p:sldIdLst>
    <p:sldId id="258" r:id="rId3"/>
    <p:sldId id="260" r:id="rId4"/>
    <p:sldId id="291" r:id="rId5"/>
    <p:sldId id="259" r:id="rId6"/>
    <p:sldId id="274" r:id="rId7"/>
    <p:sldId id="275" r:id="rId8"/>
    <p:sldId id="280" r:id="rId9"/>
    <p:sldId id="301" r:id="rId10"/>
    <p:sldId id="302" r:id="rId11"/>
    <p:sldId id="277" r:id="rId12"/>
    <p:sldId id="285" r:id="rId13"/>
    <p:sldId id="287" r:id="rId14"/>
    <p:sldId id="288" r:id="rId15"/>
    <p:sldId id="303" r:id="rId16"/>
    <p:sldId id="276" r:id="rId17"/>
    <p:sldId id="295" r:id="rId18"/>
    <p:sldId id="304" r:id="rId19"/>
    <p:sldId id="290" r:id="rId20"/>
    <p:sldId id="278" r:id="rId21"/>
    <p:sldId id="293" r:id="rId22"/>
    <p:sldId id="294" r:id="rId23"/>
    <p:sldId id="297"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98B6"/>
    <a:srgbClr val="D0D7E2"/>
    <a:srgbClr val="6B9574"/>
    <a:srgbClr val="2D6839"/>
    <a:srgbClr val="FFFFFF"/>
    <a:srgbClr val="6478A0"/>
    <a:srgbClr val="8697B5"/>
    <a:srgbClr val="8797B5"/>
    <a:srgbClr val="8C9BB8"/>
    <a:srgbClr val="8A9A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8" autoAdjust="0"/>
    <p:restoredTop sz="94660"/>
  </p:normalViewPr>
  <p:slideViewPr>
    <p:cSldViewPr snapToGrid="0">
      <p:cViewPr varScale="1">
        <p:scale>
          <a:sx n="161" d="100"/>
          <a:sy n="161" d="100"/>
        </p:scale>
        <p:origin x="150" y="22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AE26-C23D-444D-B635-148FDB1A7CC3}"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0C227-46E1-421F-A26D-F8CD1853E0C3}" type="slidenum">
              <a:rPr lang="en-US" smtClean="0"/>
              <a:t>‹#›</a:t>
            </a:fld>
            <a:endParaRPr lang="en-US"/>
          </a:p>
        </p:txBody>
      </p:sp>
    </p:spTree>
    <p:extLst>
      <p:ext uri="{BB962C8B-B14F-4D97-AF65-F5344CB8AC3E}">
        <p14:creationId xmlns:p14="http://schemas.microsoft.com/office/powerpoint/2010/main" val="274820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75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A0C227-46E1-421F-A26D-F8CD1853E0C3}" type="slidenum">
              <a:rPr lang="en-US" smtClean="0"/>
              <a:t>22</a:t>
            </a:fld>
            <a:endParaRPr lang="en-US"/>
          </a:p>
        </p:txBody>
      </p:sp>
    </p:spTree>
    <p:extLst>
      <p:ext uri="{BB962C8B-B14F-4D97-AF65-F5344CB8AC3E}">
        <p14:creationId xmlns:p14="http://schemas.microsoft.com/office/powerpoint/2010/main" val="346352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Therfore we need to understand better the effect of distance from the interface, so we reploted all the data in another format, force vs. distance from the interface at 6 different depth of penetration. As can be seen in this diagram, far from the interface we have plateus. Obviously, the left ones correspond to the indents on silica and right ones correspond to the indents on Si.</a:t>
            </a:r>
          </a:p>
          <a:p>
            <a:r>
              <a:rPr lang="en-DE" dirty="0"/>
              <a:t>But in between we have an assymetric growth, therefore we proposed an unlinear weight function. A sigmoidal function which is able to weigh the force close to the interface.</a:t>
            </a:r>
          </a:p>
          <a:p>
            <a:endParaRPr lang="en-DE" dirty="0"/>
          </a:p>
          <a:p>
            <a:r>
              <a:rPr lang="en-DE" dirty="0"/>
              <a:t>Now we need to find the parameters b and a. Using the boundary condition at the interface from the previous slide, we conclude that b=2 and therefore this formula.</a:t>
            </a:r>
          </a:p>
          <a:p>
            <a:r>
              <a:rPr lang="en-DE" dirty="0"/>
              <a:t>Interestingly, the formula fits perfectly to all the curves. After fitting we measured the parameter a at each displacement which are ploted on the right hand-side figure. This prameter is beautifully fitted with the radius of the contact area. </a:t>
            </a:r>
          </a:p>
          <a:p>
            <a:endParaRPr lang="en-DE" dirty="0"/>
          </a:p>
          <a:p>
            <a:r>
              <a:rPr lang="en-DE" dirty="0"/>
              <a:t>Therefore we could physically defined an analytical description for a contact problem across an interface.</a:t>
            </a:r>
          </a:p>
          <a:p>
            <a:endParaRPr lang="en-DE" dirty="0"/>
          </a:p>
        </p:txBody>
      </p:sp>
      <p:sp>
        <p:nvSpPr>
          <p:cNvPr id="4" name="Slide Number Placeholder 3"/>
          <p:cNvSpPr>
            <a:spLocks noGrp="1"/>
          </p:cNvSpPr>
          <p:nvPr>
            <p:ph type="sldNum" sz="quarter" idx="5"/>
          </p:nvPr>
        </p:nvSpPr>
        <p:spPr/>
        <p:txBody>
          <a:bodyPr/>
          <a:lstStyle/>
          <a:p>
            <a:fld id="{F7A0C227-46E1-421F-A26D-F8CD1853E0C3}" type="slidenum">
              <a:rPr lang="en-US" smtClean="0"/>
              <a:t>10</a:t>
            </a:fld>
            <a:endParaRPr lang="en-US"/>
          </a:p>
        </p:txBody>
      </p:sp>
    </p:spTree>
    <p:extLst>
      <p:ext uri="{BB962C8B-B14F-4D97-AF65-F5344CB8AC3E}">
        <p14:creationId xmlns:p14="http://schemas.microsoft.com/office/powerpoint/2010/main" val="70230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We plotted the FEM data, and as you can see the analytical description fits very well to not only the data from Hertz model but also Sneddon model. </a:t>
            </a:r>
          </a:p>
          <a:p>
            <a:endParaRPr lang="en-DE" dirty="0"/>
          </a:p>
          <a:p>
            <a:r>
              <a:rPr lang="en-DE" dirty="0"/>
              <a:t>There is only, a small difference. </a:t>
            </a:r>
          </a:p>
          <a:p>
            <a:endParaRPr lang="en-DE" dirty="0"/>
          </a:p>
          <a:p>
            <a:r>
              <a:rPr lang="en-DE" dirty="0"/>
              <a:t>As for sneddon model, we have a flat-ended cylinder and at different depth of penetration the contact area is constant and the radius of the contact area is exactly the radius of our cylinder.</a:t>
            </a:r>
          </a:p>
          <a:p>
            <a:endParaRPr lang="en-DE" dirty="0"/>
          </a:p>
        </p:txBody>
      </p:sp>
      <p:sp>
        <p:nvSpPr>
          <p:cNvPr id="4" name="Slide Number Placeholder 3"/>
          <p:cNvSpPr>
            <a:spLocks noGrp="1"/>
          </p:cNvSpPr>
          <p:nvPr>
            <p:ph type="sldNum" sz="quarter" idx="5"/>
          </p:nvPr>
        </p:nvSpPr>
        <p:spPr/>
        <p:txBody>
          <a:bodyPr/>
          <a:lstStyle/>
          <a:p>
            <a:fld id="{F7A0C227-46E1-421F-A26D-F8CD1853E0C3}" type="slidenum">
              <a:rPr lang="en-US" smtClean="0"/>
              <a:t>11</a:t>
            </a:fld>
            <a:endParaRPr lang="en-US"/>
          </a:p>
        </p:txBody>
      </p:sp>
    </p:spTree>
    <p:extLst>
      <p:ext uri="{BB962C8B-B14F-4D97-AF65-F5344CB8AC3E}">
        <p14:creationId xmlns:p14="http://schemas.microsoft.com/office/powerpoint/2010/main" val="250708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last but not the least, we investigated  if we can predict effective elastic modulus at different distances from the interface while doing modulus mapping.</a:t>
            </a:r>
          </a:p>
          <a:p>
            <a:endParaRPr lang="en-DE" dirty="0"/>
          </a:p>
          <a:p>
            <a:endParaRPr lang="en-DE" dirty="0"/>
          </a:p>
          <a:p>
            <a:endParaRPr lang="en-DE" dirty="0"/>
          </a:p>
          <a:p>
            <a:endParaRPr lang="en-DE" dirty="0"/>
          </a:p>
          <a:p>
            <a:endParaRPr lang="en-DE" dirty="0"/>
          </a:p>
          <a:p>
            <a:endParaRPr lang="en-DE" dirty="0"/>
          </a:p>
          <a:p>
            <a:endParaRPr lang="en-DE" dirty="0"/>
          </a:p>
          <a:p>
            <a:r>
              <a:rPr lang="en-DE" dirty="0"/>
              <a:t>Based on the developed descriction, we derived  the formula on the top right side which is the effectic elastic modulus as a function of distance from interfce. With this we could well predict the modulus mapping data which are mesured from the shaded rectangular area.</a:t>
            </a:r>
          </a:p>
        </p:txBody>
      </p:sp>
      <p:sp>
        <p:nvSpPr>
          <p:cNvPr id="4" name="Slide Number Placeholder 3"/>
          <p:cNvSpPr>
            <a:spLocks noGrp="1"/>
          </p:cNvSpPr>
          <p:nvPr>
            <p:ph type="sldNum" sz="quarter" idx="5"/>
          </p:nvPr>
        </p:nvSpPr>
        <p:spPr/>
        <p:txBody>
          <a:bodyPr/>
          <a:lstStyle/>
          <a:p>
            <a:fld id="{F7A0C227-46E1-421F-A26D-F8CD1853E0C3}" type="slidenum">
              <a:rPr lang="en-US" smtClean="0"/>
              <a:t>12</a:t>
            </a:fld>
            <a:endParaRPr lang="en-US"/>
          </a:p>
        </p:txBody>
      </p:sp>
    </p:spTree>
    <p:extLst>
      <p:ext uri="{BB962C8B-B14F-4D97-AF65-F5344CB8AC3E}">
        <p14:creationId xmlns:p14="http://schemas.microsoft.com/office/powerpoint/2010/main" val="278702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Contact mechanics is a study of deformation of bodies which are in contact with one or more points. </a:t>
            </a:r>
          </a:p>
          <a:p>
            <a:endParaRPr lang="en-DE" dirty="0"/>
          </a:p>
          <a:p>
            <a:r>
              <a:rPr lang="en-GB" dirty="0"/>
              <a:t>I</a:t>
            </a:r>
            <a:r>
              <a:rPr lang="en-DE" dirty="0"/>
              <a:t>t has lots of engineering and scientific applications such as locomotive rail wheel contact, the design of hip joints, the principles of atomic force microscopy and so on. </a:t>
            </a:r>
          </a:p>
          <a:p>
            <a:endParaRPr lang="en-DE" dirty="0"/>
          </a:p>
          <a:p>
            <a:r>
              <a:rPr lang="en-DE" dirty="0"/>
              <a:t>The contact can be elastic, viscoelestic or plastic. But today I am going to focus only on elastic contact mechanics.</a:t>
            </a:r>
          </a:p>
          <a:p>
            <a:endParaRPr lang="en-DE" dirty="0"/>
          </a:p>
          <a:p>
            <a:r>
              <a:rPr lang="en-DE" dirty="0"/>
              <a:t>Two of the most commonly used theories in elastic contact mechanics are ...</a:t>
            </a:r>
          </a:p>
        </p:txBody>
      </p:sp>
      <p:sp>
        <p:nvSpPr>
          <p:cNvPr id="4" name="Slide Number Placeholder 3"/>
          <p:cNvSpPr>
            <a:spLocks noGrp="1"/>
          </p:cNvSpPr>
          <p:nvPr>
            <p:ph type="sldNum" sz="quarter" idx="5"/>
          </p:nvPr>
        </p:nvSpPr>
        <p:spPr/>
        <p:txBody>
          <a:bodyPr/>
          <a:lstStyle/>
          <a:p>
            <a:fld id="{F7A0C227-46E1-421F-A26D-F8CD1853E0C3}" type="slidenum">
              <a:rPr lang="en-US" smtClean="0"/>
              <a:t>15</a:t>
            </a:fld>
            <a:endParaRPr lang="en-US"/>
          </a:p>
        </p:txBody>
      </p:sp>
    </p:spTree>
    <p:extLst>
      <p:ext uri="{BB962C8B-B14F-4D97-AF65-F5344CB8AC3E}">
        <p14:creationId xmlns:p14="http://schemas.microsoft.com/office/powerpoint/2010/main" val="396029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Contact mechanics is a study of deformation of bodies which are in contact with one or more points. </a:t>
            </a:r>
          </a:p>
          <a:p>
            <a:endParaRPr lang="en-DE" dirty="0"/>
          </a:p>
          <a:p>
            <a:r>
              <a:rPr lang="en-GB" dirty="0"/>
              <a:t>I</a:t>
            </a:r>
            <a:r>
              <a:rPr lang="en-DE" dirty="0"/>
              <a:t>t has lots of engineering and scientific applications such as locomotive rail wheel contact, the design of hip joints, the principles of atomic force microscopy and so on. </a:t>
            </a:r>
          </a:p>
          <a:p>
            <a:endParaRPr lang="en-DE" dirty="0"/>
          </a:p>
          <a:p>
            <a:r>
              <a:rPr lang="en-DE" dirty="0"/>
              <a:t>The contact can be elastic, viscoelestic or plastic. But today I am going to focus only on elastic contact mechanics.</a:t>
            </a:r>
          </a:p>
          <a:p>
            <a:endParaRPr lang="en-DE" dirty="0"/>
          </a:p>
          <a:p>
            <a:r>
              <a:rPr lang="en-DE" dirty="0"/>
              <a:t>Two of the most commonly used theories in elastic contact mechanics are ...</a:t>
            </a:r>
          </a:p>
        </p:txBody>
      </p:sp>
      <p:sp>
        <p:nvSpPr>
          <p:cNvPr id="4" name="Slide Number Placeholder 3"/>
          <p:cNvSpPr>
            <a:spLocks noGrp="1"/>
          </p:cNvSpPr>
          <p:nvPr>
            <p:ph type="sldNum" sz="quarter" idx="5"/>
          </p:nvPr>
        </p:nvSpPr>
        <p:spPr/>
        <p:txBody>
          <a:bodyPr/>
          <a:lstStyle/>
          <a:p>
            <a:fld id="{F7A0C227-46E1-421F-A26D-F8CD1853E0C3}" type="slidenum">
              <a:rPr lang="en-US" smtClean="0"/>
              <a:t>17</a:t>
            </a:fld>
            <a:endParaRPr lang="en-US"/>
          </a:p>
        </p:txBody>
      </p:sp>
    </p:spTree>
    <p:extLst>
      <p:ext uri="{BB962C8B-B14F-4D97-AF65-F5344CB8AC3E}">
        <p14:creationId xmlns:p14="http://schemas.microsoft.com/office/powerpoint/2010/main" val="93410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Contact mechanics is a study of deformation of bodies which are in contact with one or more points. </a:t>
            </a:r>
          </a:p>
          <a:p>
            <a:endParaRPr lang="en-DE" dirty="0"/>
          </a:p>
          <a:p>
            <a:r>
              <a:rPr lang="en-GB" dirty="0"/>
              <a:t>I</a:t>
            </a:r>
            <a:r>
              <a:rPr lang="en-DE" dirty="0"/>
              <a:t>t has lots of engineering and scientific applications such as locomotive rail wheel contact, the design of hip joints, the principles of atomic force microscopy and so on. </a:t>
            </a:r>
          </a:p>
          <a:p>
            <a:endParaRPr lang="en-DE" dirty="0"/>
          </a:p>
          <a:p>
            <a:r>
              <a:rPr lang="en-DE" dirty="0"/>
              <a:t>The contact can be elastic, viscoelestic or plastic. But today I am going to focus only on elastic contact mechanics.</a:t>
            </a:r>
          </a:p>
          <a:p>
            <a:endParaRPr lang="en-DE" dirty="0"/>
          </a:p>
          <a:p>
            <a:r>
              <a:rPr lang="en-DE" dirty="0"/>
              <a:t>Two of the most commonly used theories in elastic contact mechanics are ...</a:t>
            </a:r>
          </a:p>
        </p:txBody>
      </p:sp>
      <p:sp>
        <p:nvSpPr>
          <p:cNvPr id="4" name="Slide Number Placeholder 3"/>
          <p:cNvSpPr>
            <a:spLocks noGrp="1"/>
          </p:cNvSpPr>
          <p:nvPr>
            <p:ph type="sldNum" sz="quarter" idx="5"/>
          </p:nvPr>
        </p:nvSpPr>
        <p:spPr/>
        <p:txBody>
          <a:bodyPr/>
          <a:lstStyle/>
          <a:p>
            <a:fld id="{F7A0C227-46E1-421F-A26D-F8CD1853E0C3}" type="slidenum">
              <a:rPr lang="en-US" smtClean="0"/>
              <a:t>19</a:t>
            </a:fld>
            <a:endParaRPr lang="en-US"/>
          </a:p>
        </p:txBody>
      </p:sp>
    </p:spTree>
    <p:extLst>
      <p:ext uri="{BB962C8B-B14F-4D97-AF65-F5344CB8AC3E}">
        <p14:creationId xmlns:p14="http://schemas.microsoft.com/office/powerpoint/2010/main" val="91955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Contact mechanics is a study of deformation of bodies which are in contact with one or more points. </a:t>
            </a:r>
          </a:p>
          <a:p>
            <a:endParaRPr lang="en-DE" dirty="0"/>
          </a:p>
          <a:p>
            <a:r>
              <a:rPr lang="en-GB" dirty="0"/>
              <a:t>I</a:t>
            </a:r>
            <a:r>
              <a:rPr lang="en-DE" dirty="0"/>
              <a:t>t has lots of engineering and scientific applications such as locomotive rail wheel contact, the design of hip joints, the principles of atomic force microscopy and so on. </a:t>
            </a:r>
          </a:p>
          <a:p>
            <a:endParaRPr lang="en-DE" dirty="0"/>
          </a:p>
          <a:p>
            <a:r>
              <a:rPr lang="en-DE" dirty="0"/>
              <a:t>The contact can be elastic, viscoelestic or plastic. But today I am going to focus only on elastic contact mechanics.</a:t>
            </a:r>
          </a:p>
          <a:p>
            <a:endParaRPr lang="en-DE" dirty="0"/>
          </a:p>
          <a:p>
            <a:r>
              <a:rPr lang="en-DE" dirty="0"/>
              <a:t>Two of the most commonly used theories in elastic contact mechanics are ...</a:t>
            </a:r>
          </a:p>
        </p:txBody>
      </p:sp>
      <p:sp>
        <p:nvSpPr>
          <p:cNvPr id="4" name="Slide Number Placeholder 3"/>
          <p:cNvSpPr>
            <a:spLocks noGrp="1"/>
          </p:cNvSpPr>
          <p:nvPr>
            <p:ph type="sldNum" sz="quarter" idx="5"/>
          </p:nvPr>
        </p:nvSpPr>
        <p:spPr/>
        <p:txBody>
          <a:bodyPr/>
          <a:lstStyle/>
          <a:p>
            <a:fld id="{F7A0C227-46E1-421F-A26D-F8CD1853E0C3}" type="slidenum">
              <a:rPr lang="en-US" smtClean="0"/>
              <a:t>20</a:t>
            </a:fld>
            <a:endParaRPr lang="en-US"/>
          </a:p>
        </p:txBody>
      </p:sp>
    </p:spTree>
    <p:extLst>
      <p:ext uri="{BB962C8B-B14F-4D97-AF65-F5344CB8AC3E}">
        <p14:creationId xmlns:p14="http://schemas.microsoft.com/office/powerpoint/2010/main" val="136888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A0C227-46E1-421F-A26D-F8CD1853E0C3}" type="slidenum">
              <a:rPr lang="en-US" smtClean="0"/>
              <a:t>21</a:t>
            </a:fld>
            <a:endParaRPr lang="en-US"/>
          </a:p>
        </p:txBody>
      </p:sp>
    </p:spTree>
    <p:extLst>
      <p:ext uri="{BB962C8B-B14F-4D97-AF65-F5344CB8AC3E}">
        <p14:creationId xmlns:p14="http://schemas.microsoft.com/office/powerpoint/2010/main" val="64118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9C0CD-100B-EA49-94CF-2802C65557D1}" type="datetime1">
              <a:rPr lang="de-DE"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41322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5DDEF-2456-6E43-87F4-39C2D269D596}" type="datetime1">
              <a:rPr lang="de-DE"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334222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91F45-D507-5341-AA12-031B8D529A07}" type="datetime1">
              <a:rPr lang="de-DE"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84375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13367C"/>
            </a:gs>
            <a:gs pos="100000">
              <a:schemeClr val="dk2"/>
            </a:gs>
          </a:gsLst>
          <a:lin ang="5400012"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04551"/>
            <a:ext cx="5439600" cy="3509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4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60000" y="4667451"/>
            <a:ext cx="3134000" cy="98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Roboto"/>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4181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289200" y="2204433"/>
            <a:ext cx="2132000" cy="1646400"/>
          </a:xfrm>
          <a:prstGeom prst="rect">
            <a:avLst/>
          </a:prstGeom>
        </p:spPr>
        <p:txBody>
          <a:bodyPr spcFirstLastPara="1" wrap="square" lIns="91425" tIns="91425" rIns="91425" bIns="91425" anchor="ctr" anchorCtr="0">
            <a:noAutofit/>
          </a:bodyPr>
          <a:lstStyle>
            <a:lvl1pPr lvl="0">
              <a:spcBef>
                <a:spcPts val="0"/>
              </a:spcBef>
              <a:spcAft>
                <a:spcPts val="0"/>
              </a:spcAft>
              <a:buSzPts val="2900"/>
              <a:buNone/>
              <a:defRPr sz="96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4289200" y="3839567"/>
            <a:ext cx="3496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Raleway"/>
              <a:buNone/>
              <a:defRPr>
                <a:solidFill>
                  <a:schemeClr val="accen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4" name="Google Shape;14;p3"/>
          <p:cNvGrpSpPr/>
          <p:nvPr/>
        </p:nvGrpSpPr>
        <p:grpSpPr>
          <a:xfrm>
            <a:off x="3464400" y="1351500"/>
            <a:ext cx="127200" cy="4155000"/>
            <a:chOff x="4524300" y="1013625"/>
            <a:chExt cx="95400" cy="3116250"/>
          </a:xfrm>
        </p:grpSpPr>
        <p:sp>
          <p:nvSpPr>
            <p:cNvPr id="15" name="Google Shape;15;p3"/>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3142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960000" y="1473133"/>
            <a:ext cx="10520800" cy="4191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Font typeface="Livvic"/>
              <a:buChar char="●"/>
              <a:defRPr sz="1600"/>
            </a:lvl1pPr>
            <a:lvl2pPr marL="1219170" lvl="1" indent="-406390">
              <a:spcBef>
                <a:spcPts val="2133"/>
              </a:spcBef>
              <a:spcAft>
                <a:spcPts val="0"/>
              </a:spcAft>
              <a:buSzPts val="1200"/>
              <a:buFont typeface="Roboto Condensed Light"/>
              <a:buChar char="○"/>
              <a:defRPr sz="1600"/>
            </a:lvl2pPr>
            <a:lvl3pPr marL="1828754" lvl="2" indent="-406390">
              <a:spcBef>
                <a:spcPts val="2133"/>
              </a:spcBef>
              <a:spcAft>
                <a:spcPts val="0"/>
              </a:spcAft>
              <a:buSzPts val="1200"/>
              <a:buFont typeface="Roboto Condensed Light"/>
              <a:buChar char="■"/>
              <a:defRPr sz="1600"/>
            </a:lvl3pPr>
            <a:lvl4pPr marL="2438339" lvl="3" indent="-406390">
              <a:spcBef>
                <a:spcPts val="2133"/>
              </a:spcBef>
              <a:spcAft>
                <a:spcPts val="0"/>
              </a:spcAft>
              <a:buSzPts val="1200"/>
              <a:buFont typeface="Roboto Condensed Light"/>
              <a:buChar char="●"/>
              <a:defRPr sz="1600"/>
            </a:lvl4pPr>
            <a:lvl5pPr marL="3047924" lvl="4" indent="-406390">
              <a:spcBef>
                <a:spcPts val="2133"/>
              </a:spcBef>
              <a:spcAft>
                <a:spcPts val="0"/>
              </a:spcAft>
              <a:buSzPts val="1200"/>
              <a:buFont typeface="Roboto Condensed Light"/>
              <a:buChar char="○"/>
              <a:defRPr sz="1600"/>
            </a:lvl5pPr>
            <a:lvl6pPr marL="3657509" lvl="5" indent="-406390">
              <a:spcBef>
                <a:spcPts val="2133"/>
              </a:spcBef>
              <a:spcAft>
                <a:spcPts val="0"/>
              </a:spcAft>
              <a:buSzPts val="1200"/>
              <a:buFont typeface="Roboto Condensed Light"/>
              <a:buChar char="■"/>
              <a:defRPr sz="1600"/>
            </a:lvl6pPr>
            <a:lvl7pPr marL="4267093" lvl="6" indent="-406390">
              <a:spcBef>
                <a:spcPts val="2133"/>
              </a:spcBef>
              <a:spcAft>
                <a:spcPts val="0"/>
              </a:spcAft>
              <a:buSzPts val="1200"/>
              <a:buFont typeface="Roboto Condensed Light"/>
              <a:buChar char="●"/>
              <a:defRPr sz="1600"/>
            </a:lvl7pPr>
            <a:lvl8pPr marL="4876678" lvl="7" indent="-406390">
              <a:spcBef>
                <a:spcPts val="2133"/>
              </a:spcBef>
              <a:spcAft>
                <a:spcPts val="0"/>
              </a:spcAft>
              <a:buSzPts val="1200"/>
              <a:buFont typeface="Roboto Condensed Light"/>
              <a:buChar char="○"/>
              <a:defRPr sz="1600"/>
            </a:lvl8pPr>
            <a:lvl9pPr marL="5486263" lvl="8" indent="-406390">
              <a:spcBef>
                <a:spcPts val="2133"/>
              </a:spcBef>
              <a:spcAft>
                <a:spcPts val="2133"/>
              </a:spcAft>
              <a:buSzPts val="1200"/>
              <a:buFont typeface="Roboto Condensed Light"/>
              <a:buChar char="■"/>
              <a:defRPr sz="1600"/>
            </a:lvl9pPr>
          </a:lstStyle>
          <a:p>
            <a:endParaRPr/>
          </a:p>
        </p:txBody>
      </p:sp>
    </p:spTree>
    <p:extLst>
      <p:ext uri="{BB962C8B-B14F-4D97-AF65-F5344CB8AC3E}">
        <p14:creationId xmlns:p14="http://schemas.microsoft.com/office/powerpoint/2010/main" val="35195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6882747" y="3048979"/>
            <a:ext cx="286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6882753" y="3761779"/>
            <a:ext cx="2860400" cy="1370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9" name="Google Shape;39;p5"/>
          <p:cNvSpPr txBox="1">
            <a:spLocks noGrp="1"/>
          </p:cNvSpPr>
          <p:nvPr>
            <p:ph type="body" idx="2"/>
          </p:nvPr>
        </p:nvSpPr>
        <p:spPr>
          <a:xfrm>
            <a:off x="2448853" y="3761779"/>
            <a:ext cx="2860400" cy="1370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5"/>
          <p:cNvSpPr txBox="1">
            <a:spLocks noGrp="1"/>
          </p:cNvSpPr>
          <p:nvPr>
            <p:ph type="title" idx="3"/>
          </p:nvPr>
        </p:nvSpPr>
        <p:spPr>
          <a:xfrm>
            <a:off x="2448847" y="3048979"/>
            <a:ext cx="28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5"/>
          <p:cNvSpPr txBox="1">
            <a:spLocks noGrp="1"/>
          </p:cNvSpPr>
          <p:nvPr>
            <p:ph type="title" idx="4"/>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 name="Google Shape;42;p5"/>
          <p:cNvGrpSpPr/>
          <p:nvPr/>
        </p:nvGrpSpPr>
        <p:grpSpPr>
          <a:xfrm>
            <a:off x="1" y="6092062"/>
            <a:ext cx="1363345" cy="763663"/>
            <a:chOff x="-77" y="3784091"/>
            <a:chExt cx="2423582" cy="1357541"/>
          </a:xfrm>
        </p:grpSpPr>
        <p:sp>
          <p:nvSpPr>
            <p:cNvPr id="43" name="Google Shape;43;p5"/>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5"/>
          <p:cNvGrpSpPr/>
          <p:nvPr/>
        </p:nvGrpSpPr>
        <p:grpSpPr>
          <a:xfrm flipH="1">
            <a:off x="10828668" y="6092062"/>
            <a:ext cx="1363345" cy="763663"/>
            <a:chOff x="-77" y="3784091"/>
            <a:chExt cx="2423582" cy="1357541"/>
          </a:xfrm>
        </p:grpSpPr>
        <p:sp>
          <p:nvSpPr>
            <p:cNvPr id="49" name="Google Shape;49;p5"/>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5"/>
          <p:cNvGrpSpPr/>
          <p:nvPr/>
        </p:nvGrpSpPr>
        <p:grpSpPr>
          <a:xfrm>
            <a:off x="6032400" y="1656300"/>
            <a:ext cx="127200" cy="4155000"/>
            <a:chOff x="4524300" y="1013625"/>
            <a:chExt cx="95400" cy="3116250"/>
          </a:xfrm>
        </p:grpSpPr>
        <p:sp>
          <p:nvSpPr>
            <p:cNvPr id="55" name="Google Shape;55;p5"/>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91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1"/>
        <p:cNvGrpSpPr/>
        <p:nvPr/>
      </p:nvGrpSpPr>
      <p:grpSpPr>
        <a:xfrm>
          <a:off x="0" y="0"/>
          <a:ext cx="0" cy="0"/>
          <a:chOff x="0" y="0"/>
          <a:chExt cx="0" cy="0"/>
        </a:xfrm>
      </p:grpSpPr>
      <p:sp>
        <p:nvSpPr>
          <p:cNvPr id="62" name="Google Shape;62;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3" name="Google Shape;63;p6"/>
          <p:cNvGrpSpPr/>
          <p:nvPr/>
        </p:nvGrpSpPr>
        <p:grpSpPr>
          <a:xfrm>
            <a:off x="1" y="6092062"/>
            <a:ext cx="1363345" cy="763663"/>
            <a:chOff x="-77" y="3784091"/>
            <a:chExt cx="2423582" cy="1357541"/>
          </a:xfrm>
        </p:grpSpPr>
        <p:sp>
          <p:nvSpPr>
            <p:cNvPr id="64" name="Google Shape;64;p6"/>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6"/>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6"/>
          <p:cNvGrpSpPr/>
          <p:nvPr/>
        </p:nvGrpSpPr>
        <p:grpSpPr>
          <a:xfrm rot="10800000">
            <a:off x="10828668" y="-5"/>
            <a:ext cx="1363345" cy="763663"/>
            <a:chOff x="-77" y="3784091"/>
            <a:chExt cx="2423582" cy="1357541"/>
          </a:xfrm>
        </p:grpSpPr>
        <p:sp>
          <p:nvSpPr>
            <p:cNvPr id="70" name="Google Shape;70;p6"/>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20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6586267" y="1717681"/>
            <a:ext cx="2540400" cy="1294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7" name="Google Shape;77;p7"/>
          <p:cNvSpPr txBox="1">
            <a:spLocks noGrp="1"/>
          </p:cNvSpPr>
          <p:nvPr>
            <p:ph type="body" idx="1"/>
          </p:nvPr>
        </p:nvSpPr>
        <p:spPr>
          <a:xfrm>
            <a:off x="6586267" y="2910051"/>
            <a:ext cx="2540400" cy="240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78" name="Google Shape;78;p7"/>
          <p:cNvGrpSpPr/>
          <p:nvPr/>
        </p:nvGrpSpPr>
        <p:grpSpPr>
          <a:xfrm>
            <a:off x="6032400" y="1351500"/>
            <a:ext cx="127200" cy="4155000"/>
            <a:chOff x="4524300" y="1013625"/>
            <a:chExt cx="95400" cy="3116250"/>
          </a:xfrm>
        </p:grpSpPr>
        <p:sp>
          <p:nvSpPr>
            <p:cNvPr id="79" name="Google Shape;79;p7"/>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7"/>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926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2980000" y="1787800"/>
            <a:ext cx="6232000" cy="328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7" name="Google Shape;87;p8"/>
          <p:cNvGrpSpPr/>
          <p:nvPr/>
        </p:nvGrpSpPr>
        <p:grpSpPr>
          <a:xfrm>
            <a:off x="-103" y="5045455"/>
            <a:ext cx="3231443" cy="1810055"/>
            <a:chOff x="-77" y="3784091"/>
            <a:chExt cx="2423582" cy="1357541"/>
          </a:xfrm>
        </p:grpSpPr>
        <p:sp>
          <p:nvSpPr>
            <p:cNvPr id="88" name="Google Shape;88;p8"/>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8"/>
          <p:cNvGrpSpPr/>
          <p:nvPr/>
        </p:nvGrpSpPr>
        <p:grpSpPr>
          <a:xfrm rot="10800000">
            <a:off x="8960564" y="-12"/>
            <a:ext cx="3231443" cy="1810055"/>
            <a:chOff x="-77" y="3784091"/>
            <a:chExt cx="2423582" cy="1357541"/>
          </a:xfrm>
        </p:grpSpPr>
        <p:sp>
          <p:nvSpPr>
            <p:cNvPr id="94" name="Google Shape;94;p8"/>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884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9"/>
        <p:cNvGrpSpPr/>
        <p:nvPr/>
      </p:nvGrpSpPr>
      <p:grpSpPr>
        <a:xfrm>
          <a:off x="0" y="0"/>
          <a:ext cx="0" cy="0"/>
          <a:chOff x="0" y="0"/>
          <a:chExt cx="0" cy="0"/>
        </a:xfrm>
      </p:grpSpPr>
      <p:sp>
        <p:nvSpPr>
          <p:cNvPr id="100" name="Google Shape;100;p9"/>
          <p:cNvSpPr txBox="1">
            <a:spLocks noGrp="1"/>
          </p:cNvSpPr>
          <p:nvPr>
            <p:ph type="title"/>
          </p:nvPr>
        </p:nvSpPr>
        <p:spPr>
          <a:xfrm>
            <a:off x="1403733" y="2252600"/>
            <a:ext cx="3489600" cy="1170000"/>
          </a:xfrm>
          <a:prstGeom prst="rect">
            <a:avLst/>
          </a:prstGeom>
        </p:spPr>
        <p:txBody>
          <a:bodyPr spcFirstLastPara="1" wrap="square" lIns="91425" tIns="91425" rIns="91425" bIns="91425" anchor="t"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1" name="Google Shape;101;p9"/>
          <p:cNvSpPr txBox="1">
            <a:spLocks noGrp="1"/>
          </p:cNvSpPr>
          <p:nvPr>
            <p:ph type="subTitle" idx="1"/>
          </p:nvPr>
        </p:nvSpPr>
        <p:spPr>
          <a:xfrm>
            <a:off x="2184400" y="3544867"/>
            <a:ext cx="2708800" cy="883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2400">
                <a:latin typeface="Oswald"/>
                <a:ea typeface="Oswald"/>
                <a:cs typeface="Oswald"/>
                <a:sym typeface="Oswald"/>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2" name="Google Shape;102;p9"/>
          <p:cNvSpPr txBox="1">
            <a:spLocks noGrp="1"/>
          </p:cNvSpPr>
          <p:nvPr>
            <p:ph type="body" idx="2"/>
          </p:nvPr>
        </p:nvSpPr>
        <p:spPr>
          <a:xfrm>
            <a:off x="5335300" y="1920000"/>
            <a:ext cx="5896800" cy="30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3" name="Google Shape;103;p9"/>
          <p:cNvGrpSpPr/>
          <p:nvPr/>
        </p:nvGrpSpPr>
        <p:grpSpPr>
          <a:xfrm>
            <a:off x="960000" y="1351500"/>
            <a:ext cx="127200" cy="4155000"/>
            <a:chOff x="4524300" y="1013625"/>
            <a:chExt cx="95400" cy="3116250"/>
          </a:xfrm>
        </p:grpSpPr>
        <p:sp>
          <p:nvSpPr>
            <p:cNvPr id="104" name="Google Shape;104;p9"/>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166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A8D19-941B-8B44-84A2-21EA2DE31869}" type="datetime1">
              <a:rPr lang="de-DE"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801728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
        <p:cNvGrpSpPr/>
        <p:nvPr/>
      </p:nvGrpSpPr>
      <p:grpSpPr>
        <a:xfrm>
          <a:off x="0" y="0"/>
          <a:ext cx="0" cy="0"/>
          <a:chOff x="0" y="0"/>
          <a:chExt cx="0" cy="0"/>
        </a:xfrm>
      </p:grpSpPr>
      <p:sp>
        <p:nvSpPr>
          <p:cNvPr id="111" name="Google Shape;111;p10"/>
          <p:cNvSpPr txBox="1">
            <a:spLocks noGrp="1"/>
          </p:cNvSpPr>
          <p:nvPr>
            <p:ph type="title"/>
          </p:nvPr>
        </p:nvSpPr>
        <p:spPr>
          <a:xfrm>
            <a:off x="2070100" y="708667"/>
            <a:ext cx="6286400" cy="2044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533">
                <a:solidFill>
                  <a:schemeClr val="dk2"/>
                </a:solidFill>
              </a:defRPr>
            </a:lvl1pPr>
            <a:lvl2pPr lvl="1">
              <a:spcBef>
                <a:spcPts val="0"/>
              </a:spcBef>
              <a:spcAft>
                <a:spcPts val="0"/>
              </a:spcAft>
              <a:buSzPts val="2800"/>
              <a:buNone/>
              <a:defRPr>
                <a:latin typeface="Raleway"/>
                <a:ea typeface="Raleway"/>
                <a:cs typeface="Raleway"/>
                <a:sym typeface="Raleway"/>
              </a:defRPr>
            </a:lvl2pPr>
            <a:lvl3pPr lvl="2">
              <a:spcBef>
                <a:spcPts val="0"/>
              </a:spcBef>
              <a:spcAft>
                <a:spcPts val="0"/>
              </a:spcAft>
              <a:buSzPts val="2800"/>
              <a:buNone/>
              <a:defRPr>
                <a:latin typeface="Raleway"/>
                <a:ea typeface="Raleway"/>
                <a:cs typeface="Raleway"/>
                <a:sym typeface="Raleway"/>
              </a:defRPr>
            </a:lvl3pPr>
            <a:lvl4pPr lvl="3">
              <a:spcBef>
                <a:spcPts val="0"/>
              </a:spcBef>
              <a:spcAft>
                <a:spcPts val="0"/>
              </a:spcAft>
              <a:buSzPts val="2800"/>
              <a:buNone/>
              <a:defRPr>
                <a:latin typeface="Raleway"/>
                <a:ea typeface="Raleway"/>
                <a:cs typeface="Raleway"/>
                <a:sym typeface="Raleway"/>
              </a:defRPr>
            </a:lvl4pPr>
            <a:lvl5pPr lvl="4">
              <a:spcBef>
                <a:spcPts val="0"/>
              </a:spcBef>
              <a:spcAft>
                <a:spcPts val="0"/>
              </a:spcAft>
              <a:buSzPts val="2800"/>
              <a:buNone/>
              <a:defRPr>
                <a:latin typeface="Raleway"/>
                <a:ea typeface="Raleway"/>
                <a:cs typeface="Raleway"/>
                <a:sym typeface="Raleway"/>
              </a:defRPr>
            </a:lvl5pPr>
            <a:lvl6pPr lvl="5">
              <a:spcBef>
                <a:spcPts val="0"/>
              </a:spcBef>
              <a:spcAft>
                <a:spcPts val="0"/>
              </a:spcAft>
              <a:buSzPts val="2800"/>
              <a:buNone/>
              <a:defRPr>
                <a:latin typeface="Raleway"/>
                <a:ea typeface="Raleway"/>
                <a:cs typeface="Raleway"/>
                <a:sym typeface="Raleway"/>
              </a:defRPr>
            </a:lvl6pPr>
            <a:lvl7pPr lvl="6">
              <a:spcBef>
                <a:spcPts val="0"/>
              </a:spcBef>
              <a:spcAft>
                <a:spcPts val="0"/>
              </a:spcAft>
              <a:buSzPts val="2800"/>
              <a:buNone/>
              <a:defRPr>
                <a:latin typeface="Raleway"/>
                <a:ea typeface="Raleway"/>
                <a:cs typeface="Raleway"/>
                <a:sym typeface="Raleway"/>
              </a:defRPr>
            </a:lvl7pPr>
            <a:lvl8pPr lvl="7">
              <a:spcBef>
                <a:spcPts val="0"/>
              </a:spcBef>
              <a:spcAft>
                <a:spcPts val="0"/>
              </a:spcAft>
              <a:buSzPts val="2800"/>
              <a:buNone/>
              <a:defRPr>
                <a:latin typeface="Raleway"/>
                <a:ea typeface="Raleway"/>
                <a:cs typeface="Raleway"/>
                <a:sym typeface="Raleway"/>
              </a:defRPr>
            </a:lvl8pPr>
            <a:lvl9pPr lvl="8">
              <a:spcBef>
                <a:spcPts val="0"/>
              </a:spcBef>
              <a:spcAft>
                <a:spcPts val="0"/>
              </a:spcAft>
              <a:buSzPts val="2800"/>
              <a:buNone/>
              <a:defRPr>
                <a:latin typeface="Raleway"/>
                <a:ea typeface="Raleway"/>
                <a:cs typeface="Raleway"/>
                <a:sym typeface="Raleway"/>
              </a:defRPr>
            </a:lvl9pPr>
          </a:lstStyle>
          <a:p>
            <a:endParaRPr/>
          </a:p>
        </p:txBody>
      </p:sp>
    </p:spTree>
    <p:extLst>
      <p:ext uri="{BB962C8B-B14F-4D97-AF65-F5344CB8AC3E}">
        <p14:creationId xmlns:p14="http://schemas.microsoft.com/office/powerpoint/2010/main" val="577051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sp>
        <p:nvSpPr>
          <p:cNvPr id="113" name="Google Shape;113;p11"/>
          <p:cNvSpPr txBox="1">
            <a:spLocks noGrp="1"/>
          </p:cNvSpPr>
          <p:nvPr>
            <p:ph type="title" hasCustomPrompt="1"/>
          </p:nvPr>
        </p:nvSpPr>
        <p:spPr>
          <a:xfrm>
            <a:off x="2537667" y="2446451"/>
            <a:ext cx="7116800" cy="14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2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4" name="Google Shape;114;p11"/>
          <p:cNvSpPr txBox="1">
            <a:spLocks noGrp="1"/>
          </p:cNvSpPr>
          <p:nvPr>
            <p:ph type="body" idx="1"/>
          </p:nvPr>
        </p:nvSpPr>
        <p:spPr>
          <a:xfrm>
            <a:off x="3365600" y="3940767"/>
            <a:ext cx="5460800" cy="4708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000"/>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grpSp>
        <p:nvGrpSpPr>
          <p:cNvPr id="115" name="Google Shape;115;p11"/>
          <p:cNvGrpSpPr/>
          <p:nvPr/>
        </p:nvGrpSpPr>
        <p:grpSpPr>
          <a:xfrm flipH="1">
            <a:off x="8960564" y="5045455"/>
            <a:ext cx="3231443" cy="1810055"/>
            <a:chOff x="-77" y="3784091"/>
            <a:chExt cx="2423582" cy="1357541"/>
          </a:xfrm>
        </p:grpSpPr>
        <p:sp>
          <p:nvSpPr>
            <p:cNvPr id="116" name="Google Shape;116;p11"/>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11"/>
          <p:cNvGrpSpPr/>
          <p:nvPr/>
        </p:nvGrpSpPr>
        <p:grpSpPr>
          <a:xfrm rot="10800000" flipH="1">
            <a:off x="-103" y="-12"/>
            <a:ext cx="3231443" cy="1810055"/>
            <a:chOff x="-77" y="3784091"/>
            <a:chExt cx="2423582" cy="1357541"/>
          </a:xfrm>
        </p:grpSpPr>
        <p:sp>
          <p:nvSpPr>
            <p:cNvPr id="122" name="Google Shape;122;p11"/>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1"/>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224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310221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2536800" y="2016300"/>
            <a:ext cx="7118400" cy="25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9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0" name="Google Shape;130;p13"/>
          <p:cNvSpPr txBox="1">
            <a:spLocks noGrp="1"/>
          </p:cNvSpPr>
          <p:nvPr>
            <p:ph type="title" idx="2"/>
          </p:nvPr>
        </p:nvSpPr>
        <p:spPr>
          <a:xfrm>
            <a:off x="1932200" y="4446267"/>
            <a:ext cx="8327600" cy="8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Raleway"/>
              <a:buNone/>
              <a:defRPr sz="2667">
                <a:latin typeface="Roboto"/>
                <a:ea typeface="Roboto"/>
                <a:cs typeface="Roboto"/>
                <a:sym typeface="Robo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31" name="Google Shape;131;p13"/>
          <p:cNvGrpSpPr/>
          <p:nvPr/>
        </p:nvGrpSpPr>
        <p:grpSpPr>
          <a:xfrm>
            <a:off x="-103" y="5045455"/>
            <a:ext cx="3231443" cy="1810055"/>
            <a:chOff x="-77" y="3784091"/>
            <a:chExt cx="2423582" cy="1357541"/>
          </a:xfrm>
        </p:grpSpPr>
        <p:sp>
          <p:nvSpPr>
            <p:cNvPr id="132" name="Google Shape;132;p1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13"/>
          <p:cNvGrpSpPr/>
          <p:nvPr/>
        </p:nvGrpSpPr>
        <p:grpSpPr>
          <a:xfrm rot="10800000">
            <a:off x="8960564" y="-12"/>
            <a:ext cx="3231443" cy="1810055"/>
            <a:chOff x="-77" y="3784091"/>
            <a:chExt cx="2423582" cy="1357541"/>
          </a:xfrm>
        </p:grpSpPr>
        <p:sp>
          <p:nvSpPr>
            <p:cNvPr id="138" name="Google Shape;138;p1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5047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984347" y="2489000"/>
            <a:ext cx="28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4"/>
          <p:cNvSpPr txBox="1">
            <a:spLocks noGrp="1"/>
          </p:cNvSpPr>
          <p:nvPr>
            <p:ph type="body" idx="1"/>
          </p:nvPr>
        </p:nvSpPr>
        <p:spPr>
          <a:xfrm>
            <a:off x="6984353" y="3201800"/>
            <a:ext cx="2860400" cy="13704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46" name="Google Shape;146;p14"/>
          <p:cNvSpPr txBox="1">
            <a:spLocks noGrp="1"/>
          </p:cNvSpPr>
          <p:nvPr>
            <p:ph type="body" idx="2"/>
          </p:nvPr>
        </p:nvSpPr>
        <p:spPr>
          <a:xfrm>
            <a:off x="2347253" y="3201800"/>
            <a:ext cx="2860400" cy="13704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47" name="Google Shape;147;p14"/>
          <p:cNvSpPr txBox="1">
            <a:spLocks noGrp="1"/>
          </p:cNvSpPr>
          <p:nvPr>
            <p:ph type="title" idx="3"/>
          </p:nvPr>
        </p:nvSpPr>
        <p:spPr>
          <a:xfrm>
            <a:off x="2347247" y="2489000"/>
            <a:ext cx="286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14"/>
          <p:cNvSpPr txBox="1">
            <a:spLocks noGrp="1"/>
          </p:cNvSpPr>
          <p:nvPr>
            <p:ph type="title" idx="4"/>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9" name="Google Shape;149;p14"/>
          <p:cNvGrpSpPr/>
          <p:nvPr/>
        </p:nvGrpSpPr>
        <p:grpSpPr>
          <a:xfrm rot="-5400000">
            <a:off x="11128501" y="5794495"/>
            <a:ext cx="1363345" cy="763663"/>
            <a:chOff x="-77" y="3784091"/>
            <a:chExt cx="2423582" cy="1357541"/>
          </a:xfrm>
        </p:grpSpPr>
        <p:sp>
          <p:nvSpPr>
            <p:cNvPr id="150" name="Google Shape;150;p14"/>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4"/>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14"/>
          <p:cNvGrpSpPr/>
          <p:nvPr/>
        </p:nvGrpSpPr>
        <p:grpSpPr>
          <a:xfrm rot="5400000">
            <a:off x="-299833" y="299829"/>
            <a:ext cx="1363345" cy="763663"/>
            <a:chOff x="-77" y="3784091"/>
            <a:chExt cx="2423582" cy="1357541"/>
          </a:xfrm>
        </p:grpSpPr>
        <p:sp>
          <p:nvSpPr>
            <p:cNvPr id="156" name="Google Shape;156;p14"/>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14"/>
          <p:cNvGrpSpPr/>
          <p:nvPr/>
        </p:nvGrpSpPr>
        <p:grpSpPr>
          <a:xfrm>
            <a:off x="6032400" y="1453100"/>
            <a:ext cx="127200" cy="4155000"/>
            <a:chOff x="4524300" y="1013625"/>
            <a:chExt cx="95400" cy="3116250"/>
          </a:xfrm>
        </p:grpSpPr>
        <p:sp>
          <p:nvSpPr>
            <p:cNvPr id="162" name="Google Shape;162;p14"/>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4"/>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4"/>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4"/>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4"/>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4"/>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406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8"/>
        <p:cNvGrpSpPr/>
        <p:nvPr/>
      </p:nvGrpSpPr>
      <p:grpSpPr>
        <a:xfrm>
          <a:off x="0" y="0"/>
          <a:ext cx="0" cy="0"/>
          <a:chOff x="0" y="0"/>
          <a:chExt cx="0" cy="0"/>
        </a:xfrm>
      </p:grpSpPr>
      <p:sp>
        <p:nvSpPr>
          <p:cNvPr id="169" name="Google Shape;16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15"/>
          <p:cNvSpPr txBox="1">
            <a:spLocks noGrp="1"/>
          </p:cNvSpPr>
          <p:nvPr>
            <p:ph type="title" idx="2" hasCustomPrompt="1"/>
          </p:nvPr>
        </p:nvSpPr>
        <p:spPr>
          <a:xfrm>
            <a:off x="1616067" y="3244933"/>
            <a:ext cx="13236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1"/>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171" name="Google Shape;171;p15"/>
          <p:cNvSpPr txBox="1">
            <a:spLocks noGrp="1"/>
          </p:cNvSpPr>
          <p:nvPr>
            <p:ph type="title" idx="3" hasCustomPrompt="1"/>
          </p:nvPr>
        </p:nvSpPr>
        <p:spPr>
          <a:xfrm>
            <a:off x="4127667" y="3244933"/>
            <a:ext cx="13236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172" name="Google Shape;172;p15"/>
          <p:cNvSpPr txBox="1">
            <a:spLocks noGrp="1"/>
          </p:cNvSpPr>
          <p:nvPr>
            <p:ph type="title" idx="4" hasCustomPrompt="1"/>
          </p:nvPr>
        </p:nvSpPr>
        <p:spPr>
          <a:xfrm>
            <a:off x="6740867" y="3244933"/>
            <a:ext cx="13236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3"/>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173" name="Google Shape;173;p15"/>
          <p:cNvSpPr txBox="1">
            <a:spLocks noGrp="1"/>
          </p:cNvSpPr>
          <p:nvPr>
            <p:ph type="title" idx="5" hasCustomPrompt="1"/>
          </p:nvPr>
        </p:nvSpPr>
        <p:spPr>
          <a:xfrm>
            <a:off x="9252467" y="3244933"/>
            <a:ext cx="13236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174" name="Google Shape;174;p15"/>
          <p:cNvSpPr txBox="1">
            <a:spLocks noGrp="1"/>
          </p:cNvSpPr>
          <p:nvPr>
            <p:ph type="subTitle" idx="1"/>
          </p:nvPr>
        </p:nvSpPr>
        <p:spPr>
          <a:xfrm>
            <a:off x="1529967" y="3848833"/>
            <a:ext cx="14960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1"/>
                </a:solidFill>
                <a:latin typeface="Oswald"/>
                <a:ea typeface="Oswald"/>
                <a:cs typeface="Oswald"/>
                <a:sym typeface="Oswa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5"/>
          <p:cNvSpPr txBox="1">
            <a:spLocks noGrp="1"/>
          </p:cNvSpPr>
          <p:nvPr>
            <p:ph type="subTitle" idx="6"/>
          </p:nvPr>
        </p:nvSpPr>
        <p:spPr>
          <a:xfrm>
            <a:off x="4041467" y="3848833"/>
            <a:ext cx="14960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2"/>
                </a:solidFill>
                <a:latin typeface="Oswald"/>
                <a:ea typeface="Oswald"/>
                <a:cs typeface="Oswald"/>
                <a:sym typeface="Oswa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5"/>
          <p:cNvSpPr txBox="1">
            <a:spLocks noGrp="1"/>
          </p:cNvSpPr>
          <p:nvPr>
            <p:ph type="subTitle" idx="7"/>
          </p:nvPr>
        </p:nvSpPr>
        <p:spPr>
          <a:xfrm>
            <a:off x="6654667" y="3848833"/>
            <a:ext cx="14960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3"/>
                </a:solidFill>
                <a:latin typeface="Oswald"/>
                <a:ea typeface="Oswald"/>
                <a:cs typeface="Oswald"/>
                <a:sym typeface="Oswa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5"/>
          <p:cNvSpPr txBox="1">
            <a:spLocks noGrp="1"/>
          </p:cNvSpPr>
          <p:nvPr>
            <p:ph type="subTitle" idx="8"/>
          </p:nvPr>
        </p:nvSpPr>
        <p:spPr>
          <a:xfrm>
            <a:off x="9166267" y="3848833"/>
            <a:ext cx="14960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4"/>
                </a:solidFill>
                <a:latin typeface="Oswald"/>
                <a:ea typeface="Oswald"/>
                <a:cs typeface="Oswald"/>
                <a:sym typeface="Oswa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5"/>
          <p:cNvSpPr txBox="1">
            <a:spLocks noGrp="1"/>
          </p:cNvSpPr>
          <p:nvPr>
            <p:ph type="subTitle" idx="9"/>
          </p:nvPr>
        </p:nvSpPr>
        <p:spPr>
          <a:xfrm>
            <a:off x="1388667" y="4297833"/>
            <a:ext cx="1778400" cy="10828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5"/>
          <p:cNvSpPr txBox="1">
            <a:spLocks noGrp="1"/>
          </p:cNvSpPr>
          <p:nvPr>
            <p:ph type="subTitle" idx="13"/>
          </p:nvPr>
        </p:nvSpPr>
        <p:spPr>
          <a:xfrm>
            <a:off x="3900263" y="4297833"/>
            <a:ext cx="1778400" cy="10828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5"/>
          <p:cNvSpPr txBox="1">
            <a:spLocks noGrp="1"/>
          </p:cNvSpPr>
          <p:nvPr>
            <p:ph type="subTitle" idx="14"/>
          </p:nvPr>
        </p:nvSpPr>
        <p:spPr>
          <a:xfrm>
            <a:off x="6513460" y="4297833"/>
            <a:ext cx="1778400" cy="10828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5"/>
          <p:cNvSpPr txBox="1">
            <a:spLocks noGrp="1"/>
          </p:cNvSpPr>
          <p:nvPr>
            <p:ph type="subTitle" idx="15"/>
          </p:nvPr>
        </p:nvSpPr>
        <p:spPr>
          <a:xfrm>
            <a:off x="9025056" y="4297833"/>
            <a:ext cx="1778400" cy="10828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2" name="Google Shape;182;p15"/>
          <p:cNvGrpSpPr/>
          <p:nvPr/>
        </p:nvGrpSpPr>
        <p:grpSpPr>
          <a:xfrm rot="-5400000">
            <a:off x="11128501" y="5794495"/>
            <a:ext cx="1363345" cy="763663"/>
            <a:chOff x="-77" y="3784091"/>
            <a:chExt cx="2423582" cy="1357541"/>
          </a:xfrm>
        </p:grpSpPr>
        <p:sp>
          <p:nvSpPr>
            <p:cNvPr id="183" name="Google Shape;183;p15"/>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5"/>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15"/>
          <p:cNvGrpSpPr/>
          <p:nvPr/>
        </p:nvGrpSpPr>
        <p:grpSpPr>
          <a:xfrm rot="5400000">
            <a:off x="-299833" y="299829"/>
            <a:ext cx="1363345" cy="763663"/>
            <a:chOff x="-77" y="3784091"/>
            <a:chExt cx="2423582" cy="1357541"/>
          </a:xfrm>
        </p:grpSpPr>
        <p:sp>
          <p:nvSpPr>
            <p:cNvPr id="189" name="Google Shape;189;p15"/>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5"/>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5"/>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5"/>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5"/>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8269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gradFill>
          <a:gsLst>
            <a:gs pos="0">
              <a:srgbClr val="13367C"/>
            </a:gs>
            <a:gs pos="100000">
              <a:schemeClr val="dk2"/>
            </a:gs>
          </a:gsLst>
          <a:lin ang="5400012" scaled="0"/>
        </a:gradFill>
        <a:effectLst/>
      </p:bgPr>
    </p:bg>
    <p:spTree>
      <p:nvGrpSpPr>
        <p:cNvPr id="1" name="Shape 194"/>
        <p:cNvGrpSpPr/>
        <p:nvPr/>
      </p:nvGrpSpPr>
      <p:grpSpPr>
        <a:xfrm>
          <a:off x="0" y="0"/>
          <a:ext cx="0" cy="0"/>
          <a:chOff x="0" y="0"/>
          <a:chExt cx="0" cy="0"/>
        </a:xfrm>
      </p:grpSpPr>
      <p:sp>
        <p:nvSpPr>
          <p:cNvPr id="195" name="Google Shape;195;p1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16"/>
          <p:cNvSpPr txBox="1">
            <a:spLocks noGrp="1"/>
          </p:cNvSpPr>
          <p:nvPr>
            <p:ph type="subTitle" idx="1"/>
          </p:nvPr>
        </p:nvSpPr>
        <p:spPr>
          <a:xfrm>
            <a:off x="959600" y="3246567"/>
            <a:ext cx="30896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1"/>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197" name="Google Shape;197;p16"/>
          <p:cNvSpPr txBox="1">
            <a:spLocks noGrp="1"/>
          </p:cNvSpPr>
          <p:nvPr>
            <p:ph type="subTitle" idx="2"/>
          </p:nvPr>
        </p:nvSpPr>
        <p:spPr>
          <a:xfrm>
            <a:off x="959800" y="3646436"/>
            <a:ext cx="3089200" cy="10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16"/>
          <p:cNvSpPr txBox="1">
            <a:spLocks noGrp="1"/>
          </p:cNvSpPr>
          <p:nvPr>
            <p:ph type="subTitle" idx="3"/>
          </p:nvPr>
        </p:nvSpPr>
        <p:spPr>
          <a:xfrm>
            <a:off x="4551492" y="3246567"/>
            <a:ext cx="30892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2"/>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199" name="Google Shape;199;p16"/>
          <p:cNvSpPr txBox="1">
            <a:spLocks noGrp="1"/>
          </p:cNvSpPr>
          <p:nvPr>
            <p:ph type="subTitle" idx="4"/>
          </p:nvPr>
        </p:nvSpPr>
        <p:spPr>
          <a:xfrm>
            <a:off x="4551492" y="3646436"/>
            <a:ext cx="3089200" cy="10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16"/>
          <p:cNvSpPr txBox="1">
            <a:spLocks noGrp="1"/>
          </p:cNvSpPr>
          <p:nvPr>
            <p:ph type="subTitle" idx="5"/>
          </p:nvPr>
        </p:nvSpPr>
        <p:spPr>
          <a:xfrm>
            <a:off x="8142767" y="3246567"/>
            <a:ext cx="30892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3"/>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201" name="Google Shape;201;p16"/>
          <p:cNvSpPr txBox="1">
            <a:spLocks noGrp="1"/>
          </p:cNvSpPr>
          <p:nvPr>
            <p:ph type="subTitle" idx="6"/>
          </p:nvPr>
        </p:nvSpPr>
        <p:spPr>
          <a:xfrm>
            <a:off x="8142767" y="3646436"/>
            <a:ext cx="3089200" cy="10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2" name="Google Shape;202;p16"/>
          <p:cNvGrpSpPr/>
          <p:nvPr/>
        </p:nvGrpSpPr>
        <p:grpSpPr>
          <a:xfrm rot="5400000" flipH="1">
            <a:off x="-299833" y="5794495"/>
            <a:ext cx="1363345" cy="763663"/>
            <a:chOff x="-77" y="3784091"/>
            <a:chExt cx="2423582" cy="1357541"/>
          </a:xfrm>
        </p:grpSpPr>
        <p:sp>
          <p:nvSpPr>
            <p:cNvPr id="203" name="Google Shape;203;p16"/>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6"/>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6"/>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16"/>
          <p:cNvGrpSpPr/>
          <p:nvPr/>
        </p:nvGrpSpPr>
        <p:grpSpPr>
          <a:xfrm rot="-5400000" flipH="1">
            <a:off x="11128501" y="299829"/>
            <a:ext cx="1363345" cy="763663"/>
            <a:chOff x="-77" y="3784091"/>
            <a:chExt cx="2423582" cy="1357541"/>
          </a:xfrm>
        </p:grpSpPr>
        <p:sp>
          <p:nvSpPr>
            <p:cNvPr id="209" name="Google Shape;209;p16"/>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6"/>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6"/>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6"/>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6"/>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060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17"/>
          <p:cNvSpPr txBox="1">
            <a:spLocks noGrp="1"/>
          </p:cNvSpPr>
          <p:nvPr>
            <p:ph type="subTitle" idx="1"/>
          </p:nvPr>
        </p:nvSpPr>
        <p:spPr>
          <a:xfrm>
            <a:off x="959967" y="4273351"/>
            <a:ext cx="1709600" cy="16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7"/>
          <p:cNvSpPr txBox="1">
            <a:spLocks noGrp="1"/>
          </p:cNvSpPr>
          <p:nvPr>
            <p:ph type="subTitle" idx="2"/>
          </p:nvPr>
        </p:nvSpPr>
        <p:spPr>
          <a:xfrm>
            <a:off x="5285551" y="4273351"/>
            <a:ext cx="1709600" cy="16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17"/>
          <p:cNvSpPr txBox="1">
            <a:spLocks noGrp="1"/>
          </p:cNvSpPr>
          <p:nvPr>
            <p:ph type="subTitle" idx="3"/>
          </p:nvPr>
        </p:nvSpPr>
        <p:spPr>
          <a:xfrm>
            <a:off x="9522433" y="4273351"/>
            <a:ext cx="1709600" cy="16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17"/>
          <p:cNvSpPr txBox="1">
            <a:spLocks noGrp="1"/>
          </p:cNvSpPr>
          <p:nvPr>
            <p:ph type="subTitle" idx="4"/>
          </p:nvPr>
        </p:nvSpPr>
        <p:spPr>
          <a:xfrm>
            <a:off x="959967" y="3872217"/>
            <a:ext cx="17096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1"/>
                </a:solidFill>
                <a:latin typeface="Oswald"/>
                <a:ea typeface="Oswald"/>
                <a:cs typeface="Oswald"/>
                <a:sym typeface="Oswal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20" name="Google Shape;220;p17"/>
          <p:cNvSpPr txBox="1">
            <a:spLocks noGrp="1"/>
          </p:cNvSpPr>
          <p:nvPr>
            <p:ph type="subTitle" idx="5"/>
          </p:nvPr>
        </p:nvSpPr>
        <p:spPr>
          <a:xfrm>
            <a:off x="9522433" y="3872217"/>
            <a:ext cx="17096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1" name="Google Shape;221;p17"/>
          <p:cNvSpPr txBox="1">
            <a:spLocks noGrp="1"/>
          </p:cNvSpPr>
          <p:nvPr>
            <p:ph type="subTitle" idx="6"/>
          </p:nvPr>
        </p:nvSpPr>
        <p:spPr>
          <a:xfrm>
            <a:off x="5285551" y="3872217"/>
            <a:ext cx="17096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2"/>
                </a:solidFill>
                <a:latin typeface="Oswald"/>
                <a:ea typeface="Oswald"/>
                <a:cs typeface="Oswald"/>
                <a:sym typeface="Oswald"/>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22" name="Google Shape;222;p17"/>
          <p:cNvGrpSpPr/>
          <p:nvPr/>
        </p:nvGrpSpPr>
        <p:grpSpPr>
          <a:xfrm rot="-5400000" flipH="1">
            <a:off x="11128501" y="299829"/>
            <a:ext cx="1363345" cy="763663"/>
            <a:chOff x="-77" y="3784091"/>
            <a:chExt cx="2423582" cy="1357541"/>
          </a:xfrm>
        </p:grpSpPr>
        <p:sp>
          <p:nvSpPr>
            <p:cNvPr id="223" name="Google Shape;223;p17"/>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7"/>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7"/>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7"/>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7"/>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7"/>
          <p:cNvGrpSpPr/>
          <p:nvPr/>
        </p:nvGrpSpPr>
        <p:grpSpPr>
          <a:xfrm rot="5400000" flipH="1">
            <a:off x="-299833" y="5794495"/>
            <a:ext cx="1363345" cy="763663"/>
            <a:chOff x="-77" y="3784091"/>
            <a:chExt cx="2423582" cy="1357541"/>
          </a:xfrm>
        </p:grpSpPr>
        <p:sp>
          <p:nvSpPr>
            <p:cNvPr id="229" name="Google Shape;229;p17"/>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7"/>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7"/>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7"/>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7"/>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5245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34"/>
        <p:cNvGrpSpPr/>
        <p:nvPr/>
      </p:nvGrpSpPr>
      <p:grpSpPr>
        <a:xfrm>
          <a:off x="0" y="0"/>
          <a:ext cx="0" cy="0"/>
          <a:chOff x="0" y="0"/>
          <a:chExt cx="0" cy="0"/>
        </a:xfrm>
      </p:grpSpPr>
      <p:sp>
        <p:nvSpPr>
          <p:cNvPr id="235" name="Google Shape;235;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18"/>
          <p:cNvSpPr txBox="1">
            <a:spLocks noGrp="1"/>
          </p:cNvSpPr>
          <p:nvPr>
            <p:ph type="subTitle" idx="1"/>
          </p:nvPr>
        </p:nvSpPr>
        <p:spPr>
          <a:xfrm>
            <a:off x="2456333" y="2158391"/>
            <a:ext cx="22436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1"/>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237" name="Google Shape;237;p18"/>
          <p:cNvSpPr txBox="1">
            <a:spLocks noGrp="1"/>
          </p:cNvSpPr>
          <p:nvPr>
            <p:ph type="subTitle" idx="2"/>
          </p:nvPr>
        </p:nvSpPr>
        <p:spPr>
          <a:xfrm>
            <a:off x="1890067" y="2558267"/>
            <a:ext cx="2810000" cy="1082800"/>
          </a:xfrm>
          <a:prstGeom prst="rect">
            <a:avLst/>
          </a:prstGeom>
        </p:spPr>
        <p:txBody>
          <a:bodyPr spcFirstLastPara="1" wrap="square" lIns="91425" tIns="91425" rIns="91425" bIns="91425" anchor="t" anchorCtr="0">
            <a:noAutofit/>
          </a:bodyPr>
          <a:lstStyle>
            <a:lvl1pPr marR="42671"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8"/>
          <p:cNvSpPr txBox="1">
            <a:spLocks noGrp="1"/>
          </p:cNvSpPr>
          <p:nvPr>
            <p:ph type="subTitle" idx="3"/>
          </p:nvPr>
        </p:nvSpPr>
        <p:spPr>
          <a:xfrm>
            <a:off x="2456792" y="3923239"/>
            <a:ext cx="22432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3"/>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239" name="Google Shape;239;p18"/>
          <p:cNvSpPr txBox="1">
            <a:spLocks noGrp="1"/>
          </p:cNvSpPr>
          <p:nvPr>
            <p:ph type="subTitle" idx="4"/>
          </p:nvPr>
        </p:nvSpPr>
        <p:spPr>
          <a:xfrm>
            <a:off x="1890099" y="4323100"/>
            <a:ext cx="2810000" cy="1082800"/>
          </a:xfrm>
          <a:prstGeom prst="rect">
            <a:avLst/>
          </a:prstGeom>
        </p:spPr>
        <p:txBody>
          <a:bodyPr spcFirstLastPara="1" wrap="square" lIns="91425" tIns="91425" rIns="91425" bIns="91425" anchor="t" anchorCtr="0">
            <a:noAutofit/>
          </a:bodyPr>
          <a:lstStyle>
            <a:lvl1pPr marR="54415"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8"/>
          <p:cNvSpPr txBox="1">
            <a:spLocks noGrp="1"/>
          </p:cNvSpPr>
          <p:nvPr>
            <p:ph type="subTitle" idx="5"/>
          </p:nvPr>
        </p:nvSpPr>
        <p:spPr>
          <a:xfrm>
            <a:off x="7491884" y="3923239"/>
            <a:ext cx="22432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4"/>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241" name="Google Shape;241;p18"/>
          <p:cNvSpPr txBox="1">
            <a:spLocks noGrp="1"/>
          </p:cNvSpPr>
          <p:nvPr>
            <p:ph type="subTitle" idx="6"/>
          </p:nvPr>
        </p:nvSpPr>
        <p:spPr>
          <a:xfrm>
            <a:off x="7491967" y="4323100"/>
            <a:ext cx="2810000" cy="1082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8"/>
          <p:cNvSpPr txBox="1">
            <a:spLocks noGrp="1"/>
          </p:cNvSpPr>
          <p:nvPr>
            <p:ph type="subTitle" idx="7"/>
          </p:nvPr>
        </p:nvSpPr>
        <p:spPr>
          <a:xfrm>
            <a:off x="7491943" y="2158391"/>
            <a:ext cx="22432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2"/>
                </a:solidFill>
                <a:latin typeface="Oswald"/>
                <a:ea typeface="Oswald"/>
                <a:cs typeface="Oswald"/>
                <a:sym typeface="Oswald"/>
              </a:defRPr>
            </a:lvl1pPr>
            <a:lvl2pPr lvl="1" rtl="0">
              <a:spcBef>
                <a:spcPts val="0"/>
              </a:spcBef>
              <a:spcAft>
                <a:spcPts val="0"/>
              </a:spcAft>
              <a:buSzPts val="1800"/>
              <a:buFont typeface="Oswald"/>
              <a:buNone/>
              <a:defRPr sz="2400">
                <a:latin typeface="Oswald"/>
                <a:ea typeface="Oswald"/>
                <a:cs typeface="Oswald"/>
                <a:sym typeface="Oswald"/>
              </a:defRPr>
            </a:lvl2pPr>
            <a:lvl3pPr lvl="2" rtl="0">
              <a:spcBef>
                <a:spcPts val="2133"/>
              </a:spcBef>
              <a:spcAft>
                <a:spcPts val="0"/>
              </a:spcAft>
              <a:buSzPts val="1800"/>
              <a:buFont typeface="Oswald"/>
              <a:buNone/>
              <a:defRPr sz="2400">
                <a:latin typeface="Oswald"/>
                <a:ea typeface="Oswald"/>
                <a:cs typeface="Oswald"/>
                <a:sym typeface="Oswald"/>
              </a:defRPr>
            </a:lvl3pPr>
            <a:lvl4pPr lvl="3" rtl="0">
              <a:spcBef>
                <a:spcPts val="2133"/>
              </a:spcBef>
              <a:spcAft>
                <a:spcPts val="0"/>
              </a:spcAft>
              <a:buSzPts val="1800"/>
              <a:buFont typeface="Oswald"/>
              <a:buNone/>
              <a:defRPr sz="2400">
                <a:latin typeface="Oswald"/>
                <a:ea typeface="Oswald"/>
                <a:cs typeface="Oswald"/>
                <a:sym typeface="Oswald"/>
              </a:defRPr>
            </a:lvl4pPr>
            <a:lvl5pPr lvl="4" rtl="0">
              <a:spcBef>
                <a:spcPts val="2133"/>
              </a:spcBef>
              <a:spcAft>
                <a:spcPts val="0"/>
              </a:spcAft>
              <a:buSzPts val="1800"/>
              <a:buFont typeface="Oswald"/>
              <a:buNone/>
              <a:defRPr sz="2400">
                <a:latin typeface="Oswald"/>
                <a:ea typeface="Oswald"/>
                <a:cs typeface="Oswald"/>
                <a:sym typeface="Oswald"/>
              </a:defRPr>
            </a:lvl5pPr>
            <a:lvl6pPr lvl="5" rtl="0">
              <a:spcBef>
                <a:spcPts val="2133"/>
              </a:spcBef>
              <a:spcAft>
                <a:spcPts val="0"/>
              </a:spcAft>
              <a:buSzPts val="1800"/>
              <a:buFont typeface="Oswald"/>
              <a:buNone/>
              <a:defRPr sz="2400">
                <a:latin typeface="Oswald"/>
                <a:ea typeface="Oswald"/>
                <a:cs typeface="Oswald"/>
                <a:sym typeface="Oswald"/>
              </a:defRPr>
            </a:lvl6pPr>
            <a:lvl7pPr lvl="6" rtl="0">
              <a:spcBef>
                <a:spcPts val="2133"/>
              </a:spcBef>
              <a:spcAft>
                <a:spcPts val="0"/>
              </a:spcAft>
              <a:buSzPts val="1800"/>
              <a:buFont typeface="Oswald"/>
              <a:buNone/>
              <a:defRPr sz="2400">
                <a:latin typeface="Oswald"/>
                <a:ea typeface="Oswald"/>
                <a:cs typeface="Oswald"/>
                <a:sym typeface="Oswald"/>
              </a:defRPr>
            </a:lvl7pPr>
            <a:lvl8pPr lvl="7" rtl="0">
              <a:spcBef>
                <a:spcPts val="2133"/>
              </a:spcBef>
              <a:spcAft>
                <a:spcPts val="0"/>
              </a:spcAft>
              <a:buSzPts val="1800"/>
              <a:buFont typeface="Oswald"/>
              <a:buNone/>
              <a:defRPr sz="2400">
                <a:latin typeface="Oswald"/>
                <a:ea typeface="Oswald"/>
                <a:cs typeface="Oswald"/>
                <a:sym typeface="Oswald"/>
              </a:defRPr>
            </a:lvl8pPr>
            <a:lvl9pPr lvl="8" rtl="0">
              <a:spcBef>
                <a:spcPts val="2133"/>
              </a:spcBef>
              <a:spcAft>
                <a:spcPts val="2133"/>
              </a:spcAft>
              <a:buSzPts val="1800"/>
              <a:buFont typeface="Oswald"/>
              <a:buNone/>
              <a:defRPr sz="2400">
                <a:latin typeface="Oswald"/>
                <a:ea typeface="Oswald"/>
                <a:cs typeface="Oswald"/>
                <a:sym typeface="Oswald"/>
              </a:defRPr>
            </a:lvl9pPr>
          </a:lstStyle>
          <a:p>
            <a:endParaRPr/>
          </a:p>
        </p:txBody>
      </p:sp>
      <p:sp>
        <p:nvSpPr>
          <p:cNvPr id="243" name="Google Shape;243;p18"/>
          <p:cNvSpPr txBox="1">
            <a:spLocks noGrp="1"/>
          </p:cNvSpPr>
          <p:nvPr>
            <p:ph type="subTitle" idx="8"/>
          </p:nvPr>
        </p:nvSpPr>
        <p:spPr>
          <a:xfrm>
            <a:off x="7492035" y="2558267"/>
            <a:ext cx="2810000" cy="1082800"/>
          </a:xfrm>
          <a:prstGeom prst="rect">
            <a:avLst/>
          </a:prstGeom>
        </p:spPr>
        <p:txBody>
          <a:bodyPr spcFirstLastPara="1" wrap="square" lIns="91425" tIns="91425" rIns="91425" bIns="91425" anchor="t" anchorCtr="0">
            <a:noAutofit/>
          </a:bodyPr>
          <a:lstStyle>
            <a:lvl1pPr marR="42671"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4" name="Google Shape;244;p18"/>
          <p:cNvGrpSpPr/>
          <p:nvPr/>
        </p:nvGrpSpPr>
        <p:grpSpPr>
          <a:xfrm rot="-5400000" flipH="1">
            <a:off x="11128501" y="299829"/>
            <a:ext cx="1363345" cy="763663"/>
            <a:chOff x="-77" y="3784091"/>
            <a:chExt cx="2423582" cy="1357541"/>
          </a:xfrm>
        </p:grpSpPr>
        <p:sp>
          <p:nvSpPr>
            <p:cNvPr id="245" name="Google Shape;245;p18"/>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8"/>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8"/>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8"/>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8"/>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8"/>
          <p:cNvGrpSpPr/>
          <p:nvPr/>
        </p:nvGrpSpPr>
        <p:grpSpPr>
          <a:xfrm rot="5400000" flipH="1">
            <a:off x="-299833" y="5794495"/>
            <a:ext cx="1363345" cy="763663"/>
            <a:chOff x="-77" y="3784091"/>
            <a:chExt cx="2423582" cy="1357541"/>
          </a:xfrm>
        </p:grpSpPr>
        <p:sp>
          <p:nvSpPr>
            <p:cNvPr id="251" name="Google Shape;251;p18"/>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8"/>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8"/>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8"/>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8"/>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7815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6"/>
        <p:cNvGrpSpPr/>
        <p:nvPr/>
      </p:nvGrpSpPr>
      <p:grpSpPr>
        <a:xfrm>
          <a:off x="0" y="0"/>
          <a:ext cx="0" cy="0"/>
          <a:chOff x="0" y="0"/>
          <a:chExt cx="0" cy="0"/>
        </a:xfrm>
      </p:grpSpPr>
      <p:sp>
        <p:nvSpPr>
          <p:cNvPr id="257" name="Google Shape;257;p19"/>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8" name="Google Shape;258;p19"/>
          <p:cNvSpPr txBox="1">
            <a:spLocks noGrp="1"/>
          </p:cNvSpPr>
          <p:nvPr>
            <p:ph type="subTitle" idx="1"/>
          </p:nvPr>
        </p:nvSpPr>
        <p:spPr>
          <a:xfrm>
            <a:off x="5615567" y="1906513"/>
            <a:ext cx="30896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9"/>
          <p:cNvSpPr txBox="1">
            <a:spLocks noGrp="1"/>
          </p:cNvSpPr>
          <p:nvPr>
            <p:ph type="title" idx="2" hasCustomPrompt="1"/>
          </p:nvPr>
        </p:nvSpPr>
        <p:spPr>
          <a:xfrm>
            <a:off x="4441633" y="1924467"/>
            <a:ext cx="1072400" cy="76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60" name="Google Shape;260;p19"/>
          <p:cNvSpPr txBox="1">
            <a:spLocks noGrp="1"/>
          </p:cNvSpPr>
          <p:nvPr>
            <p:ph type="subTitle" idx="3"/>
          </p:nvPr>
        </p:nvSpPr>
        <p:spPr>
          <a:xfrm>
            <a:off x="5615567" y="2259679"/>
            <a:ext cx="3089200" cy="4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19"/>
          <p:cNvSpPr txBox="1">
            <a:spLocks noGrp="1"/>
          </p:cNvSpPr>
          <p:nvPr>
            <p:ph type="subTitle" idx="4"/>
          </p:nvPr>
        </p:nvSpPr>
        <p:spPr>
          <a:xfrm>
            <a:off x="5615567" y="3361608"/>
            <a:ext cx="30896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2" name="Google Shape;262;p19"/>
          <p:cNvSpPr txBox="1">
            <a:spLocks noGrp="1"/>
          </p:cNvSpPr>
          <p:nvPr>
            <p:ph type="title" idx="5" hasCustomPrompt="1"/>
          </p:nvPr>
        </p:nvSpPr>
        <p:spPr>
          <a:xfrm>
            <a:off x="4441633" y="3354229"/>
            <a:ext cx="1072400" cy="76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63" name="Google Shape;263;p19"/>
          <p:cNvSpPr txBox="1">
            <a:spLocks noGrp="1"/>
          </p:cNvSpPr>
          <p:nvPr>
            <p:ph type="subTitle" idx="6"/>
          </p:nvPr>
        </p:nvSpPr>
        <p:spPr>
          <a:xfrm>
            <a:off x="5615567" y="3714773"/>
            <a:ext cx="3089200" cy="4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9"/>
          <p:cNvSpPr txBox="1">
            <a:spLocks noGrp="1"/>
          </p:cNvSpPr>
          <p:nvPr>
            <p:ph type="subTitle" idx="7"/>
          </p:nvPr>
        </p:nvSpPr>
        <p:spPr>
          <a:xfrm>
            <a:off x="5615767" y="4816703"/>
            <a:ext cx="30892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5" name="Google Shape;265;p19"/>
          <p:cNvSpPr txBox="1">
            <a:spLocks noGrp="1"/>
          </p:cNvSpPr>
          <p:nvPr>
            <p:ph type="title" idx="8" hasCustomPrompt="1"/>
          </p:nvPr>
        </p:nvSpPr>
        <p:spPr>
          <a:xfrm>
            <a:off x="4441633" y="4816703"/>
            <a:ext cx="1072400" cy="76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66" name="Google Shape;266;p19"/>
          <p:cNvSpPr txBox="1">
            <a:spLocks noGrp="1"/>
          </p:cNvSpPr>
          <p:nvPr>
            <p:ph type="subTitle" idx="9"/>
          </p:nvPr>
        </p:nvSpPr>
        <p:spPr>
          <a:xfrm>
            <a:off x="5615767" y="5169868"/>
            <a:ext cx="3089200" cy="4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7" name="Google Shape;267;p19"/>
          <p:cNvGrpSpPr/>
          <p:nvPr/>
        </p:nvGrpSpPr>
        <p:grpSpPr>
          <a:xfrm>
            <a:off x="-103" y="5045455"/>
            <a:ext cx="3231443" cy="1810055"/>
            <a:chOff x="-77" y="3784091"/>
            <a:chExt cx="2423582" cy="1357541"/>
          </a:xfrm>
        </p:grpSpPr>
        <p:sp>
          <p:nvSpPr>
            <p:cNvPr id="268" name="Google Shape;268;p19"/>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9"/>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9"/>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9"/>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9"/>
          <p:cNvGrpSpPr/>
          <p:nvPr/>
        </p:nvGrpSpPr>
        <p:grpSpPr>
          <a:xfrm rot="10800000">
            <a:off x="8960564" y="-12"/>
            <a:ext cx="3231443" cy="1810055"/>
            <a:chOff x="-77" y="3784091"/>
            <a:chExt cx="2423582" cy="1357541"/>
          </a:xfrm>
        </p:grpSpPr>
        <p:sp>
          <p:nvSpPr>
            <p:cNvPr id="274" name="Google Shape;274;p19"/>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9"/>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9"/>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9"/>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9"/>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001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B9040-AD80-3F4B-A806-F3F8A6074001}" type="datetime1">
              <a:rPr lang="de-DE"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9911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9"/>
        <p:cNvGrpSpPr/>
        <p:nvPr/>
      </p:nvGrpSpPr>
      <p:grpSpPr>
        <a:xfrm>
          <a:off x="0" y="0"/>
          <a:ext cx="0" cy="0"/>
          <a:chOff x="0" y="0"/>
          <a:chExt cx="0" cy="0"/>
        </a:xfrm>
      </p:grpSpPr>
      <p:sp>
        <p:nvSpPr>
          <p:cNvPr id="280" name="Google Shape;280;p20"/>
          <p:cNvSpPr txBox="1">
            <a:spLocks noGrp="1"/>
          </p:cNvSpPr>
          <p:nvPr>
            <p:ph type="subTitle" idx="1"/>
          </p:nvPr>
        </p:nvSpPr>
        <p:spPr>
          <a:xfrm>
            <a:off x="959467" y="2360833"/>
            <a:ext cx="3089600" cy="51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Font typeface="Oswald"/>
              <a:buNone/>
              <a:defRPr sz="2400">
                <a:solidFill>
                  <a:schemeClr val="accent1"/>
                </a:solidFill>
                <a:latin typeface="Oswald"/>
                <a:ea typeface="Oswald"/>
                <a:cs typeface="Oswald"/>
                <a:sym typeface="Oswal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81" name="Google Shape;281;p20"/>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20"/>
          <p:cNvSpPr txBox="1">
            <a:spLocks noGrp="1"/>
          </p:cNvSpPr>
          <p:nvPr>
            <p:ph type="title" idx="2" hasCustomPrompt="1"/>
          </p:nvPr>
        </p:nvSpPr>
        <p:spPr>
          <a:xfrm>
            <a:off x="1772267" y="1757767"/>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83" name="Google Shape;283;p20"/>
          <p:cNvSpPr txBox="1">
            <a:spLocks noGrp="1"/>
          </p:cNvSpPr>
          <p:nvPr>
            <p:ph type="subTitle" idx="3"/>
          </p:nvPr>
        </p:nvSpPr>
        <p:spPr>
          <a:xfrm>
            <a:off x="960133" y="2862288"/>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 name="Google Shape;284;p20"/>
          <p:cNvSpPr txBox="1">
            <a:spLocks noGrp="1"/>
          </p:cNvSpPr>
          <p:nvPr>
            <p:ph type="subTitle" idx="4"/>
          </p:nvPr>
        </p:nvSpPr>
        <p:spPr>
          <a:xfrm>
            <a:off x="4551333" y="2360833"/>
            <a:ext cx="30892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5" name="Google Shape;285;p20"/>
          <p:cNvSpPr txBox="1">
            <a:spLocks noGrp="1"/>
          </p:cNvSpPr>
          <p:nvPr>
            <p:ph type="title" idx="5" hasCustomPrompt="1"/>
          </p:nvPr>
        </p:nvSpPr>
        <p:spPr>
          <a:xfrm>
            <a:off x="5364033" y="1757767"/>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86" name="Google Shape;286;p20"/>
          <p:cNvSpPr txBox="1">
            <a:spLocks noGrp="1"/>
          </p:cNvSpPr>
          <p:nvPr>
            <p:ph type="subTitle" idx="6"/>
          </p:nvPr>
        </p:nvSpPr>
        <p:spPr>
          <a:xfrm>
            <a:off x="4551651" y="2862288"/>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0"/>
          <p:cNvSpPr txBox="1">
            <a:spLocks noGrp="1"/>
          </p:cNvSpPr>
          <p:nvPr>
            <p:ph type="subTitle" idx="7"/>
          </p:nvPr>
        </p:nvSpPr>
        <p:spPr>
          <a:xfrm>
            <a:off x="8142733" y="2360833"/>
            <a:ext cx="30892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8" name="Google Shape;288;p20"/>
          <p:cNvSpPr txBox="1">
            <a:spLocks noGrp="1"/>
          </p:cNvSpPr>
          <p:nvPr>
            <p:ph type="title" idx="8" hasCustomPrompt="1"/>
          </p:nvPr>
        </p:nvSpPr>
        <p:spPr>
          <a:xfrm>
            <a:off x="8955400" y="1757767"/>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3"/>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89" name="Google Shape;289;p20"/>
          <p:cNvSpPr txBox="1">
            <a:spLocks noGrp="1"/>
          </p:cNvSpPr>
          <p:nvPr>
            <p:ph type="subTitle" idx="9"/>
          </p:nvPr>
        </p:nvSpPr>
        <p:spPr>
          <a:xfrm>
            <a:off x="8142801" y="2862288"/>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0"/>
          <p:cNvSpPr txBox="1">
            <a:spLocks noGrp="1"/>
          </p:cNvSpPr>
          <p:nvPr>
            <p:ph type="subTitle" idx="13"/>
          </p:nvPr>
        </p:nvSpPr>
        <p:spPr>
          <a:xfrm>
            <a:off x="959467" y="4527303"/>
            <a:ext cx="30896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1" name="Google Shape;291;p20"/>
          <p:cNvSpPr txBox="1">
            <a:spLocks noGrp="1"/>
          </p:cNvSpPr>
          <p:nvPr>
            <p:ph type="title" idx="14" hasCustomPrompt="1"/>
          </p:nvPr>
        </p:nvSpPr>
        <p:spPr>
          <a:xfrm>
            <a:off x="1772267" y="3924248"/>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92" name="Google Shape;292;p20"/>
          <p:cNvSpPr txBox="1">
            <a:spLocks noGrp="1"/>
          </p:cNvSpPr>
          <p:nvPr>
            <p:ph type="subTitle" idx="15"/>
          </p:nvPr>
        </p:nvSpPr>
        <p:spPr>
          <a:xfrm>
            <a:off x="960133" y="5028769"/>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0"/>
          <p:cNvSpPr txBox="1">
            <a:spLocks noGrp="1"/>
          </p:cNvSpPr>
          <p:nvPr>
            <p:ph type="subTitle" idx="16"/>
          </p:nvPr>
        </p:nvSpPr>
        <p:spPr>
          <a:xfrm>
            <a:off x="4551200" y="4527303"/>
            <a:ext cx="30896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0"/>
          <p:cNvSpPr txBox="1">
            <a:spLocks noGrp="1"/>
          </p:cNvSpPr>
          <p:nvPr>
            <p:ph type="title" idx="17" hasCustomPrompt="1"/>
          </p:nvPr>
        </p:nvSpPr>
        <p:spPr>
          <a:xfrm>
            <a:off x="5364033" y="3924248"/>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5"/>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95" name="Google Shape;295;p20"/>
          <p:cNvSpPr txBox="1">
            <a:spLocks noGrp="1"/>
          </p:cNvSpPr>
          <p:nvPr>
            <p:ph type="subTitle" idx="18"/>
          </p:nvPr>
        </p:nvSpPr>
        <p:spPr>
          <a:xfrm>
            <a:off x="4551651" y="5028769"/>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0"/>
          <p:cNvSpPr txBox="1">
            <a:spLocks noGrp="1"/>
          </p:cNvSpPr>
          <p:nvPr>
            <p:ph type="subTitle" idx="19"/>
          </p:nvPr>
        </p:nvSpPr>
        <p:spPr>
          <a:xfrm>
            <a:off x="8142733" y="4527300"/>
            <a:ext cx="30892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24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7" name="Google Shape;297;p20"/>
          <p:cNvSpPr txBox="1">
            <a:spLocks noGrp="1"/>
          </p:cNvSpPr>
          <p:nvPr>
            <p:ph type="title" idx="20" hasCustomPrompt="1"/>
          </p:nvPr>
        </p:nvSpPr>
        <p:spPr>
          <a:xfrm>
            <a:off x="8955400" y="3924248"/>
            <a:ext cx="1464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Font typeface="Oswald"/>
              <a:buNone/>
              <a:defRPr sz="4000">
                <a:latin typeface="Oswald"/>
                <a:ea typeface="Oswald"/>
                <a:cs typeface="Oswald"/>
                <a:sym typeface="Oswald"/>
              </a:defRPr>
            </a:lvl2pPr>
            <a:lvl3pPr lvl="2" algn="ctr" rtl="0">
              <a:spcBef>
                <a:spcPts val="0"/>
              </a:spcBef>
              <a:spcAft>
                <a:spcPts val="0"/>
              </a:spcAft>
              <a:buSzPts val="3000"/>
              <a:buFont typeface="Oswald"/>
              <a:buNone/>
              <a:defRPr sz="4000">
                <a:latin typeface="Oswald"/>
                <a:ea typeface="Oswald"/>
                <a:cs typeface="Oswald"/>
                <a:sym typeface="Oswald"/>
              </a:defRPr>
            </a:lvl3pPr>
            <a:lvl4pPr lvl="3" algn="ctr" rtl="0">
              <a:spcBef>
                <a:spcPts val="0"/>
              </a:spcBef>
              <a:spcAft>
                <a:spcPts val="0"/>
              </a:spcAft>
              <a:buSzPts val="3000"/>
              <a:buFont typeface="Oswald"/>
              <a:buNone/>
              <a:defRPr sz="4000">
                <a:latin typeface="Oswald"/>
                <a:ea typeface="Oswald"/>
                <a:cs typeface="Oswald"/>
                <a:sym typeface="Oswald"/>
              </a:defRPr>
            </a:lvl4pPr>
            <a:lvl5pPr lvl="4" algn="ctr" rtl="0">
              <a:spcBef>
                <a:spcPts val="0"/>
              </a:spcBef>
              <a:spcAft>
                <a:spcPts val="0"/>
              </a:spcAft>
              <a:buSzPts val="3000"/>
              <a:buFont typeface="Oswald"/>
              <a:buNone/>
              <a:defRPr sz="4000">
                <a:latin typeface="Oswald"/>
                <a:ea typeface="Oswald"/>
                <a:cs typeface="Oswald"/>
                <a:sym typeface="Oswald"/>
              </a:defRPr>
            </a:lvl5pPr>
            <a:lvl6pPr lvl="5" algn="ctr" rtl="0">
              <a:spcBef>
                <a:spcPts val="0"/>
              </a:spcBef>
              <a:spcAft>
                <a:spcPts val="0"/>
              </a:spcAft>
              <a:buSzPts val="3000"/>
              <a:buFont typeface="Oswald"/>
              <a:buNone/>
              <a:defRPr sz="4000">
                <a:latin typeface="Oswald"/>
                <a:ea typeface="Oswald"/>
                <a:cs typeface="Oswald"/>
                <a:sym typeface="Oswald"/>
              </a:defRPr>
            </a:lvl6pPr>
            <a:lvl7pPr lvl="6" algn="ctr" rtl="0">
              <a:spcBef>
                <a:spcPts val="0"/>
              </a:spcBef>
              <a:spcAft>
                <a:spcPts val="0"/>
              </a:spcAft>
              <a:buSzPts val="3000"/>
              <a:buFont typeface="Oswald"/>
              <a:buNone/>
              <a:defRPr sz="4000">
                <a:latin typeface="Oswald"/>
                <a:ea typeface="Oswald"/>
                <a:cs typeface="Oswald"/>
                <a:sym typeface="Oswald"/>
              </a:defRPr>
            </a:lvl7pPr>
            <a:lvl8pPr lvl="7" algn="ctr" rtl="0">
              <a:spcBef>
                <a:spcPts val="0"/>
              </a:spcBef>
              <a:spcAft>
                <a:spcPts val="0"/>
              </a:spcAft>
              <a:buSzPts val="3000"/>
              <a:buFont typeface="Oswald"/>
              <a:buNone/>
              <a:defRPr sz="4000">
                <a:latin typeface="Oswald"/>
                <a:ea typeface="Oswald"/>
                <a:cs typeface="Oswald"/>
                <a:sym typeface="Oswald"/>
              </a:defRPr>
            </a:lvl8pPr>
            <a:lvl9pPr lvl="8" algn="ctr" rtl="0">
              <a:spcBef>
                <a:spcPts val="0"/>
              </a:spcBef>
              <a:spcAft>
                <a:spcPts val="0"/>
              </a:spcAft>
              <a:buSzPts val="3000"/>
              <a:buFont typeface="Oswald"/>
              <a:buNone/>
              <a:defRPr sz="4000">
                <a:latin typeface="Oswald"/>
                <a:ea typeface="Oswald"/>
                <a:cs typeface="Oswald"/>
                <a:sym typeface="Oswald"/>
              </a:defRPr>
            </a:lvl9pPr>
          </a:lstStyle>
          <a:p>
            <a:r>
              <a:t>xx%</a:t>
            </a:r>
          </a:p>
        </p:txBody>
      </p:sp>
      <p:sp>
        <p:nvSpPr>
          <p:cNvPr id="298" name="Google Shape;298;p20"/>
          <p:cNvSpPr txBox="1">
            <a:spLocks noGrp="1"/>
          </p:cNvSpPr>
          <p:nvPr>
            <p:ph type="subTitle" idx="21"/>
          </p:nvPr>
        </p:nvSpPr>
        <p:spPr>
          <a:xfrm>
            <a:off x="8142801" y="5028769"/>
            <a:ext cx="3089200" cy="8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9" name="Google Shape;299;p20"/>
          <p:cNvGrpSpPr/>
          <p:nvPr/>
        </p:nvGrpSpPr>
        <p:grpSpPr>
          <a:xfrm>
            <a:off x="1" y="6092062"/>
            <a:ext cx="1363345" cy="763663"/>
            <a:chOff x="-77" y="3784091"/>
            <a:chExt cx="2423582" cy="1357541"/>
          </a:xfrm>
        </p:grpSpPr>
        <p:sp>
          <p:nvSpPr>
            <p:cNvPr id="300" name="Google Shape;300;p20"/>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0"/>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0"/>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0"/>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0"/>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20"/>
          <p:cNvGrpSpPr/>
          <p:nvPr/>
        </p:nvGrpSpPr>
        <p:grpSpPr>
          <a:xfrm flipH="1">
            <a:off x="10828668" y="6092062"/>
            <a:ext cx="1363345" cy="763663"/>
            <a:chOff x="-77" y="3784091"/>
            <a:chExt cx="2423582" cy="1357541"/>
          </a:xfrm>
        </p:grpSpPr>
        <p:sp>
          <p:nvSpPr>
            <p:cNvPr id="306" name="Google Shape;306;p20"/>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0"/>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0"/>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0"/>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0"/>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0811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1"/>
        <p:cNvGrpSpPr/>
        <p:nvPr/>
      </p:nvGrpSpPr>
      <p:grpSpPr>
        <a:xfrm>
          <a:off x="0" y="0"/>
          <a:ext cx="0" cy="0"/>
          <a:chOff x="0" y="0"/>
          <a:chExt cx="0" cy="0"/>
        </a:xfrm>
      </p:grpSpPr>
      <p:sp>
        <p:nvSpPr>
          <p:cNvPr id="312" name="Google Shape;312;p21"/>
          <p:cNvSpPr txBox="1">
            <a:spLocks noGrp="1"/>
          </p:cNvSpPr>
          <p:nvPr>
            <p:ph type="subTitle" idx="1"/>
          </p:nvPr>
        </p:nvSpPr>
        <p:spPr>
          <a:xfrm>
            <a:off x="1881284" y="1897881"/>
            <a:ext cx="30896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3" name="Google Shape;313;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 name="Google Shape;314;p21"/>
          <p:cNvSpPr txBox="1">
            <a:spLocks noGrp="1"/>
          </p:cNvSpPr>
          <p:nvPr>
            <p:ph type="subTitle" idx="2"/>
          </p:nvPr>
        </p:nvSpPr>
        <p:spPr>
          <a:xfrm>
            <a:off x="1881951" y="2399336"/>
            <a:ext cx="3089200" cy="8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21"/>
          <p:cNvSpPr txBox="1">
            <a:spLocks noGrp="1"/>
          </p:cNvSpPr>
          <p:nvPr>
            <p:ph type="subTitle" idx="3"/>
          </p:nvPr>
        </p:nvSpPr>
        <p:spPr>
          <a:xfrm>
            <a:off x="1881317" y="3266865"/>
            <a:ext cx="30892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21"/>
          <p:cNvSpPr txBox="1">
            <a:spLocks noGrp="1"/>
          </p:cNvSpPr>
          <p:nvPr>
            <p:ph type="subTitle" idx="4"/>
          </p:nvPr>
        </p:nvSpPr>
        <p:spPr>
          <a:xfrm>
            <a:off x="1881633" y="3768320"/>
            <a:ext cx="3089200" cy="8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1"/>
          <p:cNvSpPr txBox="1">
            <a:spLocks noGrp="1"/>
          </p:cNvSpPr>
          <p:nvPr>
            <p:ph type="subTitle" idx="5"/>
          </p:nvPr>
        </p:nvSpPr>
        <p:spPr>
          <a:xfrm>
            <a:off x="7221284" y="1897881"/>
            <a:ext cx="30892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8" name="Google Shape;318;p21"/>
          <p:cNvSpPr txBox="1">
            <a:spLocks noGrp="1"/>
          </p:cNvSpPr>
          <p:nvPr>
            <p:ph type="subTitle" idx="6"/>
          </p:nvPr>
        </p:nvSpPr>
        <p:spPr>
          <a:xfrm>
            <a:off x="7221351" y="2399336"/>
            <a:ext cx="3089200" cy="838800"/>
          </a:xfrm>
          <a:prstGeom prst="rect">
            <a:avLst/>
          </a:prstGeom>
        </p:spPr>
        <p:txBody>
          <a:bodyPr spcFirstLastPara="1" wrap="square" lIns="91425" tIns="91425" rIns="91425" bIns="91425" anchor="t" anchorCtr="0">
            <a:noAutofit/>
          </a:bodyPr>
          <a:lstStyle>
            <a:lvl1pPr marR="442790"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1"/>
          <p:cNvSpPr txBox="1">
            <a:spLocks noGrp="1"/>
          </p:cNvSpPr>
          <p:nvPr>
            <p:ph type="subTitle" idx="7"/>
          </p:nvPr>
        </p:nvSpPr>
        <p:spPr>
          <a:xfrm>
            <a:off x="1881284" y="4635852"/>
            <a:ext cx="3089600" cy="51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24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0" name="Google Shape;320;p21"/>
          <p:cNvSpPr txBox="1">
            <a:spLocks noGrp="1"/>
          </p:cNvSpPr>
          <p:nvPr>
            <p:ph type="subTitle" idx="8"/>
          </p:nvPr>
        </p:nvSpPr>
        <p:spPr>
          <a:xfrm>
            <a:off x="1881951" y="5137319"/>
            <a:ext cx="3089200" cy="8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21"/>
          <p:cNvSpPr txBox="1">
            <a:spLocks noGrp="1"/>
          </p:cNvSpPr>
          <p:nvPr>
            <p:ph type="subTitle" idx="9"/>
          </p:nvPr>
        </p:nvSpPr>
        <p:spPr>
          <a:xfrm>
            <a:off x="7221051" y="3266868"/>
            <a:ext cx="30896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2" name="Google Shape;322;p21"/>
          <p:cNvSpPr txBox="1">
            <a:spLocks noGrp="1"/>
          </p:cNvSpPr>
          <p:nvPr>
            <p:ph type="subTitle" idx="13"/>
          </p:nvPr>
        </p:nvSpPr>
        <p:spPr>
          <a:xfrm>
            <a:off x="7221500" y="3768335"/>
            <a:ext cx="3089200" cy="8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1"/>
          <p:cNvSpPr txBox="1">
            <a:spLocks noGrp="1"/>
          </p:cNvSpPr>
          <p:nvPr>
            <p:ph type="subTitle" idx="14"/>
          </p:nvPr>
        </p:nvSpPr>
        <p:spPr>
          <a:xfrm>
            <a:off x="7221284" y="4635849"/>
            <a:ext cx="3089200" cy="519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24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4" name="Google Shape;324;p21"/>
          <p:cNvSpPr txBox="1">
            <a:spLocks noGrp="1"/>
          </p:cNvSpPr>
          <p:nvPr>
            <p:ph type="subTitle" idx="15"/>
          </p:nvPr>
        </p:nvSpPr>
        <p:spPr>
          <a:xfrm>
            <a:off x="7221351" y="5137319"/>
            <a:ext cx="3089200" cy="8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5" name="Google Shape;325;p21"/>
          <p:cNvGrpSpPr/>
          <p:nvPr/>
        </p:nvGrpSpPr>
        <p:grpSpPr>
          <a:xfrm>
            <a:off x="1" y="6092062"/>
            <a:ext cx="1363345" cy="763663"/>
            <a:chOff x="-77" y="3784091"/>
            <a:chExt cx="2423582" cy="1357541"/>
          </a:xfrm>
        </p:grpSpPr>
        <p:sp>
          <p:nvSpPr>
            <p:cNvPr id="326" name="Google Shape;326;p21"/>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1"/>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1"/>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1"/>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1"/>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21"/>
          <p:cNvGrpSpPr/>
          <p:nvPr/>
        </p:nvGrpSpPr>
        <p:grpSpPr>
          <a:xfrm rot="10800000">
            <a:off x="10828668" y="-5"/>
            <a:ext cx="1363345" cy="763663"/>
            <a:chOff x="-77" y="3784091"/>
            <a:chExt cx="2423582" cy="1357541"/>
          </a:xfrm>
        </p:grpSpPr>
        <p:sp>
          <p:nvSpPr>
            <p:cNvPr id="332" name="Google Shape;332;p21"/>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1"/>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1"/>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1"/>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1"/>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21"/>
          <p:cNvGrpSpPr/>
          <p:nvPr/>
        </p:nvGrpSpPr>
        <p:grpSpPr>
          <a:xfrm>
            <a:off x="6032400" y="1859500"/>
            <a:ext cx="127200" cy="4155000"/>
            <a:chOff x="4524300" y="1013625"/>
            <a:chExt cx="95400" cy="3116250"/>
          </a:xfrm>
        </p:grpSpPr>
        <p:sp>
          <p:nvSpPr>
            <p:cNvPr id="338" name="Google Shape;338;p21"/>
            <p:cNvSpPr/>
            <p:nvPr/>
          </p:nvSpPr>
          <p:spPr>
            <a:xfrm>
              <a:off x="4524300" y="1013625"/>
              <a:ext cx="95400" cy="1038300"/>
            </a:xfrm>
            <a:prstGeom prst="rect">
              <a:avLst/>
            </a:prstGeom>
            <a:solidFill>
              <a:srgbClr val="C8AEF8">
                <a:alpha val="5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1"/>
            <p:cNvSpPr/>
            <p:nvPr/>
          </p:nvSpPr>
          <p:spPr>
            <a:xfrm>
              <a:off x="4524300" y="1534125"/>
              <a:ext cx="95400" cy="1038300"/>
            </a:xfrm>
            <a:prstGeom prst="rect">
              <a:avLst/>
            </a:prstGeom>
            <a:solidFill>
              <a:srgbClr val="878FFF">
                <a:alpha val="73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1"/>
            <p:cNvSpPr/>
            <p:nvPr/>
          </p:nvSpPr>
          <p:spPr>
            <a:xfrm>
              <a:off x="4524300" y="2053275"/>
              <a:ext cx="95400" cy="1038300"/>
            </a:xfrm>
            <a:prstGeom prst="rect">
              <a:avLst/>
            </a:prstGeom>
            <a:solidFill>
              <a:srgbClr val="9154F8">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1"/>
            <p:cNvSpPr/>
            <p:nvPr/>
          </p:nvSpPr>
          <p:spPr>
            <a:xfrm>
              <a:off x="4524300" y="2565875"/>
              <a:ext cx="95400" cy="1038300"/>
            </a:xfrm>
            <a:prstGeom prst="rect">
              <a:avLst/>
            </a:prstGeom>
            <a:solidFill>
              <a:srgbClr val="35C2D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1"/>
            <p:cNvSpPr/>
            <p:nvPr/>
          </p:nvSpPr>
          <p:spPr>
            <a:xfrm>
              <a:off x="4524300" y="3091575"/>
              <a:ext cx="95400" cy="1038300"/>
            </a:xfrm>
            <a:prstGeom prst="rect">
              <a:avLst/>
            </a:prstGeom>
            <a:solidFill>
              <a:srgbClr val="CA7BE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4524300" y="3610723"/>
              <a:ext cx="95400" cy="519000"/>
            </a:xfrm>
            <a:prstGeom prst="rect">
              <a:avLst/>
            </a:prstGeom>
            <a:solidFill>
              <a:srgbClr val="972CB4">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5778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4"/>
        <p:cNvGrpSpPr/>
        <p:nvPr/>
      </p:nvGrpSpPr>
      <p:grpSpPr>
        <a:xfrm>
          <a:off x="0" y="0"/>
          <a:ext cx="0" cy="0"/>
          <a:chOff x="0" y="0"/>
          <a:chExt cx="0" cy="0"/>
        </a:xfrm>
      </p:grpSpPr>
      <p:grpSp>
        <p:nvGrpSpPr>
          <p:cNvPr id="345" name="Google Shape;345;p22"/>
          <p:cNvGrpSpPr/>
          <p:nvPr/>
        </p:nvGrpSpPr>
        <p:grpSpPr>
          <a:xfrm>
            <a:off x="-11" y="2225411"/>
            <a:ext cx="3708511" cy="2407176"/>
            <a:chOff x="8024127" y="984378"/>
            <a:chExt cx="2502369" cy="1624275"/>
          </a:xfrm>
        </p:grpSpPr>
        <p:sp>
          <p:nvSpPr>
            <p:cNvPr id="346" name="Google Shape;346;p22"/>
            <p:cNvSpPr/>
            <p:nvPr/>
          </p:nvSpPr>
          <p:spPr>
            <a:xfrm>
              <a:off x="8647339" y="2562003"/>
              <a:ext cx="65709" cy="30106"/>
            </a:xfrm>
            <a:custGeom>
              <a:avLst/>
              <a:gdLst/>
              <a:ahLst/>
              <a:cxnLst/>
              <a:rect l="l" t="t" r="r" b="b"/>
              <a:pathLst>
                <a:path w="2259" h="1035" extrusionOk="0">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2"/>
            <p:cNvSpPr/>
            <p:nvPr/>
          </p:nvSpPr>
          <p:spPr>
            <a:xfrm>
              <a:off x="8759904" y="2562003"/>
              <a:ext cx="65680" cy="30106"/>
            </a:xfrm>
            <a:custGeom>
              <a:avLst/>
              <a:gdLst/>
              <a:ahLst/>
              <a:cxnLst/>
              <a:rect l="l" t="t" r="r" b="b"/>
              <a:pathLst>
                <a:path w="2258" h="1035" extrusionOk="0">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2"/>
            <p:cNvSpPr/>
            <p:nvPr/>
          </p:nvSpPr>
          <p:spPr>
            <a:xfrm>
              <a:off x="8872440" y="2562003"/>
              <a:ext cx="65709" cy="30106"/>
            </a:xfrm>
            <a:custGeom>
              <a:avLst/>
              <a:gdLst/>
              <a:ahLst/>
              <a:cxnLst/>
              <a:rect l="l" t="t" r="r" b="b"/>
              <a:pathLst>
                <a:path w="2259" h="1035" extrusionOk="0">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2"/>
            <p:cNvSpPr/>
            <p:nvPr/>
          </p:nvSpPr>
          <p:spPr>
            <a:xfrm>
              <a:off x="10089400" y="2205025"/>
              <a:ext cx="25" cy="50050"/>
            </a:xfrm>
            <a:custGeom>
              <a:avLst/>
              <a:gdLst/>
              <a:ahLst/>
              <a:cxnLst/>
              <a:rect l="l" t="t" r="r" b="b"/>
              <a:pathLst>
                <a:path w="1" h="2002" extrusionOk="0">
                  <a:moveTo>
                    <a:pt x="0" y="2002"/>
                  </a:moveTo>
                  <a:lnTo>
                    <a:pt x="0" y="0"/>
                  </a:lnTo>
                </a:path>
              </a:pathLst>
            </a:custGeom>
            <a:solidFill>
              <a:srgbClr val="1FF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2"/>
            <p:cNvSpPr/>
            <p:nvPr/>
          </p:nvSpPr>
          <p:spPr>
            <a:xfrm>
              <a:off x="8024127" y="984378"/>
              <a:ext cx="2502369" cy="1624275"/>
            </a:xfrm>
            <a:custGeom>
              <a:avLst/>
              <a:gdLst/>
              <a:ahLst/>
              <a:cxnLst/>
              <a:rect l="l" t="t" r="r" b="b"/>
              <a:pathLst>
                <a:path w="86029" h="55841" extrusionOk="0">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2"/>
            <p:cNvSpPr/>
            <p:nvPr/>
          </p:nvSpPr>
          <p:spPr>
            <a:xfrm>
              <a:off x="8024127" y="984378"/>
              <a:ext cx="2502369" cy="262020"/>
            </a:xfrm>
            <a:custGeom>
              <a:avLst/>
              <a:gdLst/>
              <a:ahLst/>
              <a:cxnLst/>
              <a:rect l="l" t="t" r="r" b="b"/>
              <a:pathLst>
                <a:path w="86029" h="9008" extrusionOk="0">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2"/>
            <p:cNvSpPr/>
            <p:nvPr/>
          </p:nvSpPr>
          <p:spPr>
            <a:xfrm>
              <a:off x="8125057" y="1324952"/>
              <a:ext cx="2305388" cy="1198318"/>
            </a:xfrm>
            <a:custGeom>
              <a:avLst/>
              <a:gdLst/>
              <a:ahLst/>
              <a:cxnLst/>
              <a:rect l="l" t="t" r="r" b="b"/>
              <a:pathLst>
                <a:path w="79257" h="41197" extrusionOk="0">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2"/>
            <p:cNvSpPr/>
            <p:nvPr/>
          </p:nvSpPr>
          <p:spPr>
            <a:xfrm>
              <a:off x="8191986" y="1394818"/>
              <a:ext cx="54365" cy="110620"/>
            </a:xfrm>
            <a:custGeom>
              <a:avLst/>
              <a:gdLst/>
              <a:ahLst/>
              <a:cxnLst/>
              <a:rect l="l" t="t" r="r" b="b"/>
              <a:pathLst>
                <a:path w="1869" h="3803" fill="none" extrusionOk="0">
                  <a:moveTo>
                    <a:pt x="1869" y="0"/>
                  </a:moveTo>
                  <a:lnTo>
                    <a:pt x="1" y="1901"/>
                  </a:lnTo>
                  <a:lnTo>
                    <a:pt x="1869" y="3803"/>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2"/>
            <p:cNvSpPr/>
            <p:nvPr/>
          </p:nvSpPr>
          <p:spPr>
            <a:xfrm>
              <a:off x="8385062" y="1394818"/>
              <a:ext cx="55354" cy="110620"/>
            </a:xfrm>
            <a:custGeom>
              <a:avLst/>
              <a:gdLst/>
              <a:ahLst/>
              <a:cxnLst/>
              <a:rect l="l" t="t" r="r" b="b"/>
              <a:pathLst>
                <a:path w="1903" h="3803" fill="none" extrusionOk="0">
                  <a:moveTo>
                    <a:pt x="1" y="0"/>
                  </a:moveTo>
                  <a:lnTo>
                    <a:pt x="1902" y="1901"/>
                  </a:lnTo>
                  <a:lnTo>
                    <a:pt x="1" y="3803"/>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2"/>
            <p:cNvSpPr/>
            <p:nvPr/>
          </p:nvSpPr>
          <p:spPr>
            <a:xfrm>
              <a:off x="8292887" y="1394818"/>
              <a:ext cx="43689" cy="120335"/>
            </a:xfrm>
            <a:custGeom>
              <a:avLst/>
              <a:gdLst/>
              <a:ahLst/>
              <a:cxnLst/>
              <a:rect l="l" t="t" r="r" b="b"/>
              <a:pathLst>
                <a:path w="1502" h="4137" fill="none" extrusionOk="0">
                  <a:moveTo>
                    <a:pt x="1" y="4136"/>
                  </a:moveTo>
                  <a:lnTo>
                    <a:pt x="1502" y="0"/>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2"/>
            <p:cNvSpPr/>
            <p:nvPr/>
          </p:nvSpPr>
          <p:spPr>
            <a:xfrm>
              <a:off x="8483055" y="1500548"/>
              <a:ext cx="31095" cy="31095"/>
            </a:xfrm>
            <a:custGeom>
              <a:avLst/>
              <a:gdLst/>
              <a:ahLst/>
              <a:cxnLst/>
              <a:rect l="l" t="t" r="r" b="b"/>
              <a:pathLst>
                <a:path w="1069" h="1069" extrusionOk="0">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2"/>
            <p:cNvSpPr/>
            <p:nvPr/>
          </p:nvSpPr>
          <p:spPr>
            <a:xfrm>
              <a:off x="8528666" y="1500548"/>
              <a:ext cx="31065" cy="31095"/>
            </a:xfrm>
            <a:custGeom>
              <a:avLst/>
              <a:gdLst/>
              <a:ahLst/>
              <a:cxnLst/>
              <a:rect l="l" t="t" r="r" b="b"/>
              <a:pathLst>
                <a:path w="1068" h="1069" extrusionOk="0">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2"/>
            <p:cNvSpPr/>
            <p:nvPr/>
          </p:nvSpPr>
          <p:spPr>
            <a:xfrm>
              <a:off x="8593674" y="1500548"/>
              <a:ext cx="31065" cy="31095"/>
            </a:xfrm>
            <a:custGeom>
              <a:avLst/>
              <a:gdLst/>
              <a:ahLst/>
              <a:cxnLst/>
              <a:rect l="l" t="t" r="r" b="b"/>
              <a:pathLst>
                <a:path w="1068" h="1069" extrusionOk="0">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2"/>
            <p:cNvSpPr/>
            <p:nvPr/>
          </p:nvSpPr>
          <p:spPr>
            <a:xfrm>
              <a:off x="8219152" y="1627656"/>
              <a:ext cx="1656300" cy="29"/>
            </a:xfrm>
            <a:custGeom>
              <a:avLst/>
              <a:gdLst/>
              <a:ahLst/>
              <a:cxnLst/>
              <a:rect l="l" t="t" r="r" b="b"/>
              <a:pathLst>
                <a:path w="56942" h="1" fill="none" extrusionOk="0">
                  <a:moveTo>
                    <a:pt x="1" y="1"/>
                  </a:moveTo>
                  <a:lnTo>
                    <a:pt x="56941" y="1"/>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2"/>
            <p:cNvSpPr/>
            <p:nvPr/>
          </p:nvSpPr>
          <p:spPr>
            <a:xfrm>
              <a:off x="9975312" y="1627656"/>
              <a:ext cx="128101" cy="29"/>
            </a:xfrm>
            <a:custGeom>
              <a:avLst/>
              <a:gdLst/>
              <a:ahLst/>
              <a:cxnLst/>
              <a:rect l="l" t="t" r="r" b="b"/>
              <a:pathLst>
                <a:path w="4404" h="1" fill="none" extrusionOk="0">
                  <a:moveTo>
                    <a:pt x="0" y="1"/>
                  </a:moveTo>
                  <a:lnTo>
                    <a:pt x="4403" y="1"/>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2"/>
            <p:cNvSpPr/>
            <p:nvPr/>
          </p:nvSpPr>
          <p:spPr>
            <a:xfrm>
              <a:off x="10174205" y="1627656"/>
              <a:ext cx="163035" cy="29"/>
            </a:xfrm>
            <a:custGeom>
              <a:avLst/>
              <a:gdLst/>
              <a:ahLst/>
              <a:cxnLst/>
              <a:rect l="l" t="t" r="r" b="b"/>
              <a:pathLst>
                <a:path w="5605" h="1" fill="none" extrusionOk="0">
                  <a:moveTo>
                    <a:pt x="0" y="1"/>
                  </a:moveTo>
                  <a:lnTo>
                    <a:pt x="5604" y="1"/>
                  </a:lnTo>
                </a:path>
              </a:pathLst>
            </a:custGeom>
            <a:noFill/>
            <a:ln w="20850" cap="rnd" cmpd="sng">
              <a:solidFill>
                <a:srgbClr val="12D7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2"/>
            <p:cNvSpPr/>
            <p:nvPr/>
          </p:nvSpPr>
          <p:spPr>
            <a:xfrm>
              <a:off x="8219152" y="1757673"/>
              <a:ext cx="1036300" cy="29"/>
            </a:xfrm>
            <a:custGeom>
              <a:avLst/>
              <a:gdLst/>
              <a:ahLst/>
              <a:cxnLst/>
              <a:rect l="l" t="t" r="r" b="b"/>
              <a:pathLst>
                <a:path w="35627" h="1" fill="none" extrusionOk="0">
                  <a:moveTo>
                    <a:pt x="1" y="1"/>
                  </a:moveTo>
                  <a:lnTo>
                    <a:pt x="35626" y="1"/>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2"/>
            <p:cNvSpPr/>
            <p:nvPr/>
          </p:nvSpPr>
          <p:spPr>
            <a:xfrm>
              <a:off x="9408676" y="1757673"/>
              <a:ext cx="186335" cy="29"/>
            </a:xfrm>
            <a:custGeom>
              <a:avLst/>
              <a:gdLst/>
              <a:ahLst/>
              <a:cxnLst/>
              <a:rect l="l" t="t" r="r" b="b"/>
              <a:pathLst>
                <a:path w="6406" h="1" fill="none" extrusionOk="0">
                  <a:moveTo>
                    <a:pt x="1" y="1"/>
                  </a:moveTo>
                  <a:lnTo>
                    <a:pt x="6405" y="1"/>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2"/>
            <p:cNvSpPr/>
            <p:nvPr/>
          </p:nvSpPr>
          <p:spPr>
            <a:xfrm>
              <a:off x="9090440" y="1832396"/>
              <a:ext cx="504581" cy="29"/>
            </a:xfrm>
            <a:custGeom>
              <a:avLst/>
              <a:gdLst/>
              <a:ahLst/>
              <a:cxnLst/>
              <a:rect l="l" t="t" r="r" b="b"/>
              <a:pathLst>
                <a:path w="17347" h="1" fill="none" extrusionOk="0">
                  <a:moveTo>
                    <a:pt x="17346" y="0"/>
                  </a:moveTo>
                  <a:lnTo>
                    <a:pt x="0"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2"/>
            <p:cNvSpPr/>
            <p:nvPr/>
          </p:nvSpPr>
          <p:spPr>
            <a:xfrm>
              <a:off x="8919673" y="1832396"/>
              <a:ext cx="101923" cy="29"/>
            </a:xfrm>
            <a:custGeom>
              <a:avLst/>
              <a:gdLst/>
              <a:ahLst/>
              <a:cxnLst/>
              <a:rect l="l" t="t" r="r" b="b"/>
              <a:pathLst>
                <a:path w="3504" h="1" fill="none" extrusionOk="0">
                  <a:moveTo>
                    <a:pt x="3503" y="0"/>
                  </a:moveTo>
                  <a:lnTo>
                    <a:pt x="1"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2"/>
            <p:cNvSpPr/>
            <p:nvPr/>
          </p:nvSpPr>
          <p:spPr>
            <a:xfrm>
              <a:off x="8737271" y="1832396"/>
              <a:ext cx="101894" cy="29"/>
            </a:xfrm>
            <a:custGeom>
              <a:avLst/>
              <a:gdLst/>
              <a:ahLst/>
              <a:cxnLst/>
              <a:rect l="l" t="t" r="r" b="b"/>
              <a:pathLst>
                <a:path w="3503" h="1" fill="none" extrusionOk="0">
                  <a:moveTo>
                    <a:pt x="3503" y="0"/>
                  </a:moveTo>
                  <a:lnTo>
                    <a:pt x="0"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2"/>
            <p:cNvSpPr/>
            <p:nvPr/>
          </p:nvSpPr>
          <p:spPr>
            <a:xfrm>
              <a:off x="8555829" y="1832396"/>
              <a:ext cx="100934" cy="29"/>
            </a:xfrm>
            <a:custGeom>
              <a:avLst/>
              <a:gdLst/>
              <a:ahLst/>
              <a:cxnLst/>
              <a:rect l="l" t="t" r="r" b="b"/>
              <a:pathLst>
                <a:path w="3470" h="1" fill="none" extrusionOk="0">
                  <a:moveTo>
                    <a:pt x="3470" y="0"/>
                  </a:moveTo>
                  <a:lnTo>
                    <a:pt x="1"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2"/>
            <p:cNvSpPr/>
            <p:nvPr/>
          </p:nvSpPr>
          <p:spPr>
            <a:xfrm>
              <a:off x="8373428" y="1832396"/>
              <a:ext cx="100934" cy="29"/>
            </a:xfrm>
            <a:custGeom>
              <a:avLst/>
              <a:gdLst/>
              <a:ahLst/>
              <a:cxnLst/>
              <a:rect l="l" t="t" r="r" b="b"/>
              <a:pathLst>
                <a:path w="3470" h="1" fill="none" extrusionOk="0">
                  <a:moveTo>
                    <a:pt x="3470" y="0"/>
                  </a:moveTo>
                  <a:lnTo>
                    <a:pt x="0"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2"/>
            <p:cNvSpPr/>
            <p:nvPr/>
          </p:nvSpPr>
          <p:spPr>
            <a:xfrm>
              <a:off x="8373428" y="1923582"/>
              <a:ext cx="1570900" cy="29"/>
            </a:xfrm>
            <a:custGeom>
              <a:avLst/>
              <a:gdLst/>
              <a:ahLst/>
              <a:cxnLst/>
              <a:rect l="l" t="t" r="r" b="b"/>
              <a:pathLst>
                <a:path w="54006" h="1" fill="none" extrusionOk="0">
                  <a:moveTo>
                    <a:pt x="54006" y="1"/>
                  </a:moveTo>
                  <a:lnTo>
                    <a:pt x="0" y="1"/>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2"/>
            <p:cNvSpPr/>
            <p:nvPr/>
          </p:nvSpPr>
          <p:spPr>
            <a:xfrm>
              <a:off x="8219152" y="1832396"/>
              <a:ext cx="36912" cy="29"/>
            </a:xfrm>
            <a:custGeom>
              <a:avLst/>
              <a:gdLst/>
              <a:ahLst/>
              <a:cxnLst/>
              <a:rect l="l" t="t" r="r" b="b"/>
              <a:pathLst>
                <a:path w="1269" h="1" fill="none" extrusionOk="0">
                  <a:moveTo>
                    <a:pt x="1268" y="0"/>
                  </a:moveTo>
                  <a:lnTo>
                    <a:pt x="1"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2"/>
            <p:cNvSpPr/>
            <p:nvPr/>
          </p:nvSpPr>
          <p:spPr>
            <a:xfrm>
              <a:off x="8219152" y="1923582"/>
              <a:ext cx="36912" cy="29"/>
            </a:xfrm>
            <a:custGeom>
              <a:avLst/>
              <a:gdLst/>
              <a:ahLst/>
              <a:cxnLst/>
              <a:rect l="l" t="t" r="r" b="b"/>
              <a:pathLst>
                <a:path w="1269" h="1" fill="none" extrusionOk="0">
                  <a:moveTo>
                    <a:pt x="1268" y="1"/>
                  </a:moveTo>
                  <a:lnTo>
                    <a:pt x="1" y="1"/>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2"/>
            <p:cNvSpPr/>
            <p:nvPr/>
          </p:nvSpPr>
          <p:spPr>
            <a:xfrm>
              <a:off x="8219152" y="2014798"/>
              <a:ext cx="36912" cy="29"/>
            </a:xfrm>
            <a:custGeom>
              <a:avLst/>
              <a:gdLst/>
              <a:ahLst/>
              <a:cxnLst/>
              <a:rect l="l" t="t" r="r" b="b"/>
              <a:pathLst>
                <a:path w="1269" h="1" fill="none" extrusionOk="0">
                  <a:moveTo>
                    <a:pt x="1268" y="0"/>
                  </a:moveTo>
                  <a:lnTo>
                    <a:pt x="1" y="0"/>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2"/>
            <p:cNvSpPr/>
            <p:nvPr/>
          </p:nvSpPr>
          <p:spPr>
            <a:xfrm>
              <a:off x="8219152" y="2105984"/>
              <a:ext cx="36912" cy="29"/>
            </a:xfrm>
            <a:custGeom>
              <a:avLst/>
              <a:gdLst/>
              <a:ahLst/>
              <a:cxnLst/>
              <a:rect l="l" t="t" r="r" b="b"/>
              <a:pathLst>
                <a:path w="1269" h="1" fill="none" extrusionOk="0">
                  <a:moveTo>
                    <a:pt x="1268" y="1"/>
                  </a:moveTo>
                  <a:lnTo>
                    <a:pt x="1" y="1"/>
                  </a:lnTo>
                </a:path>
              </a:pathLst>
            </a:custGeom>
            <a:noFill/>
            <a:ln w="20850" cap="rnd" cmpd="sng">
              <a:solidFill>
                <a:srgbClr val="12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2"/>
            <p:cNvSpPr/>
            <p:nvPr/>
          </p:nvSpPr>
          <p:spPr>
            <a:xfrm>
              <a:off x="10039331" y="1923582"/>
              <a:ext cx="216411" cy="29"/>
            </a:xfrm>
            <a:custGeom>
              <a:avLst/>
              <a:gdLst/>
              <a:ahLst/>
              <a:cxnLst/>
              <a:rect l="l" t="t" r="r" b="b"/>
              <a:pathLst>
                <a:path w="7440" h="1" fill="none" extrusionOk="0">
                  <a:moveTo>
                    <a:pt x="1" y="1"/>
                  </a:moveTo>
                  <a:lnTo>
                    <a:pt x="7439" y="1"/>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2"/>
            <p:cNvSpPr/>
            <p:nvPr/>
          </p:nvSpPr>
          <p:spPr>
            <a:xfrm>
              <a:off x="8369559" y="2014798"/>
              <a:ext cx="434713" cy="29"/>
            </a:xfrm>
            <a:custGeom>
              <a:avLst/>
              <a:gdLst/>
              <a:ahLst/>
              <a:cxnLst/>
              <a:rect l="l" t="t" r="r" b="b"/>
              <a:pathLst>
                <a:path w="14945" h="1" fill="none" extrusionOk="0">
                  <a:moveTo>
                    <a:pt x="0" y="0"/>
                  </a:moveTo>
                  <a:lnTo>
                    <a:pt x="14944" y="0"/>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8369559" y="2107933"/>
              <a:ext cx="434713" cy="29"/>
            </a:xfrm>
            <a:custGeom>
              <a:avLst/>
              <a:gdLst/>
              <a:ahLst/>
              <a:cxnLst/>
              <a:rect l="l" t="t" r="r" b="b"/>
              <a:pathLst>
                <a:path w="14945" h="1" fill="none" extrusionOk="0">
                  <a:moveTo>
                    <a:pt x="0" y="1"/>
                  </a:moveTo>
                  <a:lnTo>
                    <a:pt x="14944" y="1"/>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8369559" y="2202057"/>
              <a:ext cx="434713" cy="29"/>
            </a:xfrm>
            <a:custGeom>
              <a:avLst/>
              <a:gdLst/>
              <a:ahLst/>
              <a:cxnLst/>
              <a:rect l="l" t="t" r="r" b="b"/>
              <a:pathLst>
                <a:path w="14945" h="1" fill="none" extrusionOk="0">
                  <a:moveTo>
                    <a:pt x="0" y="0"/>
                  </a:moveTo>
                  <a:lnTo>
                    <a:pt x="14944" y="0"/>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8369559" y="2295192"/>
              <a:ext cx="434713" cy="29"/>
            </a:xfrm>
            <a:custGeom>
              <a:avLst/>
              <a:gdLst/>
              <a:ahLst/>
              <a:cxnLst/>
              <a:rect l="l" t="t" r="r" b="b"/>
              <a:pathLst>
                <a:path w="14945" h="1" fill="none" extrusionOk="0">
                  <a:moveTo>
                    <a:pt x="0" y="1"/>
                  </a:moveTo>
                  <a:lnTo>
                    <a:pt x="14944" y="1"/>
                  </a:lnTo>
                </a:path>
              </a:pathLst>
            </a:custGeom>
            <a:noFill/>
            <a:ln w="208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9090440" y="2295192"/>
              <a:ext cx="884929" cy="29"/>
            </a:xfrm>
            <a:custGeom>
              <a:avLst/>
              <a:gdLst/>
              <a:ahLst/>
              <a:cxnLst/>
              <a:rect l="l" t="t" r="r" b="b"/>
              <a:pathLst>
                <a:path w="30423" h="1" fill="none" extrusionOk="0">
                  <a:moveTo>
                    <a:pt x="0" y="1"/>
                  </a:moveTo>
                  <a:lnTo>
                    <a:pt x="30422" y="1"/>
                  </a:lnTo>
                </a:path>
              </a:pathLst>
            </a:custGeom>
            <a:noFill/>
            <a:ln w="20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9615336" y="2202057"/>
              <a:ext cx="360016" cy="29"/>
            </a:xfrm>
            <a:custGeom>
              <a:avLst/>
              <a:gdLst/>
              <a:ahLst/>
              <a:cxnLst/>
              <a:rect l="l" t="t" r="r" b="b"/>
              <a:pathLst>
                <a:path w="12377" h="1" fill="none" extrusionOk="0">
                  <a:moveTo>
                    <a:pt x="1" y="0"/>
                  </a:moveTo>
                  <a:lnTo>
                    <a:pt x="12376" y="0"/>
                  </a:lnTo>
                </a:path>
              </a:pathLst>
            </a:custGeom>
            <a:noFill/>
            <a:ln w="20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9832671" y="2105984"/>
              <a:ext cx="142674" cy="29"/>
            </a:xfrm>
            <a:custGeom>
              <a:avLst/>
              <a:gdLst/>
              <a:ahLst/>
              <a:cxnLst/>
              <a:rect l="l" t="t" r="r" b="b"/>
              <a:pathLst>
                <a:path w="4905" h="1" fill="none" extrusionOk="0">
                  <a:moveTo>
                    <a:pt x="1" y="1"/>
                  </a:moveTo>
                  <a:lnTo>
                    <a:pt x="4904" y="1"/>
                  </a:lnTo>
                </a:path>
              </a:pathLst>
            </a:custGeom>
            <a:noFill/>
            <a:ln w="20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22"/>
          <p:cNvGrpSpPr/>
          <p:nvPr/>
        </p:nvGrpSpPr>
        <p:grpSpPr>
          <a:xfrm flipH="1">
            <a:off x="9411453" y="1429167"/>
            <a:ext cx="2780537" cy="3999652"/>
            <a:chOff x="7435625" y="1209875"/>
            <a:chExt cx="1470250" cy="2114875"/>
          </a:xfrm>
        </p:grpSpPr>
        <p:sp>
          <p:nvSpPr>
            <p:cNvPr id="383" name="Google Shape;383;p22"/>
            <p:cNvSpPr/>
            <p:nvPr/>
          </p:nvSpPr>
          <p:spPr>
            <a:xfrm>
              <a:off x="7658275" y="3273025"/>
              <a:ext cx="120950" cy="12550"/>
            </a:xfrm>
            <a:custGeom>
              <a:avLst/>
              <a:gdLst/>
              <a:ahLst/>
              <a:cxnLst/>
              <a:rect l="l" t="t" r="r" b="b"/>
              <a:pathLst>
                <a:path w="4838" h="502" extrusionOk="0">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2"/>
            <p:cNvSpPr/>
            <p:nvPr/>
          </p:nvSpPr>
          <p:spPr>
            <a:xfrm>
              <a:off x="7494000" y="3273025"/>
              <a:ext cx="120950" cy="12550"/>
            </a:xfrm>
            <a:custGeom>
              <a:avLst/>
              <a:gdLst/>
              <a:ahLst/>
              <a:cxnLst/>
              <a:rect l="l" t="t" r="r" b="b"/>
              <a:pathLst>
                <a:path w="4838" h="502" extrusionOk="0">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2"/>
            <p:cNvSpPr/>
            <p:nvPr/>
          </p:nvSpPr>
          <p:spPr>
            <a:xfrm>
              <a:off x="7821725" y="3273025"/>
              <a:ext cx="120950" cy="12550"/>
            </a:xfrm>
            <a:custGeom>
              <a:avLst/>
              <a:gdLst/>
              <a:ahLst/>
              <a:cxnLst/>
              <a:rect l="l" t="t" r="r" b="b"/>
              <a:pathLst>
                <a:path w="4838" h="502" extrusionOk="0">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2"/>
            <p:cNvSpPr/>
            <p:nvPr/>
          </p:nvSpPr>
          <p:spPr>
            <a:xfrm>
              <a:off x="7970175" y="3087075"/>
              <a:ext cx="106775" cy="109250"/>
            </a:xfrm>
            <a:custGeom>
              <a:avLst/>
              <a:gdLst/>
              <a:ahLst/>
              <a:cxnLst/>
              <a:rect l="l" t="t" r="r" b="b"/>
              <a:pathLst>
                <a:path w="4271" h="4370" extrusionOk="0">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2"/>
            <p:cNvSpPr/>
            <p:nvPr/>
          </p:nvSpPr>
          <p:spPr>
            <a:xfrm>
              <a:off x="7970175" y="3087075"/>
              <a:ext cx="106775" cy="106750"/>
            </a:xfrm>
            <a:custGeom>
              <a:avLst/>
              <a:gdLst/>
              <a:ahLst/>
              <a:cxnLst/>
              <a:rect l="l" t="t" r="r" b="b"/>
              <a:pathLst>
                <a:path w="4271" h="4270" extrusionOk="0">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7980175" y="3096250"/>
              <a:ext cx="87600" cy="88400"/>
            </a:xfrm>
            <a:custGeom>
              <a:avLst/>
              <a:gdLst/>
              <a:ahLst/>
              <a:cxnLst/>
              <a:rect l="l" t="t" r="r" b="b"/>
              <a:pathLst>
                <a:path w="3504" h="3536" extrusionOk="0">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7980175" y="3139600"/>
              <a:ext cx="87600" cy="45050"/>
            </a:xfrm>
            <a:custGeom>
              <a:avLst/>
              <a:gdLst/>
              <a:ahLst/>
              <a:cxnLst/>
              <a:rect l="l" t="t" r="r" b="b"/>
              <a:pathLst>
                <a:path w="3504" h="1802" extrusionOk="0">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7631600" y="2647575"/>
              <a:ext cx="102600" cy="30900"/>
            </a:xfrm>
            <a:custGeom>
              <a:avLst/>
              <a:gdLst/>
              <a:ahLst/>
              <a:cxnLst/>
              <a:rect l="l" t="t" r="r" b="b"/>
              <a:pathLst>
                <a:path w="4104" h="1236" extrusionOk="0">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7753350" y="2647575"/>
              <a:ext cx="102600" cy="30900"/>
            </a:xfrm>
            <a:custGeom>
              <a:avLst/>
              <a:gdLst/>
              <a:ahLst/>
              <a:cxnLst/>
              <a:rect l="l" t="t" r="r" b="b"/>
              <a:pathLst>
                <a:path w="4104" h="1236" extrusionOk="0">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7478150" y="2827700"/>
              <a:ext cx="664675" cy="30900"/>
            </a:xfrm>
            <a:custGeom>
              <a:avLst/>
              <a:gdLst/>
              <a:ahLst/>
              <a:cxnLst/>
              <a:rect l="l" t="t" r="r" b="b"/>
              <a:pathLst>
                <a:path w="26587" h="1236" extrusionOk="0">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2"/>
            <p:cNvSpPr/>
            <p:nvPr/>
          </p:nvSpPr>
          <p:spPr>
            <a:xfrm>
              <a:off x="7977675" y="2891100"/>
              <a:ext cx="130125" cy="31700"/>
            </a:xfrm>
            <a:custGeom>
              <a:avLst/>
              <a:gdLst/>
              <a:ahLst/>
              <a:cxnLst/>
              <a:rect l="l" t="t" r="r" b="b"/>
              <a:pathLst>
                <a:path w="5205" h="1268" extrusionOk="0">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2"/>
            <p:cNvSpPr/>
            <p:nvPr/>
          </p:nvSpPr>
          <p:spPr>
            <a:xfrm>
              <a:off x="7840925" y="2891100"/>
              <a:ext cx="117600" cy="31700"/>
            </a:xfrm>
            <a:custGeom>
              <a:avLst/>
              <a:gdLst/>
              <a:ahLst/>
              <a:cxnLst/>
              <a:rect l="l" t="t" r="r" b="b"/>
              <a:pathLst>
                <a:path w="4704" h="1268" extrusionOk="0">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2"/>
            <p:cNvSpPr/>
            <p:nvPr/>
          </p:nvSpPr>
          <p:spPr>
            <a:xfrm>
              <a:off x="7735850" y="2445775"/>
              <a:ext cx="619625" cy="520400"/>
            </a:xfrm>
            <a:custGeom>
              <a:avLst/>
              <a:gdLst/>
              <a:ahLst/>
              <a:cxnLst/>
              <a:rect l="l" t="t" r="r" b="b"/>
              <a:pathLst>
                <a:path w="24785" h="20816" extrusionOk="0">
                  <a:moveTo>
                    <a:pt x="20815" y="0"/>
                  </a:moveTo>
                  <a:lnTo>
                    <a:pt x="0" y="20815"/>
                  </a:lnTo>
                  <a:lnTo>
                    <a:pt x="4303" y="20815"/>
                  </a:lnTo>
                  <a:lnTo>
                    <a:pt x="24584" y="534"/>
                  </a:lnTo>
                  <a:lnTo>
                    <a:pt x="24784" y="0"/>
                  </a:lnTo>
                  <a:close/>
                </a:path>
              </a:pathLst>
            </a:custGeom>
            <a:solidFill>
              <a:srgbClr val="E1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2"/>
            <p:cNvSpPr/>
            <p:nvPr/>
          </p:nvSpPr>
          <p:spPr>
            <a:xfrm>
              <a:off x="7435625" y="1671050"/>
              <a:ext cx="1062450" cy="1653700"/>
            </a:xfrm>
            <a:custGeom>
              <a:avLst/>
              <a:gdLst/>
              <a:ahLst/>
              <a:cxnLst/>
              <a:rect l="l" t="t" r="r" b="b"/>
              <a:pathLst>
                <a:path w="42498" h="66148" extrusionOk="0">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7435625" y="1671050"/>
              <a:ext cx="1062450" cy="150125"/>
            </a:xfrm>
            <a:custGeom>
              <a:avLst/>
              <a:gdLst/>
              <a:ahLst/>
              <a:cxnLst/>
              <a:rect l="l" t="t" r="r" b="b"/>
              <a:pathLst>
                <a:path w="42498" h="6005" extrusionOk="0">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7493175" y="1866200"/>
              <a:ext cx="949850" cy="1409350"/>
            </a:xfrm>
            <a:custGeom>
              <a:avLst/>
              <a:gdLst/>
              <a:ahLst/>
              <a:cxnLst/>
              <a:rect l="l" t="t" r="r" b="b"/>
              <a:pathLst>
                <a:path w="37994" h="56374" extrusionOk="0">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7725000" y="1721075"/>
              <a:ext cx="50900" cy="25900"/>
            </a:xfrm>
            <a:custGeom>
              <a:avLst/>
              <a:gdLst/>
              <a:ahLst/>
              <a:cxnLst/>
              <a:rect l="l" t="t" r="r" b="b"/>
              <a:pathLst>
                <a:path w="2036" h="1036" extrusionOk="0">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7539025" y="2031300"/>
              <a:ext cx="674675" cy="15875"/>
            </a:xfrm>
            <a:custGeom>
              <a:avLst/>
              <a:gdLst/>
              <a:ahLst/>
              <a:cxnLst/>
              <a:rect l="l" t="t" r="r" b="b"/>
              <a:pathLst>
                <a:path w="26987" h="635" extrusionOk="0">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2"/>
            <p:cNvSpPr/>
            <p:nvPr/>
          </p:nvSpPr>
          <p:spPr>
            <a:xfrm>
              <a:off x="8255375" y="2031300"/>
              <a:ext cx="65075" cy="15875"/>
            </a:xfrm>
            <a:custGeom>
              <a:avLst/>
              <a:gdLst/>
              <a:ahLst/>
              <a:cxnLst/>
              <a:rect l="l" t="t" r="r" b="b"/>
              <a:pathLst>
                <a:path w="2603" h="635" extrusionOk="0">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8345450" y="2031300"/>
              <a:ext cx="52550" cy="15875"/>
            </a:xfrm>
            <a:custGeom>
              <a:avLst/>
              <a:gdLst/>
              <a:ahLst/>
              <a:cxnLst/>
              <a:rect l="l" t="t" r="r" b="b"/>
              <a:pathLst>
                <a:path w="2102" h="635" extrusionOk="0">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7539025" y="2105525"/>
              <a:ext cx="386150" cy="15875"/>
            </a:xfrm>
            <a:custGeom>
              <a:avLst/>
              <a:gdLst/>
              <a:ahLst/>
              <a:cxnLst/>
              <a:rect l="l" t="t" r="r" b="b"/>
              <a:pathLst>
                <a:path w="15446" h="635" extrusionOk="0">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931800" y="2105525"/>
              <a:ext cx="121800" cy="15875"/>
            </a:xfrm>
            <a:custGeom>
              <a:avLst/>
              <a:gdLst/>
              <a:ahLst/>
              <a:cxnLst/>
              <a:rect l="l" t="t" r="r" b="b"/>
              <a:pathLst>
                <a:path w="4872" h="635" extrusionOk="0">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7971850" y="2148050"/>
              <a:ext cx="81750" cy="16700"/>
            </a:xfrm>
            <a:custGeom>
              <a:avLst/>
              <a:gdLst/>
              <a:ahLst/>
              <a:cxnLst/>
              <a:rect l="l" t="t" r="r" b="b"/>
              <a:pathLst>
                <a:path w="3270" h="668" extrusionOk="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31800" y="2148050"/>
              <a:ext cx="24225" cy="16700"/>
            </a:xfrm>
            <a:custGeom>
              <a:avLst/>
              <a:gdLst/>
              <a:ahLst/>
              <a:cxnLst/>
              <a:rect l="l" t="t" r="r" b="b"/>
              <a:pathLst>
                <a:path w="969" h="668" extrusionOk="0">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7835900" y="2148050"/>
              <a:ext cx="73425" cy="16700"/>
            </a:xfrm>
            <a:custGeom>
              <a:avLst/>
              <a:gdLst/>
              <a:ahLst/>
              <a:cxnLst/>
              <a:rect l="l" t="t" r="r" b="b"/>
              <a:pathLst>
                <a:path w="2937" h="668" extrusionOk="0">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7731675" y="2148050"/>
              <a:ext cx="74250" cy="16700"/>
            </a:xfrm>
            <a:custGeom>
              <a:avLst/>
              <a:gdLst/>
              <a:ahLst/>
              <a:cxnLst/>
              <a:rect l="l" t="t" r="r" b="b"/>
              <a:pathLst>
                <a:path w="2970" h="668" extrusionOk="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7627425" y="2148050"/>
              <a:ext cx="74250" cy="16700"/>
            </a:xfrm>
            <a:custGeom>
              <a:avLst/>
              <a:gdLst/>
              <a:ahLst/>
              <a:cxnLst/>
              <a:rect l="l" t="t" r="r" b="b"/>
              <a:pathLst>
                <a:path w="2970" h="668" extrusionOk="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7627425" y="2200600"/>
              <a:ext cx="626300" cy="15875"/>
            </a:xfrm>
            <a:custGeom>
              <a:avLst/>
              <a:gdLst/>
              <a:ahLst/>
              <a:cxnLst/>
              <a:rect l="l" t="t" r="r" b="b"/>
              <a:pathLst>
                <a:path w="25052" h="635" extrusionOk="0">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7539025" y="2148050"/>
              <a:ext cx="37550" cy="16700"/>
            </a:xfrm>
            <a:custGeom>
              <a:avLst/>
              <a:gdLst/>
              <a:ahLst/>
              <a:cxnLst/>
              <a:rect l="l" t="t" r="r" b="b"/>
              <a:pathLst>
                <a:path w="1502" h="668" extrusionOk="0">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7539025" y="2200600"/>
              <a:ext cx="37550" cy="15875"/>
            </a:xfrm>
            <a:custGeom>
              <a:avLst/>
              <a:gdLst/>
              <a:ahLst/>
              <a:cxnLst/>
              <a:rect l="l" t="t" r="r" b="b"/>
              <a:pathLst>
                <a:path w="1502" h="635" extrusionOk="0">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7539025" y="2252300"/>
              <a:ext cx="37550" cy="16700"/>
            </a:xfrm>
            <a:custGeom>
              <a:avLst/>
              <a:gdLst/>
              <a:ahLst/>
              <a:cxnLst/>
              <a:rect l="l" t="t" r="r" b="b"/>
              <a:pathLst>
                <a:path w="1502" h="668" extrusionOk="0">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7539025" y="2304850"/>
              <a:ext cx="37550" cy="15850"/>
            </a:xfrm>
            <a:custGeom>
              <a:avLst/>
              <a:gdLst/>
              <a:ahLst/>
              <a:cxnLst/>
              <a:rect l="l" t="t" r="r" b="b"/>
              <a:pathLst>
                <a:path w="1502" h="634" extrusionOk="0">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8292075" y="2200600"/>
              <a:ext cx="91750" cy="15875"/>
            </a:xfrm>
            <a:custGeom>
              <a:avLst/>
              <a:gdLst/>
              <a:ahLst/>
              <a:cxnLst/>
              <a:rect l="l" t="t" r="r" b="b"/>
              <a:pathLst>
                <a:path w="3670" h="635" extrusionOk="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a:off x="7624925" y="2252300"/>
              <a:ext cx="264375" cy="16700"/>
            </a:xfrm>
            <a:custGeom>
              <a:avLst/>
              <a:gdLst/>
              <a:ahLst/>
              <a:cxnLst/>
              <a:rect l="l" t="t" r="r" b="b"/>
              <a:pathLst>
                <a:path w="10575" h="668" extrusionOk="0">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2"/>
            <p:cNvSpPr/>
            <p:nvPr/>
          </p:nvSpPr>
          <p:spPr>
            <a:xfrm>
              <a:off x="7971850" y="2412425"/>
              <a:ext cx="299400" cy="16700"/>
            </a:xfrm>
            <a:custGeom>
              <a:avLst/>
              <a:gdLst/>
              <a:ahLst/>
              <a:cxnLst/>
              <a:rect l="l" t="t" r="r" b="b"/>
              <a:pathLst>
                <a:path w="11976" h="668" extrusionOk="0">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2"/>
            <p:cNvSpPr/>
            <p:nvPr/>
          </p:nvSpPr>
          <p:spPr>
            <a:xfrm>
              <a:off x="8049400" y="2359050"/>
              <a:ext cx="221850" cy="16700"/>
            </a:xfrm>
            <a:custGeom>
              <a:avLst/>
              <a:gdLst/>
              <a:ahLst/>
              <a:cxnLst/>
              <a:rect l="l" t="t" r="r" b="b"/>
              <a:pathLst>
                <a:path w="8874" h="668" extrusionOk="0">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2"/>
            <p:cNvSpPr/>
            <p:nvPr/>
          </p:nvSpPr>
          <p:spPr>
            <a:xfrm>
              <a:off x="8173650" y="2304850"/>
              <a:ext cx="97600" cy="15850"/>
            </a:xfrm>
            <a:custGeom>
              <a:avLst/>
              <a:gdLst/>
              <a:ahLst/>
              <a:cxnLst/>
              <a:rect l="l" t="t" r="r" b="b"/>
              <a:pathLst>
                <a:path w="3904" h="634" extrusionOk="0">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2"/>
            <p:cNvSpPr/>
            <p:nvPr/>
          </p:nvSpPr>
          <p:spPr>
            <a:xfrm>
              <a:off x="7539025" y="1958750"/>
              <a:ext cx="312750" cy="15875"/>
            </a:xfrm>
            <a:custGeom>
              <a:avLst/>
              <a:gdLst/>
              <a:ahLst/>
              <a:cxnLst/>
              <a:rect l="l" t="t" r="r" b="b"/>
              <a:pathLst>
                <a:path w="12510" h="635" extrusionOk="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2"/>
            <p:cNvSpPr/>
            <p:nvPr/>
          </p:nvSpPr>
          <p:spPr>
            <a:xfrm>
              <a:off x="7539025" y="2539175"/>
              <a:ext cx="505400" cy="16700"/>
            </a:xfrm>
            <a:custGeom>
              <a:avLst/>
              <a:gdLst/>
              <a:ahLst/>
              <a:cxnLst/>
              <a:rect l="l" t="t" r="r" b="b"/>
              <a:pathLst>
                <a:path w="20216" h="668" extrusionOk="0">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2"/>
            <p:cNvSpPr/>
            <p:nvPr/>
          </p:nvSpPr>
          <p:spPr>
            <a:xfrm>
              <a:off x="7539025" y="2603375"/>
              <a:ext cx="505400" cy="16725"/>
            </a:xfrm>
            <a:custGeom>
              <a:avLst/>
              <a:gdLst/>
              <a:ahLst/>
              <a:cxnLst/>
              <a:rect l="l" t="t" r="r" b="b"/>
              <a:pathLst>
                <a:path w="20216" h="669" extrusionOk="0">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2"/>
            <p:cNvSpPr/>
            <p:nvPr/>
          </p:nvSpPr>
          <p:spPr>
            <a:xfrm>
              <a:off x="7539025" y="2667600"/>
              <a:ext cx="504550" cy="16700"/>
            </a:xfrm>
            <a:custGeom>
              <a:avLst/>
              <a:gdLst/>
              <a:ahLst/>
              <a:cxnLst/>
              <a:rect l="l" t="t" r="r" b="b"/>
              <a:pathLst>
                <a:path w="20182" h="668" extrusionOk="0">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2"/>
            <p:cNvSpPr/>
            <p:nvPr/>
          </p:nvSpPr>
          <p:spPr>
            <a:xfrm>
              <a:off x="7539025" y="3051200"/>
              <a:ext cx="504550" cy="15875"/>
            </a:xfrm>
            <a:custGeom>
              <a:avLst/>
              <a:gdLst/>
              <a:ahLst/>
              <a:cxnLst/>
              <a:rect l="l" t="t" r="r" b="b"/>
              <a:pathLst>
                <a:path w="20182" h="635" extrusionOk="0">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2"/>
            <p:cNvSpPr/>
            <p:nvPr/>
          </p:nvSpPr>
          <p:spPr>
            <a:xfrm>
              <a:off x="7998525" y="2464950"/>
              <a:ext cx="150125" cy="15875"/>
            </a:xfrm>
            <a:custGeom>
              <a:avLst/>
              <a:gdLst/>
              <a:ahLst/>
              <a:cxnLst/>
              <a:rect l="l" t="t" r="r" b="b"/>
              <a:pathLst>
                <a:path w="6005" h="635" extrusionOk="0">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2"/>
            <p:cNvSpPr/>
            <p:nvPr/>
          </p:nvSpPr>
          <p:spPr>
            <a:xfrm>
              <a:off x="8197825" y="2464950"/>
              <a:ext cx="200175" cy="15875"/>
            </a:xfrm>
            <a:custGeom>
              <a:avLst/>
              <a:gdLst/>
              <a:ahLst/>
              <a:cxnLst/>
              <a:rect l="l" t="t" r="r" b="b"/>
              <a:pathLst>
                <a:path w="8007" h="635" extrusionOk="0">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2"/>
            <p:cNvSpPr/>
            <p:nvPr/>
          </p:nvSpPr>
          <p:spPr>
            <a:xfrm>
              <a:off x="8197825" y="2539175"/>
              <a:ext cx="200175" cy="16700"/>
            </a:xfrm>
            <a:custGeom>
              <a:avLst/>
              <a:gdLst/>
              <a:ahLst/>
              <a:cxnLst/>
              <a:rect l="l" t="t" r="r" b="b"/>
              <a:pathLst>
                <a:path w="8007" h="668" extrusionOk="0">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2"/>
            <p:cNvSpPr/>
            <p:nvPr/>
          </p:nvSpPr>
          <p:spPr>
            <a:xfrm>
              <a:off x="7539025" y="3148775"/>
              <a:ext cx="76750" cy="15875"/>
            </a:xfrm>
            <a:custGeom>
              <a:avLst/>
              <a:gdLst/>
              <a:ahLst/>
              <a:cxnLst/>
              <a:rect l="l" t="t" r="r" b="b"/>
              <a:pathLst>
                <a:path w="3070" h="635" extrusionOk="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2"/>
            <p:cNvSpPr/>
            <p:nvPr/>
          </p:nvSpPr>
          <p:spPr>
            <a:xfrm>
              <a:off x="7539025" y="3197150"/>
              <a:ext cx="76750" cy="16700"/>
            </a:xfrm>
            <a:custGeom>
              <a:avLst/>
              <a:gdLst/>
              <a:ahLst/>
              <a:cxnLst/>
              <a:rect l="l" t="t" r="r" b="b"/>
              <a:pathLst>
                <a:path w="3070" h="668" extrusionOk="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2"/>
            <p:cNvSpPr/>
            <p:nvPr/>
          </p:nvSpPr>
          <p:spPr>
            <a:xfrm>
              <a:off x="7635775" y="3197150"/>
              <a:ext cx="469525" cy="16700"/>
            </a:xfrm>
            <a:custGeom>
              <a:avLst/>
              <a:gdLst/>
              <a:ahLst/>
              <a:cxnLst/>
              <a:rect l="l" t="t" r="r" b="b"/>
              <a:pathLst>
                <a:path w="18781" h="668" extrusionOk="0">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2"/>
            <p:cNvSpPr/>
            <p:nvPr/>
          </p:nvSpPr>
          <p:spPr>
            <a:xfrm>
              <a:off x="7657450" y="3148775"/>
              <a:ext cx="75900" cy="15875"/>
            </a:xfrm>
            <a:custGeom>
              <a:avLst/>
              <a:gdLst/>
              <a:ahLst/>
              <a:cxnLst/>
              <a:rect l="l" t="t" r="r" b="b"/>
              <a:pathLst>
                <a:path w="3036" h="635" extrusionOk="0">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2"/>
            <p:cNvSpPr/>
            <p:nvPr/>
          </p:nvSpPr>
          <p:spPr>
            <a:xfrm>
              <a:off x="7775025" y="3148775"/>
              <a:ext cx="76750" cy="15875"/>
            </a:xfrm>
            <a:custGeom>
              <a:avLst/>
              <a:gdLst/>
              <a:ahLst/>
              <a:cxnLst/>
              <a:rect l="l" t="t" r="r" b="b"/>
              <a:pathLst>
                <a:path w="3070" h="635" extrusionOk="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2"/>
            <p:cNvSpPr/>
            <p:nvPr/>
          </p:nvSpPr>
          <p:spPr>
            <a:xfrm>
              <a:off x="7893450" y="3148775"/>
              <a:ext cx="75925" cy="15875"/>
            </a:xfrm>
            <a:custGeom>
              <a:avLst/>
              <a:gdLst/>
              <a:ahLst/>
              <a:cxnLst/>
              <a:rect l="l" t="t" r="r" b="b"/>
              <a:pathLst>
                <a:path w="3037" h="635" extrusionOk="0">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2"/>
            <p:cNvSpPr/>
            <p:nvPr/>
          </p:nvSpPr>
          <p:spPr>
            <a:xfrm>
              <a:off x="8011875" y="3148775"/>
              <a:ext cx="75900" cy="15875"/>
            </a:xfrm>
            <a:custGeom>
              <a:avLst/>
              <a:gdLst/>
              <a:ahLst/>
              <a:cxnLst/>
              <a:rect l="l" t="t" r="r" b="b"/>
              <a:pathLst>
                <a:path w="3036" h="635" extrusionOk="0">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2"/>
            <p:cNvSpPr/>
            <p:nvPr/>
          </p:nvSpPr>
          <p:spPr>
            <a:xfrm>
              <a:off x="8129450" y="3148775"/>
              <a:ext cx="76750" cy="15875"/>
            </a:xfrm>
            <a:custGeom>
              <a:avLst/>
              <a:gdLst/>
              <a:ahLst/>
              <a:cxnLst/>
              <a:rect l="l" t="t" r="r" b="b"/>
              <a:pathLst>
                <a:path w="3070" h="635" extrusionOk="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2"/>
            <p:cNvSpPr/>
            <p:nvPr/>
          </p:nvSpPr>
          <p:spPr>
            <a:xfrm>
              <a:off x="8247875" y="3148775"/>
              <a:ext cx="51725" cy="15875"/>
            </a:xfrm>
            <a:custGeom>
              <a:avLst/>
              <a:gdLst/>
              <a:ahLst/>
              <a:cxnLst/>
              <a:rect l="l" t="t" r="r" b="b"/>
              <a:pathLst>
                <a:path w="2069" h="635" extrusionOk="0">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2"/>
            <p:cNvSpPr/>
            <p:nvPr/>
          </p:nvSpPr>
          <p:spPr>
            <a:xfrm>
              <a:off x="8089425" y="1209875"/>
              <a:ext cx="816450" cy="748075"/>
            </a:xfrm>
            <a:custGeom>
              <a:avLst/>
              <a:gdLst/>
              <a:ahLst/>
              <a:cxnLst/>
              <a:rect l="l" t="t" r="r" b="b"/>
              <a:pathLst>
                <a:path w="32658" h="29923" extrusionOk="0">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2"/>
            <p:cNvSpPr/>
            <p:nvPr/>
          </p:nvSpPr>
          <p:spPr>
            <a:xfrm>
              <a:off x="8134450" y="1359150"/>
              <a:ext cx="729725" cy="561275"/>
            </a:xfrm>
            <a:custGeom>
              <a:avLst/>
              <a:gdLst/>
              <a:ahLst/>
              <a:cxnLst/>
              <a:rect l="l" t="t" r="r" b="b"/>
              <a:pathLst>
                <a:path w="29189" h="22451" extrusionOk="0">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2"/>
            <p:cNvSpPr/>
            <p:nvPr/>
          </p:nvSpPr>
          <p:spPr>
            <a:xfrm>
              <a:off x="8169475" y="1485925"/>
              <a:ext cx="518725" cy="12525"/>
            </a:xfrm>
            <a:custGeom>
              <a:avLst/>
              <a:gdLst/>
              <a:ahLst/>
              <a:cxnLst/>
              <a:rect l="l" t="t" r="r" b="b"/>
              <a:pathLst>
                <a:path w="20749" h="501" extrusionOk="0">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2"/>
            <p:cNvSpPr/>
            <p:nvPr/>
          </p:nvSpPr>
          <p:spPr>
            <a:xfrm>
              <a:off x="8719875" y="1485925"/>
              <a:ext cx="50050" cy="12525"/>
            </a:xfrm>
            <a:custGeom>
              <a:avLst/>
              <a:gdLst/>
              <a:ahLst/>
              <a:cxnLst/>
              <a:rect l="l" t="t" r="r" b="b"/>
              <a:pathLst>
                <a:path w="2002" h="501" extrusionOk="0">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2"/>
            <p:cNvSpPr/>
            <p:nvPr/>
          </p:nvSpPr>
          <p:spPr>
            <a:xfrm>
              <a:off x="8169475" y="1543450"/>
              <a:ext cx="296900" cy="12550"/>
            </a:xfrm>
            <a:custGeom>
              <a:avLst/>
              <a:gdLst/>
              <a:ahLst/>
              <a:cxnLst/>
              <a:rect l="l" t="t" r="r" b="b"/>
              <a:pathLst>
                <a:path w="11876" h="502" extrusionOk="0">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2"/>
            <p:cNvSpPr/>
            <p:nvPr/>
          </p:nvSpPr>
          <p:spPr>
            <a:xfrm>
              <a:off x="8470525" y="1543450"/>
              <a:ext cx="94275" cy="12550"/>
            </a:xfrm>
            <a:custGeom>
              <a:avLst/>
              <a:gdLst/>
              <a:ahLst/>
              <a:cxnLst/>
              <a:rect l="l" t="t" r="r" b="b"/>
              <a:pathLst>
                <a:path w="3771" h="502" extrusionOk="0">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2"/>
            <p:cNvSpPr/>
            <p:nvPr/>
          </p:nvSpPr>
          <p:spPr>
            <a:xfrm>
              <a:off x="8502225" y="1576825"/>
              <a:ext cx="62575" cy="11700"/>
            </a:xfrm>
            <a:custGeom>
              <a:avLst/>
              <a:gdLst/>
              <a:ahLst/>
              <a:cxnLst/>
              <a:rect l="l" t="t" r="r" b="b"/>
              <a:pathLst>
                <a:path w="2503" h="468" extrusionOk="0">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2"/>
            <p:cNvSpPr/>
            <p:nvPr/>
          </p:nvSpPr>
          <p:spPr>
            <a:xfrm>
              <a:off x="8471375" y="1576825"/>
              <a:ext cx="18350" cy="11700"/>
            </a:xfrm>
            <a:custGeom>
              <a:avLst/>
              <a:gdLst/>
              <a:ahLst/>
              <a:cxnLst/>
              <a:rect l="l" t="t" r="r" b="b"/>
              <a:pathLst>
                <a:path w="734" h="468" extrusionOk="0">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2"/>
            <p:cNvSpPr/>
            <p:nvPr/>
          </p:nvSpPr>
          <p:spPr>
            <a:xfrm>
              <a:off x="8397150" y="1576825"/>
              <a:ext cx="56725" cy="11700"/>
            </a:xfrm>
            <a:custGeom>
              <a:avLst/>
              <a:gdLst/>
              <a:ahLst/>
              <a:cxnLst/>
              <a:rect l="l" t="t" r="r" b="b"/>
              <a:pathLst>
                <a:path w="2269" h="468" extrusionOk="0">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2"/>
            <p:cNvSpPr/>
            <p:nvPr/>
          </p:nvSpPr>
          <p:spPr>
            <a:xfrm>
              <a:off x="8317075" y="1576825"/>
              <a:ext cx="56750" cy="11700"/>
            </a:xfrm>
            <a:custGeom>
              <a:avLst/>
              <a:gdLst/>
              <a:ahLst/>
              <a:cxnLst/>
              <a:rect l="l" t="t" r="r" b="b"/>
              <a:pathLst>
                <a:path w="2270" h="468" extrusionOk="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2"/>
            <p:cNvSpPr/>
            <p:nvPr/>
          </p:nvSpPr>
          <p:spPr>
            <a:xfrm>
              <a:off x="8237025" y="1576825"/>
              <a:ext cx="56725" cy="11700"/>
            </a:xfrm>
            <a:custGeom>
              <a:avLst/>
              <a:gdLst/>
              <a:ahLst/>
              <a:cxnLst/>
              <a:rect l="l" t="t" r="r" b="b"/>
              <a:pathLst>
                <a:path w="2269" h="468" extrusionOk="0">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2"/>
            <p:cNvSpPr/>
            <p:nvPr/>
          </p:nvSpPr>
          <p:spPr>
            <a:xfrm>
              <a:off x="8237025" y="1616850"/>
              <a:ext cx="481200" cy="11700"/>
            </a:xfrm>
            <a:custGeom>
              <a:avLst/>
              <a:gdLst/>
              <a:ahLst/>
              <a:cxnLst/>
              <a:rect l="l" t="t" r="r" b="b"/>
              <a:pathLst>
                <a:path w="19248" h="468" extrusionOk="0">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2"/>
            <p:cNvSpPr/>
            <p:nvPr/>
          </p:nvSpPr>
          <p:spPr>
            <a:xfrm>
              <a:off x="8169475" y="1576825"/>
              <a:ext cx="28375" cy="11700"/>
            </a:xfrm>
            <a:custGeom>
              <a:avLst/>
              <a:gdLst/>
              <a:ahLst/>
              <a:cxnLst/>
              <a:rect l="l" t="t" r="r" b="b"/>
              <a:pathLst>
                <a:path w="1135" h="468" extrusionOk="0">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2"/>
            <p:cNvSpPr/>
            <p:nvPr/>
          </p:nvSpPr>
          <p:spPr>
            <a:xfrm>
              <a:off x="8169475" y="1616850"/>
              <a:ext cx="28375" cy="11700"/>
            </a:xfrm>
            <a:custGeom>
              <a:avLst/>
              <a:gdLst/>
              <a:ahLst/>
              <a:cxnLst/>
              <a:rect l="l" t="t" r="r" b="b"/>
              <a:pathLst>
                <a:path w="1135" h="468" extrusionOk="0">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2"/>
            <p:cNvSpPr/>
            <p:nvPr/>
          </p:nvSpPr>
          <p:spPr>
            <a:xfrm>
              <a:off x="8169475" y="1656875"/>
              <a:ext cx="28375" cy="11700"/>
            </a:xfrm>
            <a:custGeom>
              <a:avLst/>
              <a:gdLst/>
              <a:ahLst/>
              <a:cxnLst/>
              <a:rect l="l" t="t" r="r" b="b"/>
              <a:pathLst>
                <a:path w="1135" h="468" extrusionOk="0">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2"/>
            <p:cNvSpPr/>
            <p:nvPr/>
          </p:nvSpPr>
          <p:spPr>
            <a:xfrm>
              <a:off x="8747400" y="1616850"/>
              <a:ext cx="70900" cy="11700"/>
            </a:xfrm>
            <a:custGeom>
              <a:avLst/>
              <a:gdLst/>
              <a:ahLst/>
              <a:cxnLst/>
              <a:rect l="l" t="t" r="r" b="b"/>
              <a:pathLst>
                <a:path w="2836" h="468" extrusionOk="0">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2"/>
            <p:cNvSpPr/>
            <p:nvPr/>
          </p:nvSpPr>
          <p:spPr>
            <a:xfrm>
              <a:off x="8235350" y="1656875"/>
              <a:ext cx="203525" cy="11700"/>
            </a:xfrm>
            <a:custGeom>
              <a:avLst/>
              <a:gdLst/>
              <a:ahLst/>
              <a:cxnLst/>
              <a:rect l="l" t="t" r="r" b="b"/>
              <a:pathLst>
                <a:path w="8141" h="468" extrusionOk="0">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2"/>
            <p:cNvSpPr/>
            <p:nvPr/>
          </p:nvSpPr>
          <p:spPr>
            <a:xfrm>
              <a:off x="8502225" y="1708575"/>
              <a:ext cx="229350" cy="12525"/>
            </a:xfrm>
            <a:custGeom>
              <a:avLst/>
              <a:gdLst/>
              <a:ahLst/>
              <a:cxnLst/>
              <a:rect l="l" t="t" r="r" b="b"/>
              <a:pathLst>
                <a:path w="9174" h="501" extrusionOk="0">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2"/>
            <p:cNvSpPr/>
            <p:nvPr/>
          </p:nvSpPr>
          <p:spPr>
            <a:xfrm>
              <a:off x="8656500" y="1681050"/>
              <a:ext cx="75075" cy="12550"/>
            </a:xfrm>
            <a:custGeom>
              <a:avLst/>
              <a:gdLst/>
              <a:ahLst/>
              <a:cxnLst/>
              <a:rect l="l" t="t" r="r" b="b"/>
              <a:pathLst>
                <a:path w="3003" h="502" extrusionOk="0">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2"/>
            <p:cNvSpPr/>
            <p:nvPr/>
          </p:nvSpPr>
          <p:spPr>
            <a:xfrm>
              <a:off x="8169475" y="1430875"/>
              <a:ext cx="240200" cy="12550"/>
            </a:xfrm>
            <a:custGeom>
              <a:avLst/>
              <a:gdLst/>
              <a:ahLst/>
              <a:cxnLst/>
              <a:rect l="l" t="t" r="r" b="b"/>
              <a:pathLst>
                <a:path w="9608" h="502" extrusionOk="0">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2"/>
            <p:cNvSpPr/>
            <p:nvPr/>
          </p:nvSpPr>
          <p:spPr>
            <a:xfrm>
              <a:off x="8169475" y="1821150"/>
              <a:ext cx="387800" cy="11700"/>
            </a:xfrm>
            <a:custGeom>
              <a:avLst/>
              <a:gdLst/>
              <a:ahLst/>
              <a:cxnLst/>
              <a:rect l="l" t="t" r="r" b="b"/>
              <a:pathLst>
                <a:path w="15512" h="468" extrusionOk="0">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2"/>
            <p:cNvSpPr/>
            <p:nvPr/>
          </p:nvSpPr>
          <p:spPr>
            <a:xfrm>
              <a:off x="8522225" y="1749450"/>
              <a:ext cx="115125" cy="11700"/>
            </a:xfrm>
            <a:custGeom>
              <a:avLst/>
              <a:gdLst/>
              <a:ahLst/>
              <a:cxnLst/>
              <a:rect l="l" t="t" r="r" b="b"/>
              <a:pathLst>
                <a:path w="4605" h="468" extrusionOk="0">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2"/>
            <p:cNvSpPr/>
            <p:nvPr/>
          </p:nvSpPr>
          <p:spPr>
            <a:xfrm>
              <a:off x="8675675" y="1749450"/>
              <a:ext cx="153475" cy="11700"/>
            </a:xfrm>
            <a:custGeom>
              <a:avLst/>
              <a:gdLst/>
              <a:ahLst/>
              <a:cxnLst/>
              <a:rect l="l" t="t" r="r" b="b"/>
              <a:pathLst>
                <a:path w="6139" h="468" extrusionOk="0">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8675675" y="1806150"/>
              <a:ext cx="153475" cy="12525"/>
            </a:xfrm>
            <a:custGeom>
              <a:avLst/>
              <a:gdLst/>
              <a:ahLst/>
              <a:cxnLst/>
              <a:rect l="l" t="t" r="r" b="b"/>
              <a:pathLst>
                <a:path w="6139" h="501" extrusionOk="0">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2"/>
            <p:cNvSpPr/>
            <p:nvPr/>
          </p:nvSpPr>
          <p:spPr>
            <a:xfrm>
              <a:off x="8169475" y="1860350"/>
              <a:ext cx="58400" cy="12525"/>
            </a:xfrm>
            <a:custGeom>
              <a:avLst/>
              <a:gdLst/>
              <a:ahLst/>
              <a:cxnLst/>
              <a:rect l="l" t="t" r="r" b="b"/>
              <a:pathLst>
                <a:path w="2336" h="501" extrusionOk="0">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2"/>
            <p:cNvSpPr/>
            <p:nvPr/>
          </p:nvSpPr>
          <p:spPr>
            <a:xfrm>
              <a:off x="8242875" y="1860350"/>
              <a:ext cx="361100" cy="12525"/>
            </a:xfrm>
            <a:custGeom>
              <a:avLst/>
              <a:gdLst/>
              <a:ahLst/>
              <a:cxnLst/>
              <a:rect l="l" t="t" r="r" b="b"/>
              <a:pathLst>
                <a:path w="14444" h="501" extrusionOk="0">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22"/>
          <p:cNvSpPr txBox="1">
            <a:spLocks noGrp="1"/>
          </p:cNvSpPr>
          <p:nvPr>
            <p:ph type="ctrTitle"/>
          </p:nvPr>
        </p:nvSpPr>
        <p:spPr>
          <a:xfrm>
            <a:off x="2517000" y="815633"/>
            <a:ext cx="7158000" cy="11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4" name="Google Shape;464;p22"/>
          <p:cNvSpPr txBox="1">
            <a:spLocks noGrp="1"/>
          </p:cNvSpPr>
          <p:nvPr>
            <p:ph type="subTitle" idx="1"/>
          </p:nvPr>
        </p:nvSpPr>
        <p:spPr>
          <a:xfrm>
            <a:off x="4059567" y="3073400"/>
            <a:ext cx="4073200" cy="13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5" name="Google Shape;465;p22"/>
          <p:cNvSpPr txBox="1"/>
          <p:nvPr/>
        </p:nvSpPr>
        <p:spPr>
          <a:xfrm>
            <a:off x="2971400" y="5535200"/>
            <a:ext cx="6249200" cy="556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 sz="1600" b="1">
                <a:solidFill>
                  <a:schemeClr val="accent1"/>
                </a:solidFill>
                <a:latin typeface="Roboto"/>
                <a:ea typeface="Roboto"/>
                <a:cs typeface="Roboto"/>
                <a:sym typeface="Roboto"/>
              </a:rPr>
              <a:t>CREDITS</a:t>
            </a:r>
            <a:r>
              <a:rPr lang="en" sz="1600">
                <a:solidFill>
                  <a:schemeClr val="dk1"/>
                </a:solidFill>
                <a:latin typeface="Roboto"/>
                <a:ea typeface="Roboto"/>
                <a:cs typeface="Roboto"/>
                <a:sym typeface="Roboto"/>
              </a:rPr>
              <a:t>: This presentation template was created by</a:t>
            </a:r>
            <a:r>
              <a:rPr lang="en" sz="1600">
                <a:solidFill>
                  <a:schemeClr val="accent1"/>
                </a:solidFill>
                <a:latin typeface="Roboto"/>
                <a:ea typeface="Roboto"/>
                <a:cs typeface="Roboto"/>
                <a:sym typeface="Roboto"/>
              </a:rPr>
              <a:t> </a:t>
            </a:r>
            <a:r>
              <a:rPr lang="en" sz="1600" b="1">
                <a:solidFill>
                  <a:schemeClr val="accent1"/>
                </a:solidFill>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accent1"/>
                </a:solidFill>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Flaticon</a:t>
            </a:r>
            <a:r>
              <a:rPr lang="en" sz="1600">
                <a:solidFill>
                  <a:schemeClr val="dk1"/>
                </a:solidFill>
                <a:latin typeface="Roboto"/>
                <a:ea typeface="Roboto"/>
                <a:cs typeface="Roboto"/>
                <a:sym typeface="Roboto"/>
              </a:rPr>
              <a:t>, infographics &amp; images by </a:t>
            </a:r>
            <a:r>
              <a:rPr lang="en" sz="1600" b="1">
                <a:solidFill>
                  <a:schemeClr val="accent1"/>
                </a:solidFill>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Freepik</a:t>
            </a:r>
            <a:r>
              <a:rPr lang="en" sz="1600">
                <a:solidFill>
                  <a:schemeClr val="accent1"/>
                </a:solidFill>
                <a:latin typeface="Roboto"/>
                <a:ea typeface="Roboto"/>
                <a:cs typeface="Roboto"/>
                <a:sym typeface="Roboto"/>
              </a:rPr>
              <a:t> </a:t>
            </a:r>
            <a:endParaRPr sz="1600">
              <a:solidFill>
                <a:schemeClr val="accent1"/>
              </a:solidFill>
              <a:latin typeface="Roboto"/>
              <a:ea typeface="Roboto"/>
              <a:cs typeface="Roboto"/>
              <a:sym typeface="Roboto"/>
            </a:endParaRPr>
          </a:p>
        </p:txBody>
      </p:sp>
    </p:spTree>
    <p:extLst>
      <p:ext uri="{BB962C8B-B14F-4D97-AF65-F5344CB8AC3E}">
        <p14:creationId xmlns:p14="http://schemas.microsoft.com/office/powerpoint/2010/main" val="2766747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66"/>
        <p:cNvGrpSpPr/>
        <p:nvPr/>
      </p:nvGrpSpPr>
      <p:grpSpPr>
        <a:xfrm>
          <a:off x="0" y="0"/>
          <a:ext cx="0" cy="0"/>
          <a:chOff x="0" y="0"/>
          <a:chExt cx="0" cy="0"/>
        </a:xfrm>
      </p:grpSpPr>
      <p:grpSp>
        <p:nvGrpSpPr>
          <p:cNvPr id="467" name="Google Shape;467;p23"/>
          <p:cNvGrpSpPr/>
          <p:nvPr/>
        </p:nvGrpSpPr>
        <p:grpSpPr>
          <a:xfrm>
            <a:off x="1" y="6092062"/>
            <a:ext cx="1363345" cy="763663"/>
            <a:chOff x="-77" y="3784091"/>
            <a:chExt cx="2423582" cy="1357541"/>
          </a:xfrm>
        </p:grpSpPr>
        <p:sp>
          <p:nvSpPr>
            <p:cNvPr id="468" name="Google Shape;468;p2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23"/>
          <p:cNvGrpSpPr/>
          <p:nvPr/>
        </p:nvGrpSpPr>
        <p:grpSpPr>
          <a:xfrm rot="10800000">
            <a:off x="10828668" y="-5"/>
            <a:ext cx="1363345" cy="763663"/>
            <a:chOff x="-77" y="3784091"/>
            <a:chExt cx="2423582" cy="1357541"/>
          </a:xfrm>
        </p:grpSpPr>
        <p:sp>
          <p:nvSpPr>
            <p:cNvPr id="474" name="Google Shape;474;p2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23"/>
          <p:cNvGrpSpPr/>
          <p:nvPr/>
        </p:nvGrpSpPr>
        <p:grpSpPr>
          <a:xfrm flipH="1">
            <a:off x="10828668" y="6093195"/>
            <a:ext cx="1363345" cy="763663"/>
            <a:chOff x="-77" y="3784091"/>
            <a:chExt cx="2423582" cy="1357541"/>
          </a:xfrm>
        </p:grpSpPr>
        <p:sp>
          <p:nvSpPr>
            <p:cNvPr id="480" name="Google Shape;480;p2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 name="Google Shape;485;p23"/>
          <p:cNvGrpSpPr/>
          <p:nvPr/>
        </p:nvGrpSpPr>
        <p:grpSpPr>
          <a:xfrm rot="10800000" flipH="1">
            <a:off x="1" y="1129"/>
            <a:ext cx="1363345" cy="763663"/>
            <a:chOff x="-77" y="3784091"/>
            <a:chExt cx="2423582" cy="1357541"/>
          </a:xfrm>
        </p:grpSpPr>
        <p:sp>
          <p:nvSpPr>
            <p:cNvPr id="486" name="Google Shape;486;p23"/>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3"/>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3"/>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3"/>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3"/>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7026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1"/>
        <p:cNvGrpSpPr/>
        <p:nvPr/>
      </p:nvGrpSpPr>
      <p:grpSpPr>
        <a:xfrm>
          <a:off x="0" y="0"/>
          <a:ext cx="0" cy="0"/>
          <a:chOff x="0" y="0"/>
          <a:chExt cx="0" cy="0"/>
        </a:xfrm>
      </p:grpSpPr>
      <p:grpSp>
        <p:nvGrpSpPr>
          <p:cNvPr id="492" name="Google Shape;492;p24"/>
          <p:cNvGrpSpPr/>
          <p:nvPr/>
        </p:nvGrpSpPr>
        <p:grpSpPr>
          <a:xfrm rot="5400000" flipH="1">
            <a:off x="-710703" y="4337255"/>
            <a:ext cx="3231443" cy="1810055"/>
            <a:chOff x="-77" y="3784091"/>
            <a:chExt cx="2423582" cy="1357541"/>
          </a:xfrm>
        </p:grpSpPr>
        <p:sp>
          <p:nvSpPr>
            <p:cNvPr id="493" name="Google Shape;493;p24"/>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24"/>
          <p:cNvGrpSpPr/>
          <p:nvPr/>
        </p:nvGrpSpPr>
        <p:grpSpPr>
          <a:xfrm rot="-5400000" flipH="1">
            <a:off x="9671264" y="710689"/>
            <a:ext cx="3231443" cy="1810055"/>
            <a:chOff x="-77" y="3784091"/>
            <a:chExt cx="2423582" cy="1357541"/>
          </a:xfrm>
        </p:grpSpPr>
        <p:sp>
          <p:nvSpPr>
            <p:cNvPr id="499" name="Google Shape;499;p24"/>
            <p:cNvSpPr/>
            <p:nvPr/>
          </p:nvSpPr>
          <p:spPr>
            <a:xfrm>
              <a:off x="-77" y="4201246"/>
              <a:ext cx="1609391" cy="940370"/>
            </a:xfrm>
            <a:custGeom>
              <a:avLst/>
              <a:gdLst/>
              <a:ahLst/>
              <a:cxnLst/>
              <a:rect l="l" t="t" r="r" b="b"/>
              <a:pathLst>
                <a:path w="33428" h="19530" extrusionOk="0">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313483" y="3784091"/>
              <a:ext cx="1410360" cy="1357541"/>
            </a:xfrm>
            <a:custGeom>
              <a:avLst/>
              <a:gdLst/>
              <a:ahLst/>
              <a:cxnLst/>
              <a:rect l="l" t="t" r="r" b="b"/>
              <a:pathLst>
                <a:path w="29294" h="28194" extrusionOk="0">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626560" y="3887658"/>
              <a:ext cx="1253840" cy="1253970"/>
            </a:xfrm>
            <a:custGeom>
              <a:avLst/>
              <a:gdLst/>
              <a:ahLst/>
              <a:cxnLst/>
              <a:rect l="l" t="t" r="r" b="b"/>
              <a:pathLst>
                <a:path w="26043" h="26043" extrusionOk="0">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940119" y="4201246"/>
              <a:ext cx="1410360" cy="940370"/>
            </a:xfrm>
            <a:custGeom>
              <a:avLst/>
              <a:gdLst/>
              <a:ahLst/>
              <a:cxnLst/>
              <a:rect l="l" t="t" r="r" b="b"/>
              <a:pathLst>
                <a:path w="29294" h="19530" extrusionOk="0">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1253678" y="4514786"/>
              <a:ext cx="1169827" cy="626817"/>
            </a:xfrm>
            <a:custGeom>
              <a:avLst/>
              <a:gdLst/>
              <a:ahLst/>
              <a:cxnLst/>
              <a:rect l="l" t="t" r="r" b="b"/>
              <a:pathLst>
                <a:path w="24298" h="13018" extrusionOk="0">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743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BBCC26-307C-224A-AB68-AD99312C0AEE}" type="datetime1">
              <a:rPr lang="de-DE"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145276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A2DB-D999-FC44-9808-EA3392F9BFD5}" type="datetime1">
              <a:rPr lang="de-DE" smtClean="0"/>
              <a:t>08.02.2022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380966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BEEF8C-6315-884D-AF06-7C7D035DEBF3}" type="datetime1">
              <a:rPr lang="de-DE" smtClean="0"/>
              <a:t>08.02.2022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528976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16860-1AED-F34E-A72E-A368603CF122}" type="datetime1">
              <a:rPr lang="de-DE" smtClean="0"/>
              <a:t>08.02.2022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15029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C337DA-3550-9340-887F-D78510D3A405}" type="datetime1">
              <a:rPr lang="de-DE"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17062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3912-5457-0C41-AD9E-2440BE707602}" type="datetime1">
              <a:rPr lang="de-DE"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FBBF7-AB8A-4782-9B9F-61A2B2FB1DA8}" type="slidenum">
              <a:rPr lang="en-US" smtClean="0"/>
              <a:t>‹#›</a:t>
            </a:fld>
            <a:endParaRPr lang="en-US"/>
          </a:p>
        </p:txBody>
      </p:sp>
    </p:spTree>
    <p:extLst>
      <p:ext uri="{BB962C8B-B14F-4D97-AF65-F5344CB8AC3E}">
        <p14:creationId xmlns:p14="http://schemas.microsoft.com/office/powerpoint/2010/main" val="258534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80381-053A-6F4D-82F3-D678EE2F8787}" type="datetime1">
              <a:rPr lang="de-DE" smtClean="0"/>
              <a:t>08.02.2022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FBBF7-AB8A-4782-9B9F-61A2B2FB1DA8}" type="slidenum">
              <a:rPr lang="en-US" smtClean="0"/>
              <a:t>‹#›</a:t>
            </a:fld>
            <a:endParaRPr lang="en-US"/>
          </a:p>
        </p:txBody>
      </p:sp>
    </p:spTree>
    <p:extLst>
      <p:ext uri="{BB962C8B-B14F-4D97-AF65-F5344CB8AC3E}">
        <p14:creationId xmlns:p14="http://schemas.microsoft.com/office/powerpoint/2010/main" val="1578648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13367C"/>
            </a:gs>
            <a:gs pos="100000">
              <a:schemeClr val="dk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96463534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29.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4.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video" Target="../media/media3.mp4"/><Relationship Id="rId7" Type="http://schemas.openxmlformats.org/officeDocument/2006/relationships/image" Target="../media/image36.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7.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8.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7.png"/><Relationship Id="rId5" Type="http://schemas.openxmlformats.org/officeDocument/2006/relationships/image" Target="../media/image4.jpeg"/><Relationship Id="rId4" Type="http://schemas.openxmlformats.org/officeDocument/2006/relationships/image" Target="../media/image56.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video" Target="../media/media1.avi"/><Relationship Id="rId7" Type="http://schemas.openxmlformats.org/officeDocument/2006/relationships/image" Target="../media/image4.jpeg"/><Relationship Id="rId12" Type="http://schemas.openxmlformats.org/officeDocument/2006/relationships/image" Target="../media/image14.png"/><Relationship Id="rId2" Type="http://schemas.microsoft.com/office/2007/relationships/media" Target="../media/media1.avi"/><Relationship Id="rId1" Type="http://schemas.openxmlformats.org/officeDocument/2006/relationships/themeOverride" Target="../theme/themeOverride1.xml"/><Relationship Id="rId6" Type="http://schemas.openxmlformats.org/officeDocument/2006/relationships/slideLayout" Target="../slideLayouts/slideLayout1.xml"/><Relationship Id="rId11" Type="http://schemas.openxmlformats.org/officeDocument/2006/relationships/image" Target="../media/image13.png"/><Relationship Id="rId5" Type="http://schemas.openxmlformats.org/officeDocument/2006/relationships/video" Target="../media/media2.mp4"/><Relationship Id="rId10" Type="http://schemas.openxmlformats.org/officeDocument/2006/relationships/image" Target="../media/image12.jpeg"/><Relationship Id="rId4" Type="http://schemas.microsoft.com/office/2007/relationships/media" Target="../media/media2.mp4"/><Relationship Id="rId9" Type="http://schemas.openxmlformats.org/officeDocument/2006/relationships/image" Target="../media/image11.jpe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8000">
              <a:srgbClr val="8A9AB7"/>
            </a:gs>
            <a:gs pos="100000">
              <a:schemeClr val="bg2">
                <a:lumMod val="10000"/>
                <a:lumOff val="90000"/>
              </a:schemeClr>
            </a:gs>
            <a:gs pos="0">
              <a:srgbClr val="102F6C"/>
            </a:gs>
          </a:gsLst>
          <a:lin ang="5400012" scaled="0"/>
        </a:gradFill>
        <a:effectLst/>
      </p:bgPr>
    </p:bg>
    <p:spTree>
      <p:nvGrpSpPr>
        <p:cNvPr id="1" name="Shape 511"/>
        <p:cNvGrpSpPr/>
        <p:nvPr/>
      </p:nvGrpSpPr>
      <p:grpSpPr>
        <a:xfrm>
          <a:off x="0" y="0"/>
          <a:ext cx="0" cy="0"/>
          <a:chOff x="0" y="0"/>
          <a:chExt cx="0" cy="0"/>
        </a:xfrm>
      </p:grpSpPr>
      <p:sp>
        <p:nvSpPr>
          <p:cNvPr id="512" name="Google Shape;512;p27"/>
          <p:cNvSpPr txBox="1">
            <a:spLocks noGrp="1"/>
          </p:cNvSpPr>
          <p:nvPr>
            <p:ph type="ctrTitle"/>
          </p:nvPr>
        </p:nvSpPr>
        <p:spPr>
          <a:xfrm>
            <a:off x="758278" y="405545"/>
            <a:ext cx="10926147" cy="2252814"/>
          </a:xfrm>
          <a:prstGeom prst="rect">
            <a:avLst/>
          </a:prstGeom>
        </p:spPr>
        <p:txBody>
          <a:bodyPr spcFirstLastPara="1" wrap="square" lIns="121900" tIns="121900" rIns="121900" bIns="121900" anchor="ctr" anchorCtr="0">
            <a:noAutofit/>
          </a:bodyPr>
          <a:lstStyle/>
          <a:p>
            <a:r>
              <a:rPr lang="en-US" sz="4800" dirty="0">
                <a:solidFill>
                  <a:schemeClr val="tx1"/>
                </a:solidFill>
                <a:latin typeface="Calibri" panose="020F0502020204030204" pitchFamily="34" charset="0"/>
                <a:cs typeface="Calibri" panose="020F0502020204030204" pitchFamily="34" charset="0"/>
              </a:rPr>
              <a:t>Mechanical </a:t>
            </a:r>
            <a:r>
              <a:rPr lang="en-US" sz="4800" dirty="0" smtClean="0">
                <a:solidFill>
                  <a:schemeClr val="tx1"/>
                </a:solidFill>
                <a:latin typeface="Calibri" panose="020F0502020204030204" pitchFamily="34" charset="0"/>
                <a:cs typeface="Calibri" panose="020F0502020204030204" pitchFamily="34" charset="0"/>
              </a:rPr>
              <a:t>Characterization </a:t>
            </a:r>
            <a:r>
              <a:rPr lang="en-US" sz="4800" dirty="0">
                <a:solidFill>
                  <a:schemeClr val="tx1"/>
                </a:solidFill>
                <a:latin typeface="Calibri" panose="020F0502020204030204" pitchFamily="34" charset="0"/>
                <a:cs typeface="Calibri" panose="020F0502020204030204" pitchFamily="34" charset="0"/>
              </a:rPr>
              <a:t>of Nano-scale </a:t>
            </a:r>
            <a:r>
              <a:rPr lang="en-US" sz="4800" dirty="0">
                <a:solidFill>
                  <a:srgbClr val="FFC000"/>
                </a:solidFill>
                <a:latin typeface="Calibri" panose="020F0502020204030204" pitchFamily="34" charset="0"/>
                <a:cs typeface="Calibri" panose="020F0502020204030204" pitchFamily="34" charset="0"/>
              </a:rPr>
              <a:t>Interfaces</a:t>
            </a:r>
            <a:r>
              <a:rPr lang="en-US" sz="4800" dirty="0">
                <a:solidFill>
                  <a:schemeClr val="tx1"/>
                </a:solidFill>
                <a:latin typeface="Calibri" panose="020F0502020204030204" pitchFamily="34" charset="0"/>
                <a:cs typeface="Calibri" panose="020F0502020204030204" pitchFamily="34" charset="0"/>
              </a:rPr>
              <a:t> in Biocomposite Material</a:t>
            </a:r>
          </a:p>
        </p:txBody>
      </p:sp>
      <p:sp>
        <p:nvSpPr>
          <p:cNvPr id="513" name="Google Shape;513;p27"/>
          <p:cNvSpPr txBox="1">
            <a:spLocks noGrp="1"/>
          </p:cNvSpPr>
          <p:nvPr>
            <p:ph type="subTitle" idx="1"/>
          </p:nvPr>
        </p:nvSpPr>
        <p:spPr>
          <a:xfrm>
            <a:off x="758279" y="4297082"/>
            <a:ext cx="6610709" cy="1727885"/>
          </a:xfrm>
          <a:prstGeom prst="rect">
            <a:avLst/>
          </a:prstGeom>
        </p:spPr>
        <p:txBody>
          <a:bodyPr spcFirstLastPara="1" wrap="square" lIns="121900" tIns="121900" rIns="121900" bIns="121900" anchor="t" anchorCtr="0">
            <a:noAutofit/>
          </a:bodyPr>
          <a:lstStyle/>
          <a:p>
            <a:pPr marL="0" lvl="0" indent="0">
              <a:buClr>
                <a:srgbClr val="CEF3F5"/>
              </a:buClr>
            </a:pPr>
            <a:r>
              <a:rPr lang="en" dirty="0">
                <a:solidFill>
                  <a:srgbClr val="FFC000"/>
                </a:solidFill>
                <a:latin typeface="Calibri" panose="020F0502020204030204" pitchFamily="34" charset="0"/>
                <a:cs typeface="Calibri" panose="020F0502020204030204" pitchFamily="34" charset="0"/>
              </a:rPr>
              <a:t>Mohammad Tadayon </a:t>
            </a:r>
            <a:r>
              <a:rPr lang="en-US" sz="1600" dirty="0">
                <a:solidFill>
                  <a:srgbClr val="FFFFFF"/>
                </a:solidFill>
                <a:latin typeface="Calibri" panose="020F0502020204030204" pitchFamily="34" charset="0"/>
                <a:cs typeface="Calibri" panose="020F0502020204030204" pitchFamily="34" charset="0"/>
              </a:rPr>
              <a:t>B CUBE – Center for Molecular Bioengineering, Technical University of Dresden, </a:t>
            </a:r>
            <a:r>
              <a:rPr lang="en-US" sz="1600" dirty="0" smtClean="0">
                <a:solidFill>
                  <a:srgbClr val="FFFFFF"/>
                </a:solidFill>
                <a:latin typeface="Calibri" panose="020F0502020204030204" pitchFamily="34" charset="0"/>
                <a:cs typeface="Calibri" panose="020F0502020204030204" pitchFamily="34" charset="0"/>
              </a:rPr>
              <a:t>Germany</a:t>
            </a:r>
          </a:p>
          <a:p>
            <a:pPr marL="0" lvl="0" indent="0">
              <a:buClr>
                <a:srgbClr val="CEF3F5"/>
              </a:buClr>
            </a:pPr>
            <a:endParaRPr lang="en" dirty="0" smtClean="0">
              <a:solidFill>
                <a:schemeClr val="bg1"/>
              </a:solidFill>
              <a:latin typeface="Calibri" panose="020F0502020204030204" pitchFamily="34" charset="0"/>
              <a:cs typeface="Calibri" panose="020F0502020204030204" pitchFamily="34" charset="0"/>
            </a:endParaRPr>
          </a:p>
          <a:p>
            <a:pPr marL="0" indent="0"/>
            <a:r>
              <a:rPr lang="en" dirty="0" smtClean="0">
                <a:solidFill>
                  <a:schemeClr val="bg1"/>
                </a:solidFill>
                <a:latin typeface="Calibri" panose="020F0502020204030204" pitchFamily="34" charset="0"/>
                <a:cs typeface="Calibri" panose="020F0502020204030204" pitchFamily="34" charset="0"/>
              </a:rPr>
              <a:t>TAC </a:t>
            </a:r>
            <a:r>
              <a:rPr lang="en" dirty="0" smtClean="0">
                <a:solidFill>
                  <a:schemeClr val="bg1"/>
                </a:solidFill>
                <a:latin typeface="Calibri" panose="020F0502020204030204" pitchFamily="34" charset="0"/>
                <a:cs typeface="Calibri" panose="020F0502020204030204" pitchFamily="34" charset="0"/>
              </a:rPr>
              <a:t>Meeting </a:t>
            </a:r>
            <a:r>
              <a:rPr lang="en" dirty="0" smtClean="0">
                <a:latin typeface="Calibri" panose="020F0502020204030204" pitchFamily="34" charset="0"/>
                <a:cs typeface="Calibri" panose="020F0502020204030204" pitchFamily="34" charset="0"/>
              </a:rPr>
              <a:t> </a:t>
            </a:r>
            <a:r>
              <a:rPr lang="en" dirty="0">
                <a:solidFill>
                  <a:srgbClr val="FFC000"/>
                </a:solidFill>
                <a:latin typeface="Calibri" panose="020F0502020204030204" pitchFamily="34" charset="0"/>
                <a:cs typeface="Calibri" panose="020F0502020204030204" pitchFamily="34" charset="0"/>
              </a:rPr>
              <a:t>10.02.2021</a:t>
            </a:r>
          </a:p>
        </p:txBody>
      </p:sp>
      <p:sp>
        <p:nvSpPr>
          <p:cNvPr id="12" name="Rectangle 11"/>
          <p:cNvSpPr/>
          <p:nvPr/>
        </p:nvSpPr>
        <p:spPr>
          <a:xfrm>
            <a:off x="0" y="5959151"/>
            <a:ext cx="12192000" cy="915007"/>
          </a:xfrm>
          <a:prstGeom prst="rect">
            <a:avLst/>
          </a:prstGeom>
          <a:gradFill flip="none" rotWithShape="1">
            <a:gsLst>
              <a:gs pos="59000">
                <a:srgbClr val="8898B6"/>
              </a:gs>
              <a:gs pos="100000">
                <a:srgbClr val="DEE4F0"/>
              </a:gs>
              <a:gs pos="77000">
                <a:srgbClr val="D0D7E2"/>
              </a:gs>
              <a:gs pos="2000">
                <a:srgbClr val="8898B6"/>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Picture 18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28687" y="6084167"/>
            <a:ext cx="1503348" cy="704694"/>
          </a:xfrm>
          <a:prstGeom prst="rect">
            <a:avLst/>
          </a:prstGeom>
        </p:spPr>
      </p:pic>
      <p:pic>
        <p:nvPicPr>
          <p:cNvPr id="191" name="Picture 14" descr="TU_Logo_HKS41_9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6462" y="6211589"/>
            <a:ext cx="1527964" cy="44985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22" descr="BCube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2229" y="6024967"/>
            <a:ext cx="621260" cy="72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71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Nano-SCALE MODULUS MAPPING</a:t>
            </a: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9</a:t>
            </a:fld>
            <a:endParaRPr lang="en-US"/>
          </a:p>
        </p:txBody>
      </p:sp>
      <p:sp>
        <p:nvSpPr>
          <p:cNvPr id="24" name="Rectangle 23">
            <a:extLst>
              <a:ext uri="{FF2B5EF4-FFF2-40B4-BE49-F238E27FC236}">
                <a16:creationId xmlns:a16="http://schemas.microsoft.com/office/drawing/2014/main" id="{411E8936-75CE-F741-B082-6C11EDE0D817}"/>
              </a:ext>
            </a:extLst>
          </p:cNvPr>
          <p:cNvSpPr/>
          <p:nvPr/>
        </p:nvSpPr>
        <p:spPr>
          <a:xfrm>
            <a:off x="463233" y="960382"/>
            <a:ext cx="4378209" cy="400110"/>
          </a:xfrm>
          <a:prstGeom prst="rect">
            <a:avLst/>
          </a:prstGeom>
        </p:spPr>
        <p:txBody>
          <a:bodyPr wrap="square">
            <a:spAutoFit/>
          </a:bodyPr>
          <a:lstStyle/>
          <a:p>
            <a:pPr algn="ctr"/>
            <a:r>
              <a:rPr lang="en-US" dirty="0">
                <a:solidFill>
                  <a:srgbClr val="0B2644"/>
                </a:solidFill>
                <a:latin typeface="Calibri" panose="020F0502020204030204" pitchFamily="34" charset="0"/>
              </a:rPr>
              <a:t>Nanoscale Dynamic Mechanical Analysis</a:t>
            </a:r>
          </a:p>
        </p:txBody>
      </p:sp>
      <p:sp>
        <p:nvSpPr>
          <p:cNvPr id="28" name="TextBox 187">
            <a:extLst>
              <a:ext uri="{FF2B5EF4-FFF2-40B4-BE49-F238E27FC236}">
                <a16:creationId xmlns:a16="http://schemas.microsoft.com/office/drawing/2014/main" id="{FA399A65-5C9B-4548-AD73-E5EB42D1AF65}"/>
              </a:ext>
            </a:extLst>
          </p:cNvPr>
          <p:cNvSpPr txBox="1">
            <a:spLocks noChangeArrowheads="1"/>
          </p:cNvSpPr>
          <p:nvPr/>
        </p:nvSpPr>
        <p:spPr bwMode="auto">
          <a:xfrm>
            <a:off x="5191890" y="1388124"/>
            <a:ext cx="3112944" cy="35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en-US" sz="1800" i="1" dirty="0">
                <a:solidFill>
                  <a:srgbClr val="339933"/>
                </a:solidFill>
                <a:latin typeface="Calibri" panose="020F0502020204030204" pitchFamily="34" charset="0"/>
              </a:rPr>
              <a:t>Cupiennius salei </a:t>
            </a:r>
            <a:r>
              <a:rPr lang="en-US" altLang="en-US" sz="1800" dirty="0">
                <a:solidFill>
                  <a:srgbClr val="339933"/>
                </a:solidFill>
                <a:latin typeface="Calibri" panose="020F0502020204030204" pitchFamily="34" charset="0"/>
              </a:rPr>
              <a:t>Cuticle (Tibia):</a:t>
            </a:r>
            <a:endParaRPr lang="en-US" altLang="en-US" sz="1800" i="1" dirty="0">
              <a:solidFill>
                <a:srgbClr val="339933"/>
              </a:solidFill>
              <a:latin typeface="Calibri" panose="020F0502020204030204" pitchFamily="34" charset="0"/>
            </a:endParaRPr>
          </a:p>
        </p:txBody>
      </p:sp>
      <p:grpSp>
        <p:nvGrpSpPr>
          <p:cNvPr id="47" name="Group 46">
            <a:extLst>
              <a:ext uri="{FF2B5EF4-FFF2-40B4-BE49-F238E27FC236}">
                <a16:creationId xmlns:a16="http://schemas.microsoft.com/office/drawing/2014/main" id="{A9BF4B7B-D853-6F4B-9B14-E95012DD7836}"/>
              </a:ext>
            </a:extLst>
          </p:cNvPr>
          <p:cNvGrpSpPr/>
          <p:nvPr/>
        </p:nvGrpSpPr>
        <p:grpSpPr>
          <a:xfrm>
            <a:off x="5184941" y="4082080"/>
            <a:ext cx="4855479" cy="2119979"/>
            <a:chOff x="1232104" y="3789040"/>
            <a:chExt cx="6656202" cy="2906204"/>
          </a:xfrm>
        </p:grpSpPr>
        <p:grpSp>
          <p:nvGrpSpPr>
            <p:cNvPr id="49" name="Group 48">
              <a:extLst>
                <a:ext uri="{FF2B5EF4-FFF2-40B4-BE49-F238E27FC236}">
                  <a16:creationId xmlns:a16="http://schemas.microsoft.com/office/drawing/2014/main" id="{FCAE0A58-6460-584D-A11F-630914553DCD}"/>
                </a:ext>
              </a:extLst>
            </p:cNvPr>
            <p:cNvGrpSpPr/>
            <p:nvPr/>
          </p:nvGrpSpPr>
          <p:grpSpPr>
            <a:xfrm>
              <a:off x="1232104" y="3789040"/>
              <a:ext cx="6656202" cy="2906204"/>
              <a:chOff x="16968" y="3233745"/>
              <a:chExt cx="6656202" cy="2906204"/>
            </a:xfrm>
          </p:grpSpPr>
          <p:sp>
            <p:nvSpPr>
              <p:cNvPr id="51" name="TextBox 50">
                <a:extLst>
                  <a:ext uri="{FF2B5EF4-FFF2-40B4-BE49-F238E27FC236}">
                    <a16:creationId xmlns:a16="http://schemas.microsoft.com/office/drawing/2014/main" id="{E96C7C19-220F-C44C-9FA7-2B6E4DBBADF6}"/>
                  </a:ext>
                </a:extLst>
              </p:cNvPr>
              <p:cNvSpPr txBox="1"/>
              <p:nvPr/>
            </p:nvSpPr>
            <p:spPr>
              <a:xfrm>
                <a:off x="185888" y="3233745"/>
                <a:ext cx="1069516" cy="368049"/>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itchFamily="34" charset="0"/>
                  </a:rPr>
                  <a:t>3x3 µm</a:t>
                </a:r>
                <a:endParaRPr lang="de-DE" sz="1600" b="1" dirty="0">
                  <a:solidFill>
                    <a:schemeClr val="bg1"/>
                  </a:solidFill>
                  <a:latin typeface="Calibri" panose="020F0502020204030204" pitchFamily="34" charset="0"/>
                  <a:cs typeface="Calibri" pitchFamily="34" charset="0"/>
                </a:endParaRPr>
              </a:p>
            </p:txBody>
          </p:sp>
          <p:pic>
            <p:nvPicPr>
              <p:cNvPr id="52" name="Picture 2" descr="\\file02\zlotnikov$\Desktop\For Emil\Figure1.jpg">
                <a:extLst>
                  <a:ext uri="{FF2B5EF4-FFF2-40B4-BE49-F238E27FC236}">
                    <a16:creationId xmlns:a16="http://schemas.microsoft.com/office/drawing/2014/main" id="{2C517576-AAD1-A447-B8A8-406AD4ABB9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000" t="1338" b="50000"/>
              <a:stretch/>
            </p:blipFill>
            <p:spPr bwMode="auto">
              <a:xfrm>
                <a:off x="1871701" y="3676894"/>
                <a:ext cx="2232721" cy="21729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zlotnikov_admin\Desktop\MiniK2014\Filament Rotation\Figure 1.jpg">
                <a:extLst>
                  <a:ext uri="{FF2B5EF4-FFF2-40B4-BE49-F238E27FC236}">
                    <a16:creationId xmlns:a16="http://schemas.microsoft.com/office/drawing/2014/main" id="{B651572D-D117-FC45-854C-1A78EE8973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4" t="17874" r="71737" b="8520"/>
              <a:stretch/>
            </p:blipFill>
            <p:spPr bwMode="auto">
              <a:xfrm>
                <a:off x="26494" y="3695944"/>
                <a:ext cx="1755195" cy="210914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187">
                <a:extLst>
                  <a:ext uri="{FF2B5EF4-FFF2-40B4-BE49-F238E27FC236}">
                    <a16:creationId xmlns:a16="http://schemas.microsoft.com/office/drawing/2014/main" id="{64FFE270-BC76-DB40-9008-3A7D13D78439}"/>
                  </a:ext>
                </a:extLst>
              </p:cNvPr>
              <p:cNvSpPr txBox="1">
                <a:spLocks noChangeArrowheads="1"/>
              </p:cNvSpPr>
              <p:nvPr/>
            </p:nvSpPr>
            <p:spPr bwMode="auto">
              <a:xfrm>
                <a:off x="16968" y="3253734"/>
                <a:ext cx="6500172" cy="50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en-US" sz="1800" i="1" dirty="0">
                    <a:solidFill>
                      <a:srgbClr val="339933"/>
                    </a:solidFill>
                    <a:latin typeface="Calibri" panose="020F0502020204030204" pitchFamily="34" charset="0"/>
                  </a:rPr>
                  <a:t>Anchor spicule in Monorhaphis chuni:</a:t>
                </a:r>
              </a:p>
            </p:txBody>
          </p:sp>
          <p:pic>
            <p:nvPicPr>
              <p:cNvPr id="55" name="Picture 29" descr="map">
                <a:extLst>
                  <a:ext uri="{FF2B5EF4-FFF2-40B4-BE49-F238E27FC236}">
                    <a16:creationId xmlns:a16="http://schemas.microsoft.com/office/drawing/2014/main" id="{2D4158E7-6F57-FA48-9DEA-5100662CC7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094276" y="3615824"/>
                <a:ext cx="2578894"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Rectangle 49">
              <a:extLst>
                <a:ext uri="{FF2B5EF4-FFF2-40B4-BE49-F238E27FC236}">
                  <a16:creationId xmlns:a16="http://schemas.microsoft.com/office/drawing/2014/main" id="{2A96BC4B-0C7E-BB45-9D5D-384BB3EF1BA1}"/>
                </a:ext>
              </a:extLst>
            </p:cNvPr>
            <p:cNvSpPr/>
            <p:nvPr/>
          </p:nvSpPr>
          <p:spPr>
            <a:xfrm>
              <a:off x="5367116" y="6470290"/>
              <a:ext cx="1770169" cy="20590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en-US" dirty="0" err="1">
                <a:solidFill>
                  <a:schemeClr val="tx1"/>
                </a:solidFill>
                <a:latin typeface="Verdana" pitchFamily="34" charset="0"/>
              </a:endParaRPr>
            </a:p>
          </p:txBody>
        </p:sp>
      </p:grpSp>
      <p:sp>
        <p:nvSpPr>
          <p:cNvPr id="56" name="TextBox 55">
            <a:extLst>
              <a:ext uri="{FF2B5EF4-FFF2-40B4-BE49-F238E27FC236}">
                <a16:creationId xmlns:a16="http://schemas.microsoft.com/office/drawing/2014/main" id="{8B3D517E-6CCF-5242-B04F-540A46AB8A7E}"/>
              </a:ext>
            </a:extLst>
          </p:cNvPr>
          <p:cNvSpPr txBox="1"/>
          <p:nvPr/>
        </p:nvSpPr>
        <p:spPr>
          <a:xfrm>
            <a:off x="8363625" y="2956140"/>
            <a:ext cx="741753"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itchFamily="34" charset="0"/>
              </a:rPr>
              <a:t>5 µm</a:t>
            </a:r>
            <a:endParaRPr lang="de-DE" sz="1600" b="1" dirty="0">
              <a:solidFill>
                <a:schemeClr val="bg1"/>
              </a:solidFill>
              <a:latin typeface="Calibri" panose="020F0502020204030204" pitchFamily="34" charset="0"/>
              <a:cs typeface="Calibri" pitchFamily="34" charset="0"/>
            </a:endParaRPr>
          </a:p>
        </p:txBody>
      </p:sp>
      <p:grpSp>
        <p:nvGrpSpPr>
          <p:cNvPr id="57" name="Group 56">
            <a:extLst>
              <a:ext uri="{FF2B5EF4-FFF2-40B4-BE49-F238E27FC236}">
                <a16:creationId xmlns:a16="http://schemas.microsoft.com/office/drawing/2014/main" id="{A4262085-1EBA-374E-A095-CE8DEB96CC62}"/>
              </a:ext>
            </a:extLst>
          </p:cNvPr>
          <p:cNvGrpSpPr/>
          <p:nvPr/>
        </p:nvGrpSpPr>
        <p:grpSpPr>
          <a:xfrm>
            <a:off x="990027" y="1451402"/>
            <a:ext cx="2801167" cy="1526453"/>
            <a:chOff x="171002" y="1714818"/>
            <a:chExt cx="4561359" cy="2372155"/>
          </a:xfrm>
        </p:grpSpPr>
        <p:pic>
          <p:nvPicPr>
            <p:cNvPr id="58" name="Picture 57">
              <a:extLst>
                <a:ext uri="{FF2B5EF4-FFF2-40B4-BE49-F238E27FC236}">
                  <a16:creationId xmlns:a16="http://schemas.microsoft.com/office/drawing/2014/main" id="{19C7B736-51E5-CC4A-BF4D-E59BFB0935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02" y="1714818"/>
              <a:ext cx="4561359" cy="2372155"/>
            </a:xfrm>
            <a:prstGeom prst="rect">
              <a:avLst/>
            </a:prstGeom>
          </p:spPr>
        </p:pic>
        <p:pic>
          <p:nvPicPr>
            <p:cNvPr id="59" name="Picture 3">
              <a:extLst>
                <a:ext uri="{FF2B5EF4-FFF2-40B4-BE49-F238E27FC236}">
                  <a16:creationId xmlns:a16="http://schemas.microsoft.com/office/drawing/2014/main" id="{E89B2DAF-66C9-654C-8CF5-B41796498B7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19" t="37651" r="85906" b="27800"/>
            <a:stretch/>
          </p:blipFill>
          <p:spPr bwMode="auto">
            <a:xfrm>
              <a:off x="3263748" y="2285033"/>
              <a:ext cx="67114" cy="8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60" name="Picture 59">
            <a:extLst>
              <a:ext uri="{FF2B5EF4-FFF2-40B4-BE49-F238E27FC236}">
                <a16:creationId xmlns:a16="http://schemas.microsoft.com/office/drawing/2014/main" id="{299F5DDB-2D53-BE48-873C-19CB0522B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36" y="3683439"/>
            <a:ext cx="3207194" cy="2799006"/>
          </a:xfrm>
          <a:prstGeom prst="rect">
            <a:avLst/>
          </a:prstGeom>
        </p:spPr>
      </p:pic>
      <p:sp>
        <p:nvSpPr>
          <p:cNvPr id="61" name="Rectangle 60">
            <a:extLst>
              <a:ext uri="{FF2B5EF4-FFF2-40B4-BE49-F238E27FC236}">
                <a16:creationId xmlns:a16="http://schemas.microsoft.com/office/drawing/2014/main" id="{EED3CF56-C63C-0A40-A654-D4544556A85C}"/>
              </a:ext>
            </a:extLst>
          </p:cNvPr>
          <p:cNvSpPr/>
          <p:nvPr/>
        </p:nvSpPr>
        <p:spPr>
          <a:xfrm>
            <a:off x="742936" y="3251964"/>
            <a:ext cx="4087910" cy="400110"/>
          </a:xfrm>
          <a:prstGeom prst="rect">
            <a:avLst/>
          </a:prstGeom>
        </p:spPr>
        <p:txBody>
          <a:bodyPr wrap="square">
            <a:spAutoFit/>
          </a:bodyPr>
          <a:lstStyle/>
          <a:p>
            <a:r>
              <a:rPr lang="en-US" dirty="0">
                <a:solidFill>
                  <a:srgbClr val="0B2644"/>
                </a:solidFill>
                <a:latin typeface="Calibri" panose="020F0502020204030204" pitchFamily="34" charset="0"/>
              </a:rPr>
              <a:t>Scanning Probe Microscopy (SPM)</a:t>
            </a:r>
          </a:p>
        </p:txBody>
      </p:sp>
      <p:sp>
        <p:nvSpPr>
          <p:cNvPr id="62" name="TextBox 61">
            <a:extLst>
              <a:ext uri="{FF2B5EF4-FFF2-40B4-BE49-F238E27FC236}">
                <a16:creationId xmlns:a16="http://schemas.microsoft.com/office/drawing/2014/main" id="{464841B5-8465-1D45-A4D1-9E66085CAFF6}"/>
              </a:ext>
            </a:extLst>
          </p:cNvPr>
          <p:cNvSpPr txBox="1"/>
          <p:nvPr/>
        </p:nvSpPr>
        <p:spPr>
          <a:xfrm>
            <a:off x="-1" y="6625427"/>
            <a:ext cx="3304944" cy="246221"/>
          </a:xfrm>
          <a:prstGeom prst="rect">
            <a:avLst/>
          </a:prstGeom>
          <a:noFill/>
        </p:spPr>
        <p:txBody>
          <a:bodyPr wrap="square" rtlCol="0">
            <a:spAutoFit/>
          </a:bodyPr>
          <a:lstStyle/>
          <a:p>
            <a:r>
              <a:rPr lang="en-US" sz="1000" dirty="0">
                <a:solidFill>
                  <a:srgbClr val="0B2644"/>
                </a:solidFill>
                <a:latin typeface="Calibri" panose="020F0502020204030204" pitchFamily="34" charset="0"/>
              </a:rPr>
              <a:t>I. </a:t>
            </a:r>
            <a:r>
              <a:rPr lang="en-US" sz="1000" dirty="0" err="1">
                <a:solidFill>
                  <a:srgbClr val="0B2644"/>
                </a:solidFill>
                <a:latin typeface="Calibri" panose="020F0502020204030204" pitchFamily="34" charset="0"/>
              </a:rPr>
              <a:t>Zlotnikov</a:t>
            </a:r>
            <a:r>
              <a:rPr lang="en-US" sz="1000" dirty="0">
                <a:solidFill>
                  <a:srgbClr val="0B2644"/>
                </a:solidFill>
                <a:latin typeface="Calibri" panose="020F0502020204030204" pitchFamily="34" charset="0"/>
              </a:rPr>
              <a:t> et. al. , Progress in Materials Science , 2017</a:t>
            </a:r>
          </a:p>
        </p:txBody>
      </p:sp>
      <p:pic>
        <p:nvPicPr>
          <p:cNvPr id="3" name="Picture 2"/>
          <p:cNvPicPr>
            <a:picLocks noChangeAspect="1"/>
          </p:cNvPicPr>
          <p:nvPr/>
        </p:nvPicPr>
        <p:blipFill>
          <a:blip r:embed="rId9"/>
          <a:stretch>
            <a:fillRect/>
          </a:stretch>
        </p:blipFill>
        <p:spPr>
          <a:xfrm>
            <a:off x="5246313" y="1674471"/>
            <a:ext cx="4919898" cy="1987468"/>
          </a:xfrm>
          <a:prstGeom prst="rect">
            <a:avLst/>
          </a:prstGeom>
        </p:spPr>
      </p:pic>
    </p:spTree>
    <p:extLst>
      <p:ext uri="{BB962C8B-B14F-4D97-AF65-F5344CB8AC3E}">
        <p14:creationId xmlns:p14="http://schemas.microsoft.com/office/powerpoint/2010/main" val="156063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THEORETICAL </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9" name="Slide Number Placeholder 8"/>
          <p:cNvSpPr>
            <a:spLocks noGrp="1"/>
          </p:cNvSpPr>
          <p:nvPr>
            <p:ph type="sldNum" sz="quarter" idx="12"/>
          </p:nvPr>
        </p:nvSpPr>
        <p:spPr/>
        <p:txBody>
          <a:bodyPr/>
          <a:lstStyle/>
          <a:p>
            <a:fld id="{AB6FBBF7-AB8A-4782-9B9F-61A2B2FB1DA8}" type="slidenum">
              <a:rPr lang="en-US" smtClean="0"/>
              <a:t>10</a:t>
            </a:fld>
            <a:endParaRPr lang="en-US"/>
          </a:p>
        </p:txBody>
      </p:sp>
      <mc:AlternateContent xmlns:mc="http://schemas.openxmlformats.org/markup-compatibility/2006" xmlns:a14="http://schemas.microsoft.com/office/drawing/2010/main">
        <mc:Choice Requires="a14">
          <p:sp>
            <p:nvSpPr>
              <p:cNvPr id="23" name="Rectangle 22"/>
              <p:cNvSpPr/>
              <p:nvPr/>
            </p:nvSpPr>
            <p:spPr>
              <a:xfrm>
                <a:off x="4603466" y="4738227"/>
                <a:ext cx="6881371" cy="805798"/>
              </a:xfrm>
              <a:prstGeom prst="rect">
                <a:avLst/>
              </a:prstGeom>
              <a:solidFill>
                <a:schemeClr val="accent6">
                  <a:lumMod val="40000"/>
                  <a:lumOff val="60000"/>
                </a:schemeClr>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smtClean="0">
                                  <a:latin typeface="Cambria Math" panose="02040503050406030204" pitchFamily="18" charset="0"/>
                                </a:rPr>
                                <m:t>𝑠𝑝h𝑒𝑟</m:t>
                              </m:r>
                            </m:sub>
                          </m:sSub>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0">
                                  <a:latin typeface="Cambria Math" panose="02040503050406030204" pitchFamily="18" charset="0"/>
                                </a:rPr>
                                <m:t>,</m:t>
                              </m:r>
                              <m:r>
                                <a:rPr lang="en-US" sz="2000" i="1">
                                  <a:latin typeface="Cambria Math" panose="02040503050406030204" pitchFamily="18" charset="0"/>
                                </a:rPr>
                                <m:t>𝛿</m:t>
                              </m:r>
                            </m:e>
                          </m:d>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0">
                                  <a:latin typeface="Cambria Math" panose="02040503050406030204" pitchFamily="18" charset="0"/>
                                </a:rPr>
                                <m:t>4</m:t>
                              </m:r>
                            </m:num>
                            <m:den>
                              <m:r>
                                <a:rPr lang="en-US" sz="2000" i="0">
                                  <a:latin typeface="Cambria Math" panose="02040503050406030204" pitchFamily="18" charset="0"/>
                                </a:rPr>
                                <m:t>3</m:t>
                              </m:r>
                            </m:den>
                          </m:f>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f>
                                <m:fPr>
                                  <m:type m:val="lin"/>
                                  <m:ctrlPr>
                                    <a:rPr lang="en-US" sz="2000" i="1">
                                      <a:latin typeface="Cambria Math" panose="02040503050406030204" pitchFamily="18" charset="0"/>
                                    </a:rPr>
                                  </m:ctrlPr>
                                </m:fPr>
                                <m:num>
                                  <m:r>
                                    <a:rPr lang="en-US" sz="2000" i="0">
                                      <a:latin typeface="Cambria Math" panose="02040503050406030204" pitchFamily="18" charset="0"/>
                                    </a:rPr>
                                    <m:t>1</m:t>
                                  </m:r>
                                </m:num>
                                <m:den>
                                  <m:r>
                                    <a:rPr lang="en-US" sz="2000" i="0">
                                      <a:latin typeface="Cambria Math" panose="02040503050406030204" pitchFamily="18" charset="0"/>
                                    </a:rPr>
                                    <m:t>2</m:t>
                                  </m:r>
                                </m:den>
                              </m:f>
                            </m:sup>
                          </m:sSup>
                          <m:sSup>
                            <m:sSupPr>
                              <m:ctrlPr>
                                <a:rPr lang="en-US" sz="2000" i="1">
                                  <a:latin typeface="Cambria Math" panose="02040503050406030204" pitchFamily="18" charset="0"/>
                                </a:rPr>
                              </m:ctrlPr>
                            </m:sSupPr>
                            <m:e>
                              <m:r>
                                <a:rPr lang="en-US" sz="2000" i="1">
                                  <a:latin typeface="Cambria Math" panose="02040503050406030204" pitchFamily="18" charset="0"/>
                                </a:rPr>
                                <m:t>𝛿</m:t>
                              </m:r>
                            </m:e>
                            <m:sup>
                              <m:f>
                                <m:fPr>
                                  <m:type m:val="lin"/>
                                  <m:ctrlPr>
                                    <a:rPr lang="en-US" sz="2000" i="1">
                                      <a:latin typeface="Cambria Math" panose="02040503050406030204" pitchFamily="18" charset="0"/>
                                    </a:rPr>
                                  </m:ctrlPr>
                                </m:fPr>
                                <m:num>
                                  <m:r>
                                    <a:rPr lang="en-US" sz="2000" i="0">
                                      <a:latin typeface="Cambria Math" panose="02040503050406030204" pitchFamily="18" charset="0"/>
                                    </a:rPr>
                                    <m:t>3</m:t>
                                  </m:r>
                                </m:num>
                                <m:den>
                                  <m:r>
                                    <a:rPr lang="en-US" sz="2000" i="0">
                                      <a:latin typeface="Cambria Math" panose="02040503050406030204" pitchFamily="18" charset="0"/>
                                    </a:rPr>
                                    <m:t>2</m:t>
                                  </m:r>
                                </m:den>
                              </m:f>
                            </m:sup>
                          </m:sSup>
                          <m:r>
                            <a:rPr lang="en-US" sz="2000" i="0">
                              <a:latin typeface="Cambria Math" panose="02040503050406030204" pitchFamily="18" charset="0"/>
                            </a:rPr>
                            <m:t> [</m:t>
                          </m:r>
                          <m:sSubSup>
                            <m:sSubSupPr>
                              <m:ctrlPr>
                                <a:rPr lang="en-US" sz="2000" i="1">
                                  <a:latin typeface="Cambria Math" panose="02040503050406030204" pitchFamily="18" charset="0"/>
                                </a:rPr>
                              </m:ctrlPr>
                            </m:sSubSupPr>
                            <m:e>
                              <m:r>
                                <a:rPr lang="en-US" sz="2000" i="1">
                                  <a:latin typeface="Cambria Math" panose="02040503050406030204" pitchFamily="18" charset="0"/>
                                </a:rPr>
                                <m:t>𝐸</m:t>
                              </m:r>
                            </m:e>
                            <m:sub>
                              <m:r>
                                <a:rPr lang="en-US" sz="2000" b="0" i="1" smtClean="0">
                                  <a:latin typeface="Cambria Math" panose="02040503050406030204" pitchFamily="18" charset="0"/>
                                </a:rPr>
                                <m:t>𝑆𝑖𝑂</m:t>
                              </m:r>
                              <m:r>
                                <a:rPr lang="en-US" sz="2000" b="0" i="1" smtClean="0">
                                  <a:latin typeface="Cambria Math" panose="02040503050406030204" pitchFamily="18" charset="0"/>
                                </a:rPr>
                                <m:t>2</m:t>
                              </m:r>
                            </m:sub>
                            <m:sup>
                              <m:r>
                                <a:rPr lang="en-US" sz="2000" i="0">
                                  <a:latin typeface="Cambria Math" panose="02040503050406030204" pitchFamily="18" charset="0"/>
                                </a:rPr>
                                <m:t>∗</m:t>
                              </m:r>
                            </m:sup>
                          </m:sSubSup>
                          <m:r>
                            <a:rPr lang="en-US" sz="2000" i="0">
                              <a:latin typeface="Cambria Math" panose="02040503050406030204" pitchFamily="18" charset="0"/>
                            </a:rPr>
                            <m:t>+</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𝐸</m:t>
                                  </m:r>
                                </m:e>
                                <m:sub>
                                  <m:r>
                                    <a:rPr lang="en-US" sz="2000" b="0" i="1" smtClean="0">
                                      <a:latin typeface="Cambria Math" panose="02040503050406030204" pitchFamily="18" charset="0"/>
                                    </a:rPr>
                                    <m:t>𝑆𝑖</m:t>
                                  </m:r>
                                </m:sub>
                                <m:sup>
                                  <m:r>
                                    <a:rPr lang="en-US" sz="2000" i="0">
                                      <a:latin typeface="Cambria Math" panose="02040503050406030204" pitchFamily="18" charset="0"/>
                                    </a:rPr>
                                    <m:t>∗</m:t>
                                  </m:r>
                                </m:sup>
                              </m:sSubSup>
                              <m:r>
                                <a:rPr lang="en-US" sz="2000" i="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𝐸</m:t>
                                  </m:r>
                                </m:e>
                                <m:sub>
                                  <m:r>
                                    <a:rPr lang="en-US" sz="2000" b="0" i="1" smtClean="0">
                                      <a:latin typeface="Cambria Math" panose="02040503050406030204" pitchFamily="18" charset="0"/>
                                    </a:rPr>
                                    <m:t>𝑆𝑖𝑂</m:t>
                                  </m:r>
                                  <m:r>
                                    <a:rPr lang="en-US" sz="2000" b="0" i="1" smtClean="0">
                                      <a:latin typeface="Cambria Math" panose="02040503050406030204" pitchFamily="18" charset="0"/>
                                    </a:rPr>
                                    <m:t>2</m:t>
                                  </m:r>
                                </m:sub>
                                <m:sup>
                                  <m:r>
                                    <a:rPr lang="en-US" sz="2000" i="0">
                                      <a:latin typeface="Cambria Math" panose="02040503050406030204" pitchFamily="18" charset="0"/>
                                    </a:rPr>
                                    <m:t>∗</m:t>
                                  </m:r>
                                </m:sup>
                              </m:sSubSup>
                            </m:e>
                          </m:d>
                          <m:sSup>
                            <m:sSupPr>
                              <m:ctrlPr>
                                <a:rPr lang="en-US" sz="2000" i="1">
                                  <a:latin typeface="Cambria Math" panose="02040503050406030204" pitchFamily="18" charset="0"/>
                                </a:rPr>
                              </m:ctrlPr>
                            </m:sSupPr>
                            <m:e>
                              <m:r>
                                <a:rPr lang="en-US" sz="2000" i="0">
                                  <a:latin typeface="Cambria Math" panose="02040503050406030204" pitchFamily="18" charset="0"/>
                                </a:rPr>
                                <m:t>2</m:t>
                              </m:r>
                            </m:e>
                            <m:sup>
                              <m:r>
                                <a:rPr lang="en-US" sz="2000" i="0">
                                  <a:latin typeface="Cambria Math" panose="02040503050406030204" pitchFamily="18" charset="0"/>
                                </a:rPr>
                                <m:t>−</m:t>
                              </m:r>
                              <m:func>
                                <m:funcPr>
                                  <m:ctrlPr>
                                    <a:rPr lang="en-US" sz="2000" i="1">
                                      <a:latin typeface="Cambria Math" panose="02040503050406030204" pitchFamily="18" charset="0"/>
                                    </a:rPr>
                                  </m:ctrlPr>
                                </m:funcPr>
                                <m:fName>
                                  <m:r>
                                    <m:rPr>
                                      <m:sty m:val="p"/>
                                    </m:rPr>
                                    <a:rPr lang="en-US" sz="2000" i="0">
                                      <a:latin typeface="Cambria Math" panose="02040503050406030204" pitchFamily="18" charset="0"/>
                                    </a:rPr>
                                    <m:t>exp</m:t>
                                  </m:r>
                                </m:fName>
                                <m:e>
                                  <m:d>
                                    <m:dPr>
                                      <m:ctrlPr>
                                        <a:rPr lang="en-US" sz="2000" i="1">
                                          <a:latin typeface="Cambria Math" panose="02040503050406030204" pitchFamily="18" charset="0"/>
                                        </a:rPr>
                                      </m:ctrlPr>
                                    </m:dPr>
                                    <m:e>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𝑥</m:t>
                                          </m:r>
                                        </m:num>
                                        <m:den>
                                          <m:rad>
                                            <m:radPr>
                                              <m:degHide m:val="on"/>
                                              <m:ctrlPr>
                                                <a:rPr lang="en-US" sz="2000" i="1">
                                                  <a:solidFill>
                                                    <a:schemeClr val="dk1"/>
                                                  </a:solidFill>
                                                  <a:latin typeface="Cambria Math" panose="02040503050406030204" pitchFamily="18" charset="0"/>
                                                  <a:ea typeface="Roboto"/>
                                                  <a:sym typeface="Roboto"/>
                                                </a:rPr>
                                              </m:ctrlPr>
                                            </m:radPr>
                                            <m:deg/>
                                            <m:e>
                                              <m:r>
                                                <a:rPr lang="en-US" sz="2000" i="1">
                                                  <a:solidFill>
                                                    <a:schemeClr val="dk1"/>
                                                  </a:solidFill>
                                                  <a:latin typeface="Cambria Math" panose="02040503050406030204" pitchFamily="18" charset="0"/>
                                                  <a:ea typeface="Roboto"/>
                                                  <a:sym typeface="Roboto"/>
                                                </a:rPr>
                                                <m:t>𝑅</m:t>
                                              </m:r>
                                              <m:r>
                                                <a:rPr lang="en-US" sz="2000" i="1">
                                                  <a:solidFill>
                                                    <a:schemeClr val="dk1"/>
                                                  </a:solidFill>
                                                  <a:latin typeface="Cambria Math" panose="02040503050406030204" pitchFamily="18" charset="0"/>
                                                  <a:ea typeface="Cambria Math" panose="02040503050406030204" pitchFamily="18" charset="0"/>
                                                  <a:sym typeface="Roboto"/>
                                                </a:rPr>
                                                <m:t>𝛿</m:t>
                                              </m:r>
                                            </m:e>
                                          </m:rad>
                                        </m:den>
                                      </m:f>
                                    </m:e>
                                  </m:d>
                                </m:e>
                              </m:func>
                            </m:sup>
                          </m:sSup>
                        </m:e>
                      </m:d>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4603466" y="4738227"/>
                <a:ext cx="6881371" cy="805798"/>
              </a:xfrm>
              <a:prstGeom prst="rect">
                <a:avLst/>
              </a:prstGeom>
              <a:blipFill>
                <a:blip r:embed="rId6"/>
                <a:stretch>
                  <a:fillRect/>
                </a:stretch>
              </a:blipFill>
            </p:spPr>
            <p:txBody>
              <a:bodyPr/>
              <a:lstStyle/>
              <a:p>
                <a:r>
                  <a:rPr lang="en-US">
                    <a:noFill/>
                  </a:rPr>
                  <a:t> </a:t>
                </a:r>
              </a:p>
            </p:txBody>
          </p:sp>
        </mc:Fallback>
      </mc:AlternateContent>
      <p:sp>
        <p:nvSpPr>
          <p:cNvPr id="24" name="Rectangle 23"/>
          <p:cNvSpPr/>
          <p:nvPr/>
        </p:nvSpPr>
        <p:spPr>
          <a:xfrm>
            <a:off x="736021" y="5941416"/>
            <a:ext cx="10719957" cy="461665"/>
          </a:xfrm>
          <a:prstGeom prst="rect">
            <a:avLst/>
          </a:prstGeom>
        </p:spPr>
        <p:txBody>
          <a:bodyPr wrap="square">
            <a:spAutoFit/>
          </a:bodyPr>
          <a:lstStyle/>
          <a:p>
            <a:r>
              <a:rPr lang="en-US" sz="2400" dirty="0" smtClean="0">
                <a:solidFill>
                  <a:srgbClr val="00B050"/>
                </a:solidFill>
                <a:latin typeface="Calibri" panose="020F0502020204030204" pitchFamily="34" charset="0"/>
              </a:rPr>
              <a:t>We defined a fully </a:t>
            </a:r>
            <a:r>
              <a:rPr lang="en-US" sz="2400" dirty="0">
                <a:solidFill>
                  <a:srgbClr val="00B050"/>
                </a:solidFill>
                <a:latin typeface="Calibri" panose="020F0502020204030204" pitchFamily="34" charset="0"/>
              </a:rPr>
              <a:t>analytical description for a contact problem across an </a:t>
            </a:r>
            <a:r>
              <a:rPr lang="en-US" sz="2400" dirty="0" smtClean="0">
                <a:solidFill>
                  <a:srgbClr val="00B050"/>
                </a:solidFill>
                <a:latin typeface="Calibri" panose="020F0502020204030204" pitchFamily="34" charset="0"/>
              </a:rPr>
              <a:t>interface.</a:t>
            </a:r>
            <a:endParaRPr lang="en-US" sz="2400" dirty="0">
              <a:solidFill>
                <a:srgbClr val="00B050"/>
              </a:solidFill>
              <a:latin typeface="Calibri" panose="020F0502020204030204" pitchFamily="34" charset="0"/>
            </a:endParaRPr>
          </a:p>
        </p:txBody>
      </p:sp>
      <p:sp>
        <p:nvSpPr>
          <p:cNvPr id="4" name="Rectangle 3"/>
          <p:cNvSpPr/>
          <p:nvPr/>
        </p:nvSpPr>
        <p:spPr>
          <a:xfrm>
            <a:off x="317919" y="831674"/>
            <a:ext cx="4528992" cy="923330"/>
          </a:xfrm>
          <a:prstGeom prst="rect">
            <a:avLst/>
          </a:prstGeom>
        </p:spPr>
        <p:txBody>
          <a:bodyPr wrap="square">
            <a:spAutoFit/>
          </a:bodyPr>
          <a:lstStyle/>
          <a:p>
            <a:pPr algn="just">
              <a:lnSpc>
                <a:spcPct val="150000"/>
              </a:lnSpc>
              <a:buClr>
                <a:srgbClr val="339933"/>
              </a:buClr>
              <a:defRPr/>
            </a:pPr>
            <a:r>
              <a:rPr lang="en-US" dirty="0" smtClean="0">
                <a:solidFill>
                  <a:srgbClr val="0B2644"/>
                </a:solidFill>
                <a:latin typeface="Calibri" panose="020F0502020204030204" pitchFamily="34" charset="0"/>
                <a:cs typeface="Calibri" pitchFamily="34" charset="0"/>
              </a:rPr>
              <a:t>Developing a method for Modulus </a:t>
            </a:r>
            <a:r>
              <a:rPr lang="en-US" dirty="0" smtClean="0">
                <a:solidFill>
                  <a:srgbClr val="0B2644"/>
                </a:solidFill>
                <a:latin typeface="Calibri" panose="020F0502020204030204" pitchFamily="34" charset="0"/>
                <a:cs typeface="Calibri" pitchFamily="34" charset="0"/>
              </a:rPr>
              <a:t>Mapping to formulate contact with an interface boundary </a:t>
            </a:r>
            <a:endParaRPr lang="en-US" dirty="0">
              <a:solidFill>
                <a:srgbClr val="0B2644"/>
              </a:solidFill>
              <a:latin typeface="Calibri" panose="020F0502020204030204" pitchFamily="34" charset="0"/>
              <a:cs typeface="Calibri" pitchFamily="34" charset="0"/>
            </a:endParaRPr>
          </a:p>
        </p:txBody>
      </p:sp>
      <p:sp>
        <p:nvSpPr>
          <p:cNvPr id="15" name="TextBox 14">
            <a:extLst>
              <a:ext uri="{FF2B5EF4-FFF2-40B4-BE49-F238E27FC236}">
                <a16:creationId xmlns:a16="http://schemas.microsoft.com/office/drawing/2014/main" id="{464841B5-8465-1D45-A4D1-9E66085CAFF6}"/>
              </a:ext>
            </a:extLst>
          </p:cNvPr>
          <p:cNvSpPr txBox="1"/>
          <p:nvPr/>
        </p:nvSpPr>
        <p:spPr>
          <a:xfrm>
            <a:off x="-1" y="6625427"/>
            <a:ext cx="3304944" cy="246221"/>
          </a:xfrm>
          <a:prstGeom prst="rect">
            <a:avLst/>
          </a:prstGeom>
          <a:noFill/>
        </p:spPr>
        <p:txBody>
          <a:bodyPr wrap="square" rtlCol="0">
            <a:spAutoFit/>
          </a:bodyPr>
          <a:lstStyle/>
          <a:p>
            <a:r>
              <a:rPr lang="en-US" sz="1000" dirty="0" smtClean="0">
                <a:solidFill>
                  <a:srgbClr val="0B2644"/>
                </a:solidFill>
                <a:latin typeface="Calibri" panose="020F0502020204030204" pitchFamily="34" charset="0"/>
              </a:rPr>
              <a:t>K. Tadayon et</a:t>
            </a:r>
            <a:r>
              <a:rPr lang="en-US" sz="1000" dirty="0">
                <a:solidFill>
                  <a:srgbClr val="0B2644"/>
                </a:solidFill>
                <a:latin typeface="Calibri" panose="020F0502020204030204" pitchFamily="34" charset="0"/>
              </a:rPr>
              <a:t>. al. , </a:t>
            </a:r>
            <a:r>
              <a:rPr lang="en-US" sz="1000" dirty="0" smtClean="0">
                <a:solidFill>
                  <a:srgbClr val="0B2644"/>
                </a:solidFill>
                <a:latin typeface="Calibri" panose="020F0502020204030204" pitchFamily="34" charset="0"/>
              </a:rPr>
              <a:t>Extreme Mechanics Letters, 2021</a:t>
            </a:r>
            <a:endParaRPr lang="en-US" sz="1000" dirty="0">
              <a:solidFill>
                <a:srgbClr val="0B2644"/>
              </a:solidFill>
              <a:latin typeface="Calibri" panose="020F0502020204030204" pitchFamily="34" charset="0"/>
            </a:endParaRPr>
          </a:p>
        </p:txBody>
      </p:sp>
      <p:pic>
        <p:nvPicPr>
          <p:cNvPr id="2" name="Picture 1"/>
          <p:cNvPicPr>
            <a:picLocks noChangeAspect="1"/>
          </p:cNvPicPr>
          <p:nvPr/>
        </p:nvPicPr>
        <p:blipFill>
          <a:blip r:embed="rId7"/>
          <a:stretch>
            <a:fillRect/>
          </a:stretch>
        </p:blipFill>
        <p:spPr>
          <a:xfrm>
            <a:off x="1213745" y="2027445"/>
            <a:ext cx="2737341" cy="3913971"/>
          </a:xfrm>
          <a:prstGeom prst="rect">
            <a:avLst/>
          </a:prstGeom>
        </p:spPr>
      </p:pic>
      <p:pic>
        <p:nvPicPr>
          <p:cNvPr id="3" name="Picture 2"/>
          <p:cNvPicPr>
            <a:picLocks noChangeAspect="1"/>
          </p:cNvPicPr>
          <p:nvPr/>
        </p:nvPicPr>
        <p:blipFill>
          <a:blip r:embed="rId8"/>
          <a:stretch>
            <a:fillRect/>
          </a:stretch>
        </p:blipFill>
        <p:spPr>
          <a:xfrm>
            <a:off x="4846911" y="1383327"/>
            <a:ext cx="6291617" cy="2987299"/>
          </a:xfrm>
          <a:prstGeom prst="rect">
            <a:avLst/>
          </a:prstGeom>
        </p:spPr>
      </p:pic>
    </p:spTree>
    <p:extLst>
      <p:ext uri="{BB962C8B-B14F-4D97-AF65-F5344CB8AC3E}">
        <p14:creationId xmlns:p14="http://schemas.microsoft.com/office/powerpoint/2010/main" val="1651491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8439" y="3548537"/>
            <a:ext cx="4755292" cy="2469094"/>
          </a:xfrm>
          <a:prstGeom prst="rect">
            <a:avLst/>
          </a:prstGeom>
        </p:spPr>
      </p:pic>
      <p:sp>
        <p:nvSpPr>
          <p:cNvPr id="22" name="Rectangle 21"/>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FINITE ELEMENT MODELING</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6505530" y="3716302"/>
                <a:ext cx="1516790" cy="842538"/>
              </a:xfrm>
              <a:prstGeom prst="rect">
                <a:avLst/>
              </a:prstGeom>
            </p:spPr>
            <p:txBody>
              <a:bodyPr wrap="square">
                <a:spAutoFit/>
              </a:bodyPr>
              <a:lstStyle/>
              <a:p>
                <a:pPr>
                  <a:lnSpc>
                    <a:spcPct val="150000"/>
                  </a:lnSpc>
                </a:pPr>
                <a:r>
                  <a:rPr lang="en-US" sz="1050" dirty="0">
                    <a:solidFill>
                      <a:schemeClr val="dk1"/>
                    </a:solidFill>
                    <a:ea typeface="Roboto"/>
                    <a:sym typeface="Roboto"/>
                  </a:rPr>
                  <a:t>By fitting</a:t>
                </a:r>
                <a:endParaRPr lang="en-US" sz="1050" i="1" dirty="0">
                  <a:solidFill>
                    <a:schemeClr val="dk1"/>
                  </a:solidFill>
                  <a:ea typeface="Roboto"/>
                  <a:sym typeface="Roboto"/>
                </a:endParaRPr>
              </a:p>
              <a:p>
                <a:pPr>
                  <a:lnSpc>
                    <a:spcPct val="150000"/>
                  </a:lnSpc>
                </a:pPr>
                <a14:m>
                  <m:oMathPara xmlns:m="http://schemas.openxmlformats.org/officeDocument/2006/math">
                    <m:oMathParaPr>
                      <m:jc m:val="left"/>
                    </m:oMathParaPr>
                    <m:oMath xmlns:m="http://schemas.openxmlformats.org/officeDocument/2006/math">
                      <m:sSub>
                        <m:sSubPr>
                          <m:ctrlPr>
                            <a:rPr lang="en-US" sz="1100" i="1" smtClean="0">
                              <a:solidFill>
                                <a:schemeClr val="dk1"/>
                              </a:solidFill>
                              <a:latin typeface="Cambria Math" panose="02040503050406030204" pitchFamily="18" charset="0"/>
                              <a:ea typeface="Roboto"/>
                              <a:sym typeface="Roboto"/>
                            </a:rPr>
                          </m:ctrlPr>
                        </m:sSubPr>
                        <m:e>
                          <m:r>
                            <a:rPr lang="en-US" sz="1100" b="0" i="1" smtClean="0">
                              <a:solidFill>
                                <a:schemeClr val="dk1"/>
                              </a:solidFill>
                              <a:latin typeface="Cambria Math" panose="02040503050406030204" pitchFamily="18" charset="0"/>
                              <a:ea typeface="Roboto"/>
                              <a:sym typeface="Roboto"/>
                            </a:rPr>
                            <m:t>𝐸</m:t>
                          </m:r>
                        </m:e>
                        <m:sub>
                          <m:r>
                            <a:rPr lang="en-US" sz="1100" b="0" i="1" smtClean="0">
                              <a:solidFill>
                                <a:schemeClr val="dk1"/>
                              </a:solidFill>
                              <a:latin typeface="Cambria Math" panose="02040503050406030204" pitchFamily="18" charset="0"/>
                              <a:ea typeface="Roboto"/>
                              <a:sym typeface="Roboto"/>
                            </a:rPr>
                            <m:t>𝐿</m:t>
                          </m:r>
                        </m:sub>
                      </m:sSub>
                      <m:r>
                        <a:rPr lang="en-US" sz="1100">
                          <a:solidFill>
                            <a:schemeClr val="dk1"/>
                          </a:solidFill>
                          <a:latin typeface="Cambria Math" panose="02040503050406030204" pitchFamily="18" charset="0"/>
                          <a:ea typeface="Roboto"/>
                          <a:cs typeface="Roboto"/>
                          <a:sym typeface="Roboto"/>
                        </a:rPr>
                        <m:t>=</m:t>
                      </m:r>
                      <m:r>
                        <a:rPr lang="en-US" sz="1100" b="0" i="0" smtClean="0">
                          <a:solidFill>
                            <a:schemeClr val="dk1"/>
                          </a:solidFill>
                          <a:latin typeface="Cambria Math" panose="02040503050406030204" pitchFamily="18" charset="0"/>
                          <a:ea typeface="Roboto"/>
                          <a:cs typeface="Roboto"/>
                          <a:sym typeface="Roboto"/>
                        </a:rPr>
                        <m:t>10.1</m:t>
                      </m:r>
                      <m:r>
                        <a:rPr lang="en-US" sz="1100">
                          <a:solidFill>
                            <a:schemeClr val="dk1"/>
                          </a:solidFill>
                          <a:latin typeface="Cambria Math" panose="02040503050406030204" pitchFamily="18" charset="0"/>
                          <a:ea typeface="Roboto"/>
                          <a:cs typeface="Roboto"/>
                          <a:sym typeface="Roboto"/>
                        </a:rPr>
                        <m:t> </m:t>
                      </m:r>
                      <m:r>
                        <m:rPr>
                          <m:sty m:val="p"/>
                        </m:rPr>
                        <a:rPr lang="en-US" sz="1100" b="0" i="0" smtClean="0">
                          <a:solidFill>
                            <a:schemeClr val="dk1"/>
                          </a:solidFill>
                          <a:latin typeface="Cambria Math" panose="02040503050406030204" pitchFamily="18" charset="0"/>
                          <a:ea typeface="Roboto"/>
                          <a:cs typeface="Roboto"/>
                          <a:sym typeface="Roboto"/>
                        </a:rPr>
                        <m:t>G</m:t>
                      </m:r>
                      <m:r>
                        <m:rPr>
                          <m:sty m:val="p"/>
                        </m:rPr>
                        <a:rPr lang="en-US" sz="1100" b="0" i="1" smtClean="0">
                          <a:solidFill>
                            <a:schemeClr val="dk1"/>
                          </a:solidFill>
                          <a:latin typeface="Cambria Math" panose="02040503050406030204" pitchFamily="18" charset="0"/>
                          <a:ea typeface="Roboto"/>
                          <a:cs typeface="Roboto"/>
                          <a:sym typeface="Roboto"/>
                        </a:rPr>
                        <m:t>p</m:t>
                      </m:r>
                      <m:r>
                        <m:rPr>
                          <m:sty m:val="p"/>
                        </m:rPr>
                        <a:rPr lang="en-US" sz="1100" b="0" i="0" smtClean="0">
                          <a:solidFill>
                            <a:schemeClr val="dk1"/>
                          </a:solidFill>
                          <a:latin typeface="Cambria Math" panose="02040503050406030204" pitchFamily="18" charset="0"/>
                          <a:ea typeface="Roboto"/>
                          <a:cs typeface="Roboto"/>
                          <a:sym typeface="Roboto"/>
                        </a:rPr>
                        <m:t>a</m:t>
                      </m:r>
                    </m:oMath>
                  </m:oMathPara>
                </a14:m>
                <a:endParaRPr lang="en-US" sz="1100" b="0" i="0" dirty="0">
                  <a:solidFill>
                    <a:schemeClr val="dk1"/>
                  </a:solidFill>
                  <a:ea typeface="Roboto"/>
                  <a:cs typeface="Roboto"/>
                  <a:sym typeface="Roboto"/>
                </a:endParaRPr>
              </a:p>
              <a:p>
                <a:pPr>
                  <a:lnSpc>
                    <a:spcPct val="150000"/>
                  </a:lnSpc>
                </a:pPr>
                <a14:m>
                  <m:oMathPara xmlns:m="http://schemas.openxmlformats.org/officeDocument/2006/math">
                    <m:oMathParaPr>
                      <m:jc m:val="left"/>
                    </m:oMathParaPr>
                    <m:oMath xmlns:m="http://schemas.openxmlformats.org/officeDocument/2006/math">
                      <m:sSub>
                        <m:sSubPr>
                          <m:ctrlPr>
                            <a:rPr lang="en-US" sz="1100" i="1" smtClean="0">
                              <a:solidFill>
                                <a:schemeClr val="dk1"/>
                              </a:solidFill>
                              <a:latin typeface="Cambria Math" panose="02040503050406030204" pitchFamily="18" charset="0"/>
                              <a:ea typeface="Roboto"/>
                              <a:sym typeface="Roboto"/>
                            </a:rPr>
                          </m:ctrlPr>
                        </m:sSubPr>
                        <m:e>
                          <m:r>
                            <a:rPr lang="en-US" sz="1100" b="0" i="1" smtClean="0">
                              <a:solidFill>
                                <a:schemeClr val="dk1"/>
                              </a:solidFill>
                              <a:latin typeface="Cambria Math" panose="02040503050406030204" pitchFamily="18" charset="0"/>
                              <a:ea typeface="Roboto"/>
                              <a:sym typeface="Roboto"/>
                            </a:rPr>
                            <m:t>𝐸</m:t>
                          </m:r>
                        </m:e>
                        <m:sub>
                          <m:r>
                            <a:rPr lang="en-US" sz="1100" b="0" i="1" smtClean="0">
                              <a:solidFill>
                                <a:schemeClr val="dk1"/>
                              </a:solidFill>
                              <a:latin typeface="Cambria Math" panose="02040503050406030204" pitchFamily="18" charset="0"/>
                              <a:ea typeface="Roboto"/>
                              <a:sym typeface="Roboto"/>
                            </a:rPr>
                            <m:t>𝐻</m:t>
                          </m:r>
                        </m:sub>
                      </m:sSub>
                      <m:r>
                        <a:rPr lang="en-US" sz="1100">
                          <a:solidFill>
                            <a:schemeClr val="dk1"/>
                          </a:solidFill>
                          <a:latin typeface="Cambria Math" panose="02040503050406030204" pitchFamily="18" charset="0"/>
                          <a:ea typeface="Roboto"/>
                          <a:cs typeface="Roboto"/>
                          <a:sym typeface="Roboto"/>
                        </a:rPr>
                        <m:t>=</m:t>
                      </m:r>
                      <m:r>
                        <a:rPr lang="en-US" sz="1100" b="0" i="0" smtClean="0">
                          <a:solidFill>
                            <a:schemeClr val="dk1"/>
                          </a:solidFill>
                          <a:latin typeface="Cambria Math" panose="02040503050406030204" pitchFamily="18" charset="0"/>
                          <a:ea typeface="Roboto"/>
                          <a:cs typeface="Roboto"/>
                          <a:sym typeface="Roboto"/>
                        </a:rPr>
                        <m:t>100.5</m:t>
                      </m:r>
                      <m:r>
                        <a:rPr lang="en-US" sz="1100">
                          <a:solidFill>
                            <a:schemeClr val="dk1"/>
                          </a:solidFill>
                          <a:latin typeface="Cambria Math" panose="02040503050406030204" pitchFamily="18" charset="0"/>
                          <a:ea typeface="Roboto"/>
                          <a:cs typeface="Roboto"/>
                          <a:sym typeface="Roboto"/>
                        </a:rPr>
                        <m:t> </m:t>
                      </m:r>
                      <m:r>
                        <m:rPr>
                          <m:sty m:val="p"/>
                        </m:rPr>
                        <a:rPr lang="en-US" sz="1100" b="0" i="0" smtClean="0">
                          <a:solidFill>
                            <a:schemeClr val="dk1"/>
                          </a:solidFill>
                          <a:latin typeface="Cambria Math" panose="02040503050406030204" pitchFamily="18" charset="0"/>
                          <a:ea typeface="Roboto"/>
                          <a:cs typeface="Roboto"/>
                          <a:sym typeface="Roboto"/>
                        </a:rPr>
                        <m:t>G</m:t>
                      </m:r>
                      <m:r>
                        <m:rPr>
                          <m:sty m:val="p"/>
                        </m:rPr>
                        <a:rPr lang="en-US" sz="1100" b="0" i="1" smtClean="0">
                          <a:solidFill>
                            <a:schemeClr val="dk1"/>
                          </a:solidFill>
                          <a:latin typeface="Cambria Math" panose="02040503050406030204" pitchFamily="18" charset="0"/>
                          <a:ea typeface="Roboto"/>
                          <a:cs typeface="Roboto"/>
                          <a:sym typeface="Roboto"/>
                        </a:rPr>
                        <m:t>p</m:t>
                      </m:r>
                      <m:r>
                        <m:rPr>
                          <m:sty m:val="p"/>
                        </m:rPr>
                        <a:rPr lang="en-US" sz="1100" b="0" i="0" smtClean="0">
                          <a:solidFill>
                            <a:schemeClr val="dk1"/>
                          </a:solidFill>
                          <a:latin typeface="Cambria Math" panose="02040503050406030204" pitchFamily="18" charset="0"/>
                          <a:ea typeface="Roboto"/>
                          <a:cs typeface="Roboto"/>
                          <a:sym typeface="Roboto"/>
                        </a:rPr>
                        <m:t>a</m:t>
                      </m:r>
                    </m:oMath>
                  </m:oMathPara>
                </a14:m>
                <a:endParaRPr lang="en-US" sz="1100" b="0" i="0" dirty="0">
                  <a:solidFill>
                    <a:schemeClr val="dk1"/>
                  </a:solidFill>
                  <a:ea typeface="Roboto"/>
                  <a:cs typeface="Roboto"/>
                  <a:sym typeface="Roboto"/>
                </a:endParaRPr>
              </a:p>
            </p:txBody>
          </p:sp>
        </mc:Choice>
        <mc:Fallback xmlns="">
          <p:sp>
            <p:nvSpPr>
              <p:cNvPr id="17" name="Rectangle 16"/>
              <p:cNvSpPr>
                <a:spLocks noRot="1" noChangeAspect="1" noMove="1" noResize="1" noEditPoints="1" noAdjustHandles="1" noChangeArrowheads="1" noChangeShapeType="1" noTextEdit="1"/>
              </p:cNvSpPr>
              <p:nvPr/>
            </p:nvSpPr>
            <p:spPr>
              <a:xfrm>
                <a:off x="6505530" y="3716302"/>
                <a:ext cx="1516790" cy="84253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6505530" y="1222405"/>
                <a:ext cx="1516790" cy="842538"/>
              </a:xfrm>
              <a:prstGeom prst="rect">
                <a:avLst/>
              </a:prstGeom>
            </p:spPr>
            <p:txBody>
              <a:bodyPr wrap="square">
                <a:spAutoFit/>
              </a:bodyPr>
              <a:lstStyle/>
              <a:p>
                <a:pPr>
                  <a:lnSpc>
                    <a:spcPct val="150000"/>
                  </a:lnSpc>
                </a:pPr>
                <a:r>
                  <a:rPr lang="en-US" sz="1050" dirty="0">
                    <a:solidFill>
                      <a:schemeClr val="dk1"/>
                    </a:solidFill>
                    <a:ea typeface="Roboto"/>
                    <a:sym typeface="Roboto"/>
                  </a:rPr>
                  <a:t>By fitting</a:t>
                </a:r>
              </a:p>
              <a:p>
                <a:pPr>
                  <a:lnSpc>
                    <a:spcPct val="150000"/>
                  </a:lnSpc>
                </a:pPr>
                <a14:m>
                  <m:oMathPara xmlns:m="http://schemas.openxmlformats.org/officeDocument/2006/math">
                    <m:oMathParaPr>
                      <m:jc m:val="left"/>
                    </m:oMathParaPr>
                    <m:oMath xmlns:m="http://schemas.openxmlformats.org/officeDocument/2006/math">
                      <m:sSub>
                        <m:sSubPr>
                          <m:ctrlPr>
                            <a:rPr lang="en-US" sz="1100" i="1" smtClean="0">
                              <a:solidFill>
                                <a:schemeClr val="dk1"/>
                              </a:solidFill>
                              <a:latin typeface="Cambria Math" panose="02040503050406030204" pitchFamily="18" charset="0"/>
                              <a:ea typeface="Roboto"/>
                              <a:sym typeface="Roboto"/>
                            </a:rPr>
                          </m:ctrlPr>
                        </m:sSubPr>
                        <m:e>
                          <m:r>
                            <a:rPr lang="en-US" sz="1100" b="0" i="1" smtClean="0">
                              <a:solidFill>
                                <a:schemeClr val="dk1"/>
                              </a:solidFill>
                              <a:latin typeface="Cambria Math" panose="02040503050406030204" pitchFamily="18" charset="0"/>
                              <a:ea typeface="Roboto"/>
                              <a:sym typeface="Roboto"/>
                            </a:rPr>
                            <m:t>𝐸</m:t>
                          </m:r>
                        </m:e>
                        <m:sub>
                          <m:r>
                            <a:rPr lang="en-US" sz="1100" b="0" i="1" smtClean="0">
                              <a:solidFill>
                                <a:schemeClr val="dk1"/>
                              </a:solidFill>
                              <a:latin typeface="Cambria Math" panose="02040503050406030204" pitchFamily="18" charset="0"/>
                              <a:ea typeface="Roboto"/>
                              <a:sym typeface="Roboto"/>
                            </a:rPr>
                            <m:t>𝐿</m:t>
                          </m:r>
                        </m:sub>
                      </m:sSub>
                      <m:r>
                        <a:rPr lang="en-US" sz="1100">
                          <a:solidFill>
                            <a:schemeClr val="dk1"/>
                          </a:solidFill>
                          <a:latin typeface="Cambria Math" panose="02040503050406030204" pitchFamily="18" charset="0"/>
                          <a:ea typeface="Roboto"/>
                          <a:cs typeface="Roboto"/>
                          <a:sym typeface="Roboto"/>
                        </a:rPr>
                        <m:t>=</m:t>
                      </m:r>
                      <m:r>
                        <a:rPr lang="en-US" sz="1100" b="0" i="0" smtClean="0">
                          <a:solidFill>
                            <a:schemeClr val="dk1"/>
                          </a:solidFill>
                          <a:latin typeface="Cambria Math" panose="02040503050406030204" pitchFamily="18" charset="0"/>
                          <a:ea typeface="Roboto"/>
                          <a:cs typeface="Roboto"/>
                          <a:sym typeface="Roboto"/>
                        </a:rPr>
                        <m:t>10.2</m:t>
                      </m:r>
                      <m:r>
                        <a:rPr lang="en-US" sz="1100">
                          <a:solidFill>
                            <a:schemeClr val="dk1"/>
                          </a:solidFill>
                          <a:latin typeface="Cambria Math" panose="02040503050406030204" pitchFamily="18" charset="0"/>
                          <a:ea typeface="Roboto"/>
                          <a:cs typeface="Roboto"/>
                          <a:sym typeface="Roboto"/>
                        </a:rPr>
                        <m:t> </m:t>
                      </m:r>
                      <m:r>
                        <m:rPr>
                          <m:sty m:val="p"/>
                        </m:rPr>
                        <a:rPr lang="en-US" sz="1100" b="0" i="0" smtClean="0">
                          <a:solidFill>
                            <a:schemeClr val="dk1"/>
                          </a:solidFill>
                          <a:latin typeface="Cambria Math" panose="02040503050406030204" pitchFamily="18" charset="0"/>
                          <a:ea typeface="Roboto"/>
                          <a:cs typeface="Roboto"/>
                          <a:sym typeface="Roboto"/>
                        </a:rPr>
                        <m:t>G</m:t>
                      </m:r>
                      <m:r>
                        <m:rPr>
                          <m:sty m:val="p"/>
                        </m:rPr>
                        <a:rPr lang="en-US" sz="1100" b="0" i="1" smtClean="0">
                          <a:solidFill>
                            <a:schemeClr val="dk1"/>
                          </a:solidFill>
                          <a:latin typeface="Cambria Math" panose="02040503050406030204" pitchFamily="18" charset="0"/>
                          <a:ea typeface="Roboto"/>
                          <a:cs typeface="Roboto"/>
                          <a:sym typeface="Roboto"/>
                        </a:rPr>
                        <m:t>p</m:t>
                      </m:r>
                      <m:r>
                        <m:rPr>
                          <m:sty m:val="p"/>
                        </m:rPr>
                        <a:rPr lang="en-US" sz="1100" b="0" i="0" smtClean="0">
                          <a:solidFill>
                            <a:schemeClr val="dk1"/>
                          </a:solidFill>
                          <a:latin typeface="Cambria Math" panose="02040503050406030204" pitchFamily="18" charset="0"/>
                          <a:ea typeface="Roboto"/>
                          <a:cs typeface="Roboto"/>
                          <a:sym typeface="Roboto"/>
                        </a:rPr>
                        <m:t>a</m:t>
                      </m:r>
                    </m:oMath>
                  </m:oMathPara>
                </a14:m>
                <a:endParaRPr lang="en-US" sz="1100" b="0" i="0" dirty="0">
                  <a:solidFill>
                    <a:schemeClr val="dk1"/>
                  </a:solidFill>
                  <a:ea typeface="Roboto"/>
                  <a:cs typeface="Roboto"/>
                  <a:sym typeface="Roboto"/>
                </a:endParaRPr>
              </a:p>
              <a:p>
                <a:pPr>
                  <a:lnSpc>
                    <a:spcPct val="150000"/>
                  </a:lnSpc>
                </a:pPr>
                <a14:m>
                  <m:oMathPara xmlns:m="http://schemas.openxmlformats.org/officeDocument/2006/math">
                    <m:oMathParaPr>
                      <m:jc m:val="left"/>
                    </m:oMathParaPr>
                    <m:oMath xmlns:m="http://schemas.openxmlformats.org/officeDocument/2006/math">
                      <m:sSub>
                        <m:sSubPr>
                          <m:ctrlPr>
                            <a:rPr lang="en-US" sz="1100" i="1" smtClean="0">
                              <a:solidFill>
                                <a:schemeClr val="dk1"/>
                              </a:solidFill>
                              <a:latin typeface="Cambria Math" panose="02040503050406030204" pitchFamily="18" charset="0"/>
                              <a:ea typeface="Roboto"/>
                              <a:sym typeface="Roboto"/>
                            </a:rPr>
                          </m:ctrlPr>
                        </m:sSubPr>
                        <m:e>
                          <m:r>
                            <a:rPr lang="en-US" sz="1100" b="0" i="1" smtClean="0">
                              <a:solidFill>
                                <a:schemeClr val="dk1"/>
                              </a:solidFill>
                              <a:latin typeface="Cambria Math" panose="02040503050406030204" pitchFamily="18" charset="0"/>
                              <a:ea typeface="Roboto"/>
                              <a:sym typeface="Roboto"/>
                            </a:rPr>
                            <m:t>𝐸</m:t>
                          </m:r>
                        </m:e>
                        <m:sub>
                          <m:r>
                            <a:rPr lang="en-US" sz="1100" b="0" i="1" smtClean="0">
                              <a:solidFill>
                                <a:schemeClr val="dk1"/>
                              </a:solidFill>
                              <a:latin typeface="Cambria Math" panose="02040503050406030204" pitchFamily="18" charset="0"/>
                              <a:ea typeface="Roboto"/>
                              <a:sym typeface="Roboto"/>
                            </a:rPr>
                            <m:t>𝐻</m:t>
                          </m:r>
                        </m:sub>
                      </m:sSub>
                      <m:r>
                        <a:rPr lang="en-US" sz="1100">
                          <a:solidFill>
                            <a:schemeClr val="dk1"/>
                          </a:solidFill>
                          <a:latin typeface="Cambria Math" panose="02040503050406030204" pitchFamily="18" charset="0"/>
                          <a:ea typeface="Roboto"/>
                          <a:cs typeface="Roboto"/>
                          <a:sym typeface="Roboto"/>
                        </a:rPr>
                        <m:t>=</m:t>
                      </m:r>
                      <m:r>
                        <a:rPr lang="en-US" sz="1100" b="0" i="0" smtClean="0">
                          <a:solidFill>
                            <a:schemeClr val="dk1"/>
                          </a:solidFill>
                          <a:latin typeface="Cambria Math" panose="02040503050406030204" pitchFamily="18" charset="0"/>
                          <a:ea typeface="Roboto"/>
                          <a:cs typeface="Roboto"/>
                          <a:sym typeface="Roboto"/>
                        </a:rPr>
                        <m:t>99.6</m:t>
                      </m:r>
                      <m:r>
                        <a:rPr lang="en-US" sz="1100">
                          <a:solidFill>
                            <a:schemeClr val="dk1"/>
                          </a:solidFill>
                          <a:latin typeface="Cambria Math" panose="02040503050406030204" pitchFamily="18" charset="0"/>
                          <a:ea typeface="Roboto"/>
                          <a:cs typeface="Roboto"/>
                          <a:sym typeface="Roboto"/>
                        </a:rPr>
                        <m:t> </m:t>
                      </m:r>
                      <m:r>
                        <m:rPr>
                          <m:sty m:val="p"/>
                        </m:rPr>
                        <a:rPr lang="en-US" sz="1100" b="0" i="0" smtClean="0">
                          <a:solidFill>
                            <a:schemeClr val="dk1"/>
                          </a:solidFill>
                          <a:latin typeface="Cambria Math" panose="02040503050406030204" pitchFamily="18" charset="0"/>
                          <a:ea typeface="Roboto"/>
                          <a:cs typeface="Roboto"/>
                          <a:sym typeface="Roboto"/>
                        </a:rPr>
                        <m:t>G</m:t>
                      </m:r>
                      <m:r>
                        <m:rPr>
                          <m:sty m:val="p"/>
                        </m:rPr>
                        <a:rPr lang="en-US" sz="1100" b="0" i="1" smtClean="0">
                          <a:solidFill>
                            <a:schemeClr val="dk1"/>
                          </a:solidFill>
                          <a:latin typeface="Cambria Math" panose="02040503050406030204" pitchFamily="18" charset="0"/>
                          <a:ea typeface="Roboto"/>
                          <a:cs typeface="Roboto"/>
                          <a:sym typeface="Roboto"/>
                        </a:rPr>
                        <m:t>p</m:t>
                      </m:r>
                      <m:r>
                        <m:rPr>
                          <m:sty m:val="p"/>
                        </m:rPr>
                        <a:rPr lang="en-US" sz="1100" b="0" i="0" smtClean="0">
                          <a:solidFill>
                            <a:schemeClr val="dk1"/>
                          </a:solidFill>
                          <a:latin typeface="Cambria Math" panose="02040503050406030204" pitchFamily="18" charset="0"/>
                          <a:ea typeface="Roboto"/>
                          <a:cs typeface="Roboto"/>
                          <a:sym typeface="Roboto"/>
                        </a:rPr>
                        <m:t>a</m:t>
                      </m:r>
                    </m:oMath>
                  </m:oMathPara>
                </a14:m>
                <a:endParaRPr lang="en-US" sz="1100" b="0" i="0" dirty="0">
                  <a:solidFill>
                    <a:schemeClr val="dk1"/>
                  </a:solidFill>
                  <a:ea typeface="Roboto"/>
                  <a:cs typeface="Roboto"/>
                  <a:sym typeface="Roboto"/>
                </a:endParaRPr>
              </a:p>
            </p:txBody>
          </p:sp>
        </mc:Choice>
        <mc:Fallback xmlns="">
          <p:sp>
            <p:nvSpPr>
              <p:cNvPr id="30" name="Rectangle 29"/>
              <p:cNvSpPr>
                <a:spLocks noRot="1" noChangeAspect="1" noMove="1" noResize="1" noEditPoints="1" noAdjustHandles="1" noChangeArrowheads="1" noChangeShapeType="1" noTextEdit="1"/>
              </p:cNvSpPr>
              <p:nvPr/>
            </p:nvSpPr>
            <p:spPr>
              <a:xfrm>
                <a:off x="6505530" y="1222405"/>
                <a:ext cx="1516790" cy="84253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576678" y="4628118"/>
                <a:ext cx="4693666" cy="603114"/>
              </a:xfrm>
              <a:prstGeom prst="rect">
                <a:avLst/>
              </a:prstGeom>
              <a:solidFill>
                <a:schemeClr val="accent6">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𝑓𝑙𝑎𝑡</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𝛿</m:t>
                              </m:r>
                            </m:e>
                          </m:d>
                          <m:r>
                            <a:rPr lang="en-US" i="0">
                              <a:latin typeface="Cambria Math" panose="02040503050406030204" pitchFamily="18" charset="0"/>
                            </a:rPr>
                            <m:t>=2</m:t>
                          </m:r>
                          <m:r>
                            <a:rPr lang="en-US" b="0" i="1" smtClean="0">
                              <a:latin typeface="Cambria Math" panose="02040503050406030204" pitchFamily="18" charset="0"/>
                            </a:rPr>
                            <m:t>𝑅</m:t>
                          </m:r>
                          <m:r>
                            <a:rPr lang="en-US" i="1">
                              <a:latin typeface="Cambria Math" panose="02040503050406030204" pitchFamily="18" charset="0"/>
                            </a:rPr>
                            <m:t>𝛿</m:t>
                          </m:r>
                          <m:r>
                            <a:rPr lang="en-US" i="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𝐿</m:t>
                              </m:r>
                            </m:sub>
                            <m:sup>
                              <m:r>
                                <a:rPr lang="en-US" i="0">
                                  <a:latin typeface="Cambria Math" panose="02040503050406030204" pitchFamily="18" charset="0"/>
                                </a:rPr>
                                <m:t>∗</m:t>
                              </m:r>
                            </m:sup>
                          </m:sSubSup>
                          <m:r>
                            <a:rPr lang="en-US" i="0">
                              <a:latin typeface="Cambria Math" panose="02040503050406030204" pitchFamily="18" charset="0"/>
                            </a:rPr>
                            <m:t>+</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𝐻</m:t>
                                  </m:r>
                                </m:sub>
                                <m:sup>
                                  <m:r>
                                    <a:rPr lang="en-US" i="0">
                                      <a:latin typeface="Cambria Math" panose="02040503050406030204" pitchFamily="18" charset="0"/>
                                    </a:rPr>
                                    <m:t>∗</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𝐿</m:t>
                                  </m:r>
                                </m:sub>
                                <m:sup>
                                  <m:r>
                                    <a:rPr lang="en-US" i="0">
                                      <a:latin typeface="Cambria Math" panose="02040503050406030204" pitchFamily="18" charset="0"/>
                                    </a:rPr>
                                    <m:t>∗</m:t>
                                  </m:r>
                                </m:sup>
                              </m:sSubSup>
                            </m:e>
                          </m:d>
                          <m:sSup>
                            <m:sSupPr>
                              <m:ctrlPr>
                                <a:rPr lang="en-US" i="1">
                                  <a:latin typeface="Cambria Math" panose="02040503050406030204" pitchFamily="18" charset="0"/>
                                </a:rPr>
                              </m:ctrlPr>
                            </m:sSupPr>
                            <m:e>
                              <m:r>
                                <a:rPr lang="en-US" i="0">
                                  <a:latin typeface="Cambria Math" panose="02040503050406030204" pitchFamily="18" charset="0"/>
                                </a:rPr>
                                <m:t>2</m:t>
                              </m:r>
                            </m:e>
                            <m:sup>
                              <m:r>
                                <a:rPr lang="en-US" i="0">
                                  <a:latin typeface="Cambria Math" panose="02040503050406030204" pitchFamily="18" charset="0"/>
                                </a:rPr>
                                <m:t>−</m:t>
                              </m:r>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𝑥</m:t>
                                          </m:r>
                                        </m:num>
                                        <m:den>
                                          <m:r>
                                            <a:rPr lang="en-US" b="0" i="1" smtClean="0">
                                              <a:latin typeface="Cambria Math" panose="02040503050406030204" pitchFamily="18" charset="0"/>
                                            </a:rPr>
                                            <m:t>𝑎</m:t>
                                          </m:r>
                                        </m:den>
                                      </m:f>
                                    </m:e>
                                  </m:d>
                                </m:e>
                              </m:func>
                            </m:sup>
                          </m:sSup>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576678" y="4628118"/>
                <a:ext cx="4693666" cy="6031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76678" y="2181720"/>
                <a:ext cx="4860881" cy="560666"/>
              </a:xfrm>
              <a:prstGeom prst="rect">
                <a:avLst/>
              </a:prstGeom>
              <a:solidFill>
                <a:schemeClr val="accent6">
                  <a:lumMod val="40000"/>
                  <a:lumOff val="60000"/>
                </a:schemeClr>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𝐹</m:t>
                              </m:r>
                            </m:e>
                            <m:sub>
                              <m:r>
                                <a:rPr lang="en-US" sz="1600" i="1">
                                  <a:latin typeface="Cambria Math" panose="02040503050406030204" pitchFamily="18" charset="0"/>
                                </a:rPr>
                                <m:t>𝑠𝑝h𝑒𝑟</m:t>
                              </m:r>
                            </m:sub>
                          </m:sSub>
                          <m:d>
                            <m:dPr>
                              <m:ctrlPr>
                                <a:rPr lang="en-US" sz="1600" i="1">
                                  <a:latin typeface="Cambria Math" panose="02040503050406030204" pitchFamily="18" charset="0"/>
                                </a:rPr>
                              </m:ctrlPr>
                            </m:dPr>
                            <m:e>
                              <m:r>
                                <a:rPr lang="en-US" sz="1600" i="1">
                                  <a:latin typeface="Cambria Math" panose="02040503050406030204" pitchFamily="18" charset="0"/>
                                </a:rPr>
                                <m:t>𝑥</m:t>
                              </m:r>
                              <m:r>
                                <a:rPr lang="en-US" sz="1600" i="0">
                                  <a:latin typeface="Cambria Math" panose="02040503050406030204" pitchFamily="18" charset="0"/>
                                </a:rPr>
                                <m:t>,</m:t>
                              </m:r>
                              <m:r>
                                <a:rPr lang="en-US" sz="1600" i="1">
                                  <a:latin typeface="Cambria Math" panose="02040503050406030204" pitchFamily="18" charset="0"/>
                                </a:rPr>
                                <m:t>𝛿</m:t>
                              </m:r>
                            </m:e>
                          </m:d>
                          <m:r>
                            <a:rPr lang="en-US" sz="1600" i="0">
                              <a:latin typeface="Cambria Math" panose="02040503050406030204" pitchFamily="18" charset="0"/>
                            </a:rPr>
                            <m:t>=</m:t>
                          </m:r>
                          <m:f>
                            <m:fPr>
                              <m:ctrlPr>
                                <a:rPr lang="en-US" sz="1600" i="1">
                                  <a:latin typeface="Cambria Math" panose="02040503050406030204" pitchFamily="18" charset="0"/>
                                </a:rPr>
                              </m:ctrlPr>
                            </m:fPr>
                            <m:num>
                              <m:r>
                                <a:rPr lang="en-US" sz="1600" i="0">
                                  <a:latin typeface="Cambria Math" panose="02040503050406030204" pitchFamily="18" charset="0"/>
                                </a:rPr>
                                <m:t>4</m:t>
                              </m:r>
                            </m:num>
                            <m:den>
                              <m:r>
                                <a:rPr lang="en-US" sz="1600" i="0">
                                  <a:latin typeface="Cambria Math" panose="02040503050406030204" pitchFamily="18" charset="0"/>
                                </a:rPr>
                                <m:t>3</m:t>
                              </m:r>
                            </m:den>
                          </m:f>
                          <m:sSup>
                            <m:sSupPr>
                              <m:ctrlPr>
                                <a:rPr lang="en-US" sz="1600" i="1">
                                  <a:latin typeface="Cambria Math" panose="02040503050406030204" pitchFamily="18" charset="0"/>
                                </a:rPr>
                              </m:ctrlPr>
                            </m:sSupPr>
                            <m:e>
                              <m:r>
                                <a:rPr lang="en-US" sz="1600" i="1">
                                  <a:latin typeface="Cambria Math" panose="02040503050406030204" pitchFamily="18" charset="0"/>
                                </a:rPr>
                                <m:t>𝑅</m:t>
                              </m:r>
                            </m:e>
                            <m:sup>
                              <m:f>
                                <m:fPr>
                                  <m:type m:val="lin"/>
                                  <m:ctrlPr>
                                    <a:rPr lang="en-US" sz="1600" i="1">
                                      <a:latin typeface="Cambria Math" panose="02040503050406030204" pitchFamily="18" charset="0"/>
                                    </a:rPr>
                                  </m:ctrlPr>
                                </m:fPr>
                                <m:num>
                                  <m:r>
                                    <a:rPr lang="en-US" sz="1600" i="0">
                                      <a:latin typeface="Cambria Math" panose="02040503050406030204" pitchFamily="18" charset="0"/>
                                    </a:rPr>
                                    <m:t>1</m:t>
                                  </m:r>
                                </m:num>
                                <m:den>
                                  <m:r>
                                    <a:rPr lang="en-US" sz="1600" i="0">
                                      <a:latin typeface="Cambria Math" panose="02040503050406030204" pitchFamily="18" charset="0"/>
                                    </a:rPr>
                                    <m:t>2</m:t>
                                  </m:r>
                                </m:den>
                              </m:f>
                            </m:sup>
                          </m:sSup>
                          <m:sSup>
                            <m:sSupPr>
                              <m:ctrlPr>
                                <a:rPr lang="en-US" sz="1600" i="1">
                                  <a:latin typeface="Cambria Math" panose="02040503050406030204" pitchFamily="18" charset="0"/>
                                </a:rPr>
                              </m:ctrlPr>
                            </m:sSupPr>
                            <m:e>
                              <m:r>
                                <a:rPr lang="en-US" sz="1600" i="1">
                                  <a:latin typeface="Cambria Math" panose="02040503050406030204" pitchFamily="18" charset="0"/>
                                </a:rPr>
                                <m:t>𝛿</m:t>
                              </m:r>
                            </m:e>
                            <m:sup>
                              <m:f>
                                <m:fPr>
                                  <m:type m:val="lin"/>
                                  <m:ctrlPr>
                                    <a:rPr lang="en-US" sz="1600" i="1">
                                      <a:latin typeface="Cambria Math" panose="02040503050406030204" pitchFamily="18" charset="0"/>
                                    </a:rPr>
                                  </m:ctrlPr>
                                </m:fPr>
                                <m:num>
                                  <m:r>
                                    <a:rPr lang="en-US" sz="1600" i="0">
                                      <a:latin typeface="Cambria Math" panose="02040503050406030204" pitchFamily="18" charset="0"/>
                                    </a:rPr>
                                    <m:t>3</m:t>
                                  </m:r>
                                </m:num>
                                <m:den>
                                  <m:r>
                                    <a:rPr lang="en-US" sz="1600" i="0">
                                      <a:latin typeface="Cambria Math" panose="02040503050406030204" pitchFamily="18" charset="0"/>
                                    </a:rPr>
                                    <m:t>2</m:t>
                                  </m:r>
                                </m:den>
                              </m:f>
                            </m:sup>
                          </m:sSup>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𝐿</m:t>
                              </m:r>
                            </m:sub>
                            <m:sup>
                              <m:r>
                                <a:rPr lang="en-US" sz="1600" i="0">
                                  <a:latin typeface="Cambria Math" panose="02040503050406030204" pitchFamily="18" charset="0"/>
                                </a:rPr>
                                <m:t>∗</m:t>
                              </m:r>
                            </m:sup>
                          </m:sSubSup>
                          <m:r>
                            <a:rPr lang="en-US" sz="1600" i="0">
                              <a:latin typeface="Cambria Math" panose="02040503050406030204" pitchFamily="18" charset="0"/>
                            </a:rPr>
                            <m:t>+</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𝐻</m:t>
                                  </m:r>
                                </m:sub>
                                <m:sup>
                                  <m:r>
                                    <a:rPr lang="en-US" sz="1600" i="0">
                                      <a:latin typeface="Cambria Math" panose="02040503050406030204" pitchFamily="18" charset="0"/>
                                    </a:rPr>
                                    <m:t>∗</m:t>
                                  </m:r>
                                </m:sup>
                              </m:sSubSup>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𝐿</m:t>
                                  </m:r>
                                </m:sub>
                                <m:sup>
                                  <m:r>
                                    <a:rPr lang="en-US" sz="1600" i="0">
                                      <a:latin typeface="Cambria Math" panose="02040503050406030204" pitchFamily="18" charset="0"/>
                                    </a:rPr>
                                    <m:t>∗</m:t>
                                  </m:r>
                                </m:sup>
                              </m:sSubSup>
                            </m:e>
                          </m:d>
                          <m:sSup>
                            <m:sSupPr>
                              <m:ctrlPr>
                                <a:rPr lang="en-US" sz="1600" i="1">
                                  <a:latin typeface="Cambria Math" panose="02040503050406030204" pitchFamily="18" charset="0"/>
                                </a:rPr>
                              </m:ctrlPr>
                            </m:sSupPr>
                            <m:e>
                              <m:r>
                                <a:rPr lang="en-US" sz="1600" i="0">
                                  <a:latin typeface="Cambria Math" panose="02040503050406030204" pitchFamily="18" charset="0"/>
                                </a:rPr>
                                <m:t>2</m:t>
                              </m:r>
                            </m:e>
                            <m:sup>
                              <m:r>
                                <a:rPr lang="en-US" sz="1600" i="0">
                                  <a:latin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exp</m:t>
                                  </m:r>
                                </m:fName>
                                <m:e>
                                  <m:d>
                                    <m:dPr>
                                      <m:ctrlPr>
                                        <a:rPr lang="en-US" sz="1600" i="1">
                                          <a:latin typeface="Cambria Math" panose="02040503050406030204" pitchFamily="18" charset="0"/>
                                        </a:rPr>
                                      </m:ctrlPr>
                                    </m:dPr>
                                    <m:e>
                                      <m:r>
                                        <a:rPr lang="en-US" sz="1600" i="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𝑥</m:t>
                                          </m:r>
                                        </m:num>
                                        <m:den>
                                          <m:r>
                                            <a:rPr lang="en-US" sz="1600" i="1" smtClean="0">
                                              <a:latin typeface="Cambria Math" panose="02040503050406030204" pitchFamily="18" charset="0"/>
                                            </a:rPr>
                                            <m:t>𝑎</m:t>
                                          </m:r>
                                        </m:den>
                                      </m:f>
                                    </m:e>
                                  </m:d>
                                </m:e>
                              </m:func>
                            </m:sup>
                          </m:sSup>
                        </m:e>
                      </m:d>
                    </m:oMath>
                  </m:oMathPara>
                </a14:m>
                <a:endParaRPr lang="en-US" sz="1600" dirty="0"/>
              </a:p>
            </p:txBody>
          </p:sp>
        </mc:Choice>
        <mc:Fallback xmlns="">
          <p:sp>
            <p:nvSpPr>
              <p:cNvPr id="12" name="Rectangle 11"/>
              <p:cNvSpPr>
                <a:spLocks noRot="1" noChangeAspect="1" noMove="1" noResize="1" noEditPoints="1" noAdjustHandles="1" noChangeArrowheads="1" noChangeShapeType="1" noTextEdit="1"/>
              </p:cNvSpPr>
              <p:nvPr/>
            </p:nvSpPr>
            <p:spPr>
              <a:xfrm>
                <a:off x="6576678" y="2181720"/>
                <a:ext cx="4860881" cy="5606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730434" y="4147821"/>
                <a:ext cx="8270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dk1"/>
                          </a:solidFill>
                          <a:latin typeface="Cambria Math" panose="02040503050406030204" pitchFamily="18" charset="0"/>
                          <a:ea typeface="Roboto"/>
                          <a:sym typeface="Roboto"/>
                        </a:rPr>
                        <m:t>𝑎</m:t>
                      </m:r>
                      <m:r>
                        <a:rPr lang="en-US">
                          <a:solidFill>
                            <a:schemeClr val="dk1"/>
                          </a:solidFill>
                          <a:latin typeface="Cambria Math" panose="02040503050406030204" pitchFamily="18" charset="0"/>
                          <a:ea typeface="Roboto"/>
                          <a:cs typeface="Roboto"/>
                          <a:sym typeface="Roboto"/>
                        </a:rPr>
                        <m:t>=</m:t>
                      </m:r>
                      <m:r>
                        <a:rPr lang="en-US" b="0" i="1" smtClean="0">
                          <a:solidFill>
                            <a:schemeClr val="dk1"/>
                          </a:solidFill>
                          <a:latin typeface="Cambria Math" panose="02040503050406030204" pitchFamily="18" charset="0"/>
                          <a:ea typeface="Roboto"/>
                          <a:cs typeface="Roboto"/>
                          <a:sym typeface="Roboto"/>
                        </a:rPr>
                        <m:t>𝑅</m:t>
                      </m:r>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8730434" y="4147821"/>
                <a:ext cx="82702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8591775" y="1656818"/>
                <a:ext cx="1104341" cy="4081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dk1"/>
                          </a:solidFill>
                          <a:latin typeface="Cambria Math" panose="02040503050406030204" pitchFamily="18" charset="0"/>
                          <a:ea typeface="Roboto"/>
                          <a:sym typeface="Roboto"/>
                        </a:rPr>
                        <m:t>𝑎</m:t>
                      </m:r>
                      <m:r>
                        <a:rPr lang="en-US">
                          <a:solidFill>
                            <a:schemeClr val="dk1"/>
                          </a:solidFill>
                          <a:latin typeface="Cambria Math" panose="02040503050406030204" pitchFamily="18" charset="0"/>
                          <a:ea typeface="Roboto"/>
                          <a:cs typeface="Roboto"/>
                          <a:sym typeface="Roboto"/>
                        </a:rPr>
                        <m:t>=</m:t>
                      </m:r>
                      <m:rad>
                        <m:radPr>
                          <m:degHide m:val="on"/>
                          <m:ctrlPr>
                            <a:rPr lang="en-US" i="1" smtClean="0">
                              <a:solidFill>
                                <a:schemeClr val="dk1"/>
                              </a:solidFill>
                              <a:latin typeface="Cambria Math" panose="02040503050406030204" pitchFamily="18" charset="0"/>
                              <a:ea typeface="Roboto"/>
                              <a:sym typeface="Roboto"/>
                            </a:rPr>
                          </m:ctrlPr>
                        </m:radPr>
                        <m:deg/>
                        <m:e>
                          <m:r>
                            <a:rPr lang="en-US" b="0" i="1" smtClean="0">
                              <a:solidFill>
                                <a:schemeClr val="dk1"/>
                              </a:solidFill>
                              <a:latin typeface="Cambria Math" panose="02040503050406030204" pitchFamily="18" charset="0"/>
                              <a:ea typeface="Roboto"/>
                              <a:sym typeface="Roboto"/>
                            </a:rPr>
                            <m:t>𝑅</m:t>
                          </m:r>
                          <m:r>
                            <a:rPr lang="en-US" b="0" i="1" smtClean="0">
                              <a:solidFill>
                                <a:schemeClr val="dk1"/>
                              </a:solidFill>
                              <a:latin typeface="Cambria Math" panose="02040503050406030204" pitchFamily="18" charset="0"/>
                              <a:ea typeface="Cambria Math" panose="02040503050406030204" pitchFamily="18" charset="0"/>
                              <a:sym typeface="Roboto"/>
                            </a:rPr>
                            <m:t>𝛿</m:t>
                          </m:r>
                        </m:e>
                      </m:rad>
                    </m:oMath>
                  </m:oMathPara>
                </a14:m>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8591775" y="1656818"/>
                <a:ext cx="1104341" cy="408125"/>
              </a:xfrm>
              <a:prstGeom prst="rect">
                <a:avLst/>
              </a:prstGeom>
              <a:blipFill>
                <a:blip r:embed="rId10"/>
                <a:stretch>
                  <a:fillRect/>
                </a:stretch>
              </a:blipFill>
            </p:spPr>
            <p:txBody>
              <a:bodyPr/>
              <a:lstStyle/>
              <a:p>
                <a:r>
                  <a:rPr lang="en-US">
                    <a:noFill/>
                  </a:rPr>
                  <a:t> </a:t>
                </a:r>
              </a:p>
            </p:txBody>
          </p:sp>
        </mc:Fallback>
      </mc:AlternateContent>
      <p:sp>
        <p:nvSpPr>
          <p:cNvPr id="34" name="Rectangle 33"/>
          <p:cNvSpPr/>
          <p:nvPr/>
        </p:nvSpPr>
        <p:spPr>
          <a:xfrm>
            <a:off x="2352046" y="6213807"/>
            <a:ext cx="7870784" cy="461665"/>
          </a:xfrm>
          <a:prstGeom prst="rect">
            <a:avLst/>
          </a:prstGeom>
        </p:spPr>
        <p:txBody>
          <a:bodyPr wrap="square">
            <a:spAutoFit/>
          </a:bodyPr>
          <a:lstStyle/>
          <a:p>
            <a:pPr algn="ctr"/>
            <a:r>
              <a:rPr lang="en-US" sz="2400" dirty="0">
                <a:solidFill>
                  <a:srgbClr val="00B050"/>
                </a:solidFill>
                <a:latin typeface="Calibri" panose="020F0502020204030204" pitchFamily="34" charset="0"/>
              </a:rPr>
              <a:t>The FEM data validates the hypothesis well.</a:t>
            </a:r>
          </a:p>
        </p:txBody>
      </p:sp>
      <p:sp>
        <p:nvSpPr>
          <p:cNvPr id="18" name="Google Shape;702;p28"/>
          <p:cNvSpPr txBox="1">
            <a:spLocks/>
          </p:cNvSpPr>
          <p:nvPr/>
        </p:nvSpPr>
        <p:spPr>
          <a:xfrm>
            <a:off x="123368" y="3300616"/>
            <a:ext cx="1719202" cy="7662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chemeClr val="dk1"/>
              </a:buClr>
              <a:buSzPts val="1200"/>
              <a:buFont typeface="Livvic"/>
              <a:buChar char="●"/>
              <a:defRPr sz="1600" b="0" i="0" u="none" strike="noStrike" cap="none">
                <a:solidFill>
                  <a:schemeClr val="dk1"/>
                </a:solidFill>
                <a:latin typeface="Roboto"/>
                <a:ea typeface="Roboto"/>
                <a:cs typeface="Roboto"/>
                <a:sym typeface="Roboto"/>
              </a:defRPr>
            </a:lvl1pPr>
            <a:lvl2pPr marL="1219170" marR="0" lvl="1"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2pPr>
            <a:lvl3pPr marL="1828754" marR="0" lvl="2"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5pPr>
            <a:lvl6pPr marL="3657509" marR="0" lvl="5"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6pPr>
            <a:lvl7pPr marL="4267093" marR="0" lvl="6"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7pPr>
            <a:lvl8pPr marL="4876678" marR="0" lvl="7"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8pPr>
            <a:lvl9pPr marL="5486263" marR="0" lvl="8" indent="-406390" algn="l" rtl="0">
              <a:lnSpc>
                <a:spcPct val="100000"/>
              </a:lnSpc>
              <a:spcBef>
                <a:spcPts val="2133"/>
              </a:spcBef>
              <a:spcAft>
                <a:spcPts val="2133"/>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9pPr>
          </a:lstStyle>
          <a:p>
            <a:pPr marL="0" indent="0">
              <a:buSzPts val="1100"/>
              <a:buFont typeface="Livvic"/>
              <a:buNone/>
            </a:pPr>
            <a:r>
              <a:rPr lang="en-US" kern="0" dirty="0" smtClean="0">
                <a:solidFill>
                  <a:srgbClr val="6478A0"/>
                </a:solidFill>
                <a:latin typeface="+mn-lt"/>
              </a:rPr>
              <a:t>Sneddon Model</a:t>
            </a:r>
            <a:endParaRPr lang="en-US" sz="1200" kern="0" dirty="0">
              <a:solidFill>
                <a:schemeClr val="tx1">
                  <a:lumMod val="90000"/>
                </a:schemeClr>
              </a:solidFill>
              <a:latin typeface="+mn-lt"/>
            </a:endParaRPr>
          </a:p>
          <a:p>
            <a:pPr marL="0" indent="0">
              <a:lnSpc>
                <a:spcPct val="150000"/>
              </a:lnSpc>
              <a:spcAft>
                <a:spcPts val="2133"/>
              </a:spcAft>
              <a:buFont typeface="Livvic"/>
              <a:buNone/>
            </a:pPr>
            <a:endParaRPr lang="en-US" sz="1200" kern="0" dirty="0">
              <a:solidFill>
                <a:schemeClr val="tx1">
                  <a:lumMod val="90000"/>
                </a:schemeClr>
              </a:solidFill>
              <a:latin typeface="+mn-lt"/>
            </a:endParaRPr>
          </a:p>
        </p:txBody>
      </p:sp>
      <p:sp>
        <p:nvSpPr>
          <p:cNvPr id="3" name="Slide Number Placeholder 2"/>
          <p:cNvSpPr>
            <a:spLocks noGrp="1"/>
          </p:cNvSpPr>
          <p:nvPr>
            <p:ph type="sldNum" sz="quarter" idx="12"/>
          </p:nvPr>
        </p:nvSpPr>
        <p:spPr/>
        <p:txBody>
          <a:bodyPr/>
          <a:lstStyle/>
          <a:p>
            <a:fld id="{AB6FBBF7-AB8A-4782-9B9F-61A2B2FB1DA8}" type="slidenum">
              <a:rPr lang="en-US" smtClean="0"/>
              <a:t>11</a:t>
            </a:fld>
            <a:endParaRPr lang="en-US"/>
          </a:p>
        </p:txBody>
      </p:sp>
      <p:sp>
        <p:nvSpPr>
          <p:cNvPr id="16" name="Google Shape;702;p28"/>
          <p:cNvSpPr txBox="1">
            <a:spLocks/>
          </p:cNvSpPr>
          <p:nvPr/>
        </p:nvSpPr>
        <p:spPr>
          <a:xfrm>
            <a:off x="123368" y="988383"/>
            <a:ext cx="1719202" cy="6646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chemeClr val="dk1"/>
              </a:buClr>
              <a:buSzPts val="1200"/>
              <a:buFont typeface="Livvic"/>
              <a:buChar char="●"/>
              <a:defRPr sz="1600" b="0" i="0" u="none" strike="noStrike" cap="none">
                <a:solidFill>
                  <a:schemeClr val="dk1"/>
                </a:solidFill>
                <a:latin typeface="Roboto"/>
                <a:ea typeface="Roboto"/>
                <a:cs typeface="Roboto"/>
                <a:sym typeface="Roboto"/>
              </a:defRPr>
            </a:lvl1pPr>
            <a:lvl2pPr marL="1219170" marR="0" lvl="1"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2pPr>
            <a:lvl3pPr marL="1828754" marR="0" lvl="2"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5pPr>
            <a:lvl6pPr marL="3657509" marR="0" lvl="5"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6pPr>
            <a:lvl7pPr marL="4267093" marR="0" lvl="6"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7pPr>
            <a:lvl8pPr marL="4876678" marR="0" lvl="7"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8pPr>
            <a:lvl9pPr marL="5486263" marR="0" lvl="8" indent="-406390" algn="l" rtl="0">
              <a:lnSpc>
                <a:spcPct val="100000"/>
              </a:lnSpc>
              <a:spcBef>
                <a:spcPts val="2133"/>
              </a:spcBef>
              <a:spcAft>
                <a:spcPts val="2133"/>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9pPr>
          </a:lstStyle>
          <a:p>
            <a:pPr marL="0" indent="0">
              <a:buSzPts val="1100"/>
              <a:buFont typeface="Livvic"/>
              <a:buNone/>
            </a:pPr>
            <a:r>
              <a:rPr lang="en-US" kern="0" dirty="0" smtClean="0">
                <a:solidFill>
                  <a:srgbClr val="6478A0"/>
                </a:solidFill>
                <a:latin typeface="+mn-lt"/>
              </a:rPr>
              <a:t>Hertz Model</a:t>
            </a:r>
            <a:endParaRPr lang="en-US" kern="0" dirty="0">
              <a:solidFill>
                <a:srgbClr val="6478A0"/>
              </a:solidFill>
              <a:latin typeface="+mn-lt"/>
            </a:endParaRPr>
          </a:p>
          <a:p>
            <a:pPr marL="0" indent="0">
              <a:lnSpc>
                <a:spcPct val="150000"/>
              </a:lnSpc>
              <a:spcAft>
                <a:spcPts val="2133"/>
              </a:spcAft>
              <a:buFont typeface="Livvic"/>
              <a:buNone/>
            </a:pPr>
            <a:endParaRPr lang="en-US" sz="1200" kern="0" dirty="0">
              <a:solidFill>
                <a:schemeClr val="tx1">
                  <a:lumMod val="90000"/>
                </a:schemeClr>
              </a:solidFill>
              <a:latin typeface="+mn-lt"/>
            </a:endParaRPr>
          </a:p>
        </p:txBody>
      </p:sp>
      <p:sp>
        <p:nvSpPr>
          <p:cNvPr id="21" name="TextBox 20">
            <a:extLst>
              <a:ext uri="{FF2B5EF4-FFF2-40B4-BE49-F238E27FC236}">
                <a16:creationId xmlns:a16="http://schemas.microsoft.com/office/drawing/2014/main" id="{464841B5-8465-1D45-A4D1-9E66085CAFF6}"/>
              </a:ext>
            </a:extLst>
          </p:cNvPr>
          <p:cNvSpPr txBox="1"/>
          <p:nvPr/>
        </p:nvSpPr>
        <p:spPr>
          <a:xfrm>
            <a:off x="-1" y="6625427"/>
            <a:ext cx="3304944" cy="246221"/>
          </a:xfrm>
          <a:prstGeom prst="rect">
            <a:avLst/>
          </a:prstGeom>
          <a:noFill/>
        </p:spPr>
        <p:txBody>
          <a:bodyPr wrap="square" rtlCol="0">
            <a:spAutoFit/>
          </a:bodyPr>
          <a:lstStyle/>
          <a:p>
            <a:r>
              <a:rPr lang="en-US" sz="1000" dirty="0" smtClean="0">
                <a:solidFill>
                  <a:srgbClr val="0B2644"/>
                </a:solidFill>
                <a:latin typeface="Calibri" panose="020F0502020204030204" pitchFamily="34" charset="0"/>
              </a:rPr>
              <a:t>K. Tadayon et</a:t>
            </a:r>
            <a:r>
              <a:rPr lang="en-US" sz="1000" dirty="0">
                <a:solidFill>
                  <a:srgbClr val="0B2644"/>
                </a:solidFill>
                <a:latin typeface="Calibri" panose="020F0502020204030204" pitchFamily="34" charset="0"/>
              </a:rPr>
              <a:t>. al. , </a:t>
            </a:r>
            <a:r>
              <a:rPr lang="en-US" sz="1000" dirty="0" smtClean="0">
                <a:solidFill>
                  <a:srgbClr val="0B2644"/>
                </a:solidFill>
                <a:latin typeface="Calibri" panose="020F0502020204030204" pitchFamily="34" charset="0"/>
              </a:rPr>
              <a:t>Extreme Mechanics Letters, 2021</a:t>
            </a:r>
            <a:endParaRPr lang="en-US" sz="1000" dirty="0">
              <a:solidFill>
                <a:srgbClr val="0B2644"/>
              </a:solidFill>
              <a:latin typeface="Calibri" panose="020F0502020204030204" pitchFamily="34" charset="0"/>
            </a:endParaRPr>
          </a:p>
        </p:txBody>
      </p:sp>
      <p:pic>
        <p:nvPicPr>
          <p:cNvPr id="8" name="Picture 7"/>
          <p:cNvPicPr>
            <a:picLocks noChangeAspect="1"/>
          </p:cNvPicPr>
          <p:nvPr/>
        </p:nvPicPr>
        <p:blipFill>
          <a:blip r:embed="rId11"/>
          <a:stretch>
            <a:fillRect/>
          </a:stretch>
        </p:blipFill>
        <p:spPr>
          <a:xfrm>
            <a:off x="1359667" y="714715"/>
            <a:ext cx="4804064" cy="2712955"/>
          </a:xfrm>
          <a:prstGeom prst="rect">
            <a:avLst/>
          </a:prstGeom>
        </p:spPr>
      </p:pic>
    </p:spTree>
    <p:extLst>
      <p:ext uri="{BB962C8B-B14F-4D97-AF65-F5344CB8AC3E}">
        <p14:creationId xmlns:p14="http://schemas.microsoft.com/office/powerpoint/2010/main" val="606691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910" r="11709"/>
          <a:stretch/>
        </p:blipFill>
        <p:spPr>
          <a:xfrm>
            <a:off x="5119414" y="1846179"/>
            <a:ext cx="4514851" cy="384048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589" r="12726"/>
          <a:stretch/>
        </p:blipFill>
        <p:spPr>
          <a:xfrm>
            <a:off x="5157514" y="1846179"/>
            <a:ext cx="4419601" cy="3840480"/>
          </a:xfrm>
          <a:prstGeom prst="rect">
            <a:avLst/>
          </a:prstGeom>
        </p:spPr>
      </p:pic>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Nano-SCALE MODULUS MAPPING</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454228" y="1191703"/>
                <a:ext cx="4061688" cy="543290"/>
              </a:xfrm>
              <a:prstGeom prst="rect">
                <a:avLst/>
              </a:prstGeom>
              <a:solidFill>
                <a:schemeClr val="accent6">
                  <a:lumMod val="40000"/>
                  <a:lumOff val="6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𝑒𝑓𝑓</m:t>
                          </m:r>
                        </m:sub>
                        <m:sup>
                          <m:r>
                            <a:rPr lang="en-US" sz="1600" i="1">
                              <a:latin typeface="Cambria Math" panose="02040503050406030204" pitchFamily="18" charset="0"/>
                            </a:rPr>
                            <m:t>∗</m:t>
                          </m:r>
                        </m:sup>
                      </m:sSubSup>
                      <m:d>
                        <m:dPr>
                          <m:ctrlPr>
                            <a:rPr lang="en-US" sz="1600" i="1">
                              <a:latin typeface="Cambria Math" panose="02040503050406030204" pitchFamily="18" charset="0"/>
                            </a:rPr>
                          </m:ctrlPr>
                        </m:dPr>
                        <m:e>
                          <m:r>
                            <a:rPr lang="en-US" sz="1600" i="1">
                              <a:latin typeface="Cambria Math" panose="02040503050406030204" pitchFamily="18" charset="0"/>
                            </a:rPr>
                            <m:t>𝑥</m:t>
                          </m:r>
                        </m:e>
                      </m:d>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𝑆𝑖</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sub>
                        <m:sup>
                          <m:r>
                            <a:rPr lang="en-US" sz="1600" i="1">
                              <a:latin typeface="Cambria Math" panose="02040503050406030204" pitchFamily="18" charset="0"/>
                            </a:rPr>
                            <m:t>∗</m:t>
                          </m:r>
                        </m:sup>
                      </m:sSubSup>
                      <m:r>
                        <a:rPr lang="en-US" sz="1600" i="1">
                          <a:latin typeface="Cambria Math" panose="02040503050406030204" pitchFamily="18" charset="0"/>
                        </a:rPr>
                        <m:t>+</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b="0" i="1" smtClean="0">
                                  <a:latin typeface="Cambria Math" panose="02040503050406030204" pitchFamily="18" charset="0"/>
                                </a:rPr>
                                <m:t>𝑆𝑖</m:t>
                              </m:r>
                            </m:sub>
                            <m:sup>
                              <m:r>
                                <a:rPr lang="en-US" sz="1600" i="1">
                                  <a:latin typeface="Cambria Math" panose="02040503050406030204" pitchFamily="18" charset="0"/>
                                </a:rPr>
                                <m:t>∗</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𝐸</m:t>
                              </m:r>
                            </m:e>
                            <m:sub>
                              <m:r>
                                <a:rPr lang="en-US" sz="1600" i="1">
                                  <a:latin typeface="Cambria Math" panose="02040503050406030204" pitchFamily="18" charset="0"/>
                                </a:rPr>
                                <m:t>𝑆𝑖</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sub>
                            <m:sup>
                              <m:r>
                                <a:rPr lang="en-US" sz="1600" i="1">
                                  <a:latin typeface="Cambria Math" panose="02040503050406030204" pitchFamily="18" charset="0"/>
                                </a:rPr>
                                <m:t>∗</m:t>
                              </m:r>
                            </m:sup>
                          </m:sSubSup>
                        </m:e>
                      </m:d>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exp</m:t>
                              </m:r>
                            </m:fName>
                            <m:e>
                              <m:d>
                                <m:dPr>
                                  <m:ctrlPr>
                                    <a:rPr lang="en-US" sz="1600" i="1">
                                      <a:latin typeface="Cambria Math" panose="02040503050406030204" pitchFamily="18" charset="0"/>
                                    </a:rPr>
                                  </m:ctrlPr>
                                </m:dPr>
                                <m:e>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𝑥</m:t>
                                      </m:r>
                                    </m:num>
                                    <m:den>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𝑅</m:t>
                                          </m:r>
                                          <m:r>
                                            <a:rPr lang="en-US" sz="1600" i="1">
                                              <a:latin typeface="Cambria Math" panose="02040503050406030204" pitchFamily="18" charset="0"/>
                                              <a:ea typeface="Cambria Math" panose="02040503050406030204" pitchFamily="18" charset="0"/>
                                            </a:rPr>
                                            <m:t>𝛿</m:t>
                                          </m:r>
                                        </m:e>
                                      </m:rad>
                                    </m:den>
                                  </m:f>
                                </m:e>
                              </m:d>
                            </m:e>
                          </m:func>
                        </m:sup>
                      </m:sSup>
                    </m:oMath>
                  </m:oMathPara>
                </a14:m>
                <a:endParaRPr lang="en-US" sz="1600" dirty="0"/>
              </a:p>
            </p:txBody>
          </p:sp>
        </mc:Choice>
        <mc:Fallback>
          <p:sp>
            <p:nvSpPr>
              <p:cNvPr id="2" name="Rectangle 1"/>
              <p:cNvSpPr>
                <a:spLocks noRot="1" noChangeAspect="1" noMove="1" noResize="1" noEditPoints="1" noAdjustHandles="1" noChangeArrowheads="1" noChangeShapeType="1" noTextEdit="1"/>
              </p:cNvSpPr>
              <p:nvPr/>
            </p:nvSpPr>
            <p:spPr>
              <a:xfrm>
                <a:off x="5454228" y="1191703"/>
                <a:ext cx="4061688" cy="543290"/>
              </a:xfrm>
              <a:prstGeom prst="rect">
                <a:avLst/>
              </a:prstGeom>
              <a:blipFill>
                <a:blip r:embed="rId6"/>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8352" y="2259429"/>
            <a:ext cx="2794000" cy="3324427"/>
          </a:xfrm>
          <a:prstGeom prst="rect">
            <a:avLst/>
          </a:prstGeom>
        </p:spPr>
      </p:pic>
      <p:sp>
        <p:nvSpPr>
          <p:cNvPr id="26" name="Rectangle 25"/>
          <p:cNvSpPr/>
          <p:nvPr/>
        </p:nvSpPr>
        <p:spPr>
          <a:xfrm>
            <a:off x="295109" y="5771978"/>
            <a:ext cx="11294035" cy="707886"/>
          </a:xfrm>
          <a:prstGeom prst="rect">
            <a:avLst/>
          </a:prstGeom>
        </p:spPr>
        <p:txBody>
          <a:bodyPr wrap="square">
            <a:spAutoFit/>
          </a:bodyPr>
          <a:lstStyle/>
          <a:p>
            <a:r>
              <a:rPr lang="en-US" sz="2000" dirty="0">
                <a:solidFill>
                  <a:srgbClr val="00B050"/>
                </a:solidFill>
                <a:latin typeface="Calibri" panose="020F0502020204030204" pitchFamily="34" charset="0"/>
              </a:rPr>
              <a:t>The formula well-predicts the effective elastic </a:t>
            </a:r>
            <a:r>
              <a:rPr lang="en-US" sz="2000" dirty="0" smtClean="0">
                <a:solidFill>
                  <a:srgbClr val="00B050"/>
                </a:solidFill>
                <a:latin typeface="Calibri" panose="020F0502020204030204" pitchFamily="34" charset="0"/>
              </a:rPr>
              <a:t>modulus and it can be a stepping-stone toward establishing an analytical expression for contact with multilayered biocomposite architectures.</a:t>
            </a:r>
            <a:endParaRPr lang="en-US" sz="2000" dirty="0">
              <a:solidFill>
                <a:srgbClr val="00B050"/>
              </a:solidFill>
              <a:latin typeface="Calibri" panose="020F0502020204030204" pitchFamily="34" charset="0"/>
            </a:endParaRPr>
          </a:p>
        </p:txBody>
      </p:sp>
      <p:sp>
        <p:nvSpPr>
          <p:cNvPr id="27" name="Google Shape;702;p28"/>
          <p:cNvSpPr txBox="1">
            <a:spLocks/>
          </p:cNvSpPr>
          <p:nvPr/>
        </p:nvSpPr>
        <p:spPr>
          <a:xfrm>
            <a:off x="1331121" y="971892"/>
            <a:ext cx="1906703" cy="109157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chemeClr val="dk1"/>
              </a:buClr>
              <a:buSzPts val="1200"/>
              <a:buFont typeface="Livvic"/>
              <a:buChar char="●"/>
              <a:defRPr sz="1600" b="0" i="0" u="none" strike="noStrike" cap="none">
                <a:solidFill>
                  <a:schemeClr val="dk1"/>
                </a:solidFill>
                <a:latin typeface="Roboto"/>
                <a:ea typeface="Roboto"/>
                <a:cs typeface="Roboto"/>
                <a:sym typeface="Roboto"/>
              </a:defRPr>
            </a:lvl1pPr>
            <a:lvl2pPr marL="1219170" marR="0" lvl="1"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2pPr>
            <a:lvl3pPr marL="1828754" marR="0" lvl="2"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5pPr>
            <a:lvl6pPr marL="3657509" marR="0" lvl="5"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6pPr>
            <a:lvl7pPr marL="4267093" marR="0" lvl="6"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7pPr>
            <a:lvl8pPr marL="4876678" marR="0" lvl="7"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8pPr>
            <a:lvl9pPr marL="5486263" marR="0" lvl="8" indent="-406390" algn="l" rtl="0">
              <a:lnSpc>
                <a:spcPct val="100000"/>
              </a:lnSpc>
              <a:spcBef>
                <a:spcPts val="2133"/>
              </a:spcBef>
              <a:spcAft>
                <a:spcPts val="2133"/>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9pPr>
          </a:lstStyle>
          <a:p>
            <a:pPr marL="0" indent="0">
              <a:lnSpc>
                <a:spcPct val="150000"/>
              </a:lnSpc>
              <a:buSzPts val="1100"/>
              <a:buNone/>
            </a:pPr>
            <a:r>
              <a:rPr lang="en-US" sz="1200" dirty="0">
                <a:latin typeface="+mn-lt"/>
              </a:rPr>
              <a:t>Scan size: 2.5</a:t>
            </a:r>
            <a:r>
              <a:rPr lang="en-US" sz="1200" dirty="0">
                <a:latin typeface="+mn-lt"/>
                <a:sym typeface="Symbol" panose="05050102010706020507" pitchFamily="18" charset="2"/>
              </a:rPr>
              <a:t></a:t>
            </a:r>
            <a:r>
              <a:rPr lang="en-US" sz="1200" dirty="0">
                <a:latin typeface="+mn-lt"/>
              </a:rPr>
              <a:t>2.5 µm</a:t>
            </a:r>
            <a:r>
              <a:rPr lang="en-US" sz="1200" baseline="30000" dirty="0">
                <a:latin typeface="+mn-lt"/>
              </a:rPr>
              <a:t>2</a:t>
            </a:r>
          </a:p>
          <a:p>
            <a:pPr marL="0" indent="0">
              <a:lnSpc>
                <a:spcPct val="150000"/>
              </a:lnSpc>
              <a:buSzPts val="1100"/>
              <a:buNone/>
            </a:pPr>
            <a:r>
              <a:rPr lang="en-US" sz="1200" dirty="0">
                <a:latin typeface="+mn-lt"/>
              </a:rPr>
              <a:t>Contact force: 200 µN </a:t>
            </a:r>
          </a:p>
          <a:p>
            <a:pPr marL="0" indent="0">
              <a:lnSpc>
                <a:spcPct val="150000"/>
              </a:lnSpc>
              <a:buSzPts val="1100"/>
              <a:buNone/>
            </a:pPr>
            <a:r>
              <a:rPr lang="en-US" sz="1200" dirty="0">
                <a:latin typeface="+mn-lt"/>
              </a:rPr>
              <a:t>Dynamic force: 20 µN </a:t>
            </a:r>
          </a:p>
          <a:p>
            <a:pPr marL="0" indent="0">
              <a:lnSpc>
                <a:spcPct val="150000"/>
              </a:lnSpc>
              <a:buSzPts val="1100"/>
              <a:buNone/>
            </a:pPr>
            <a:r>
              <a:rPr lang="en-US" sz="1200" dirty="0">
                <a:latin typeface="+mn-lt"/>
              </a:rPr>
              <a:t>Frequency : 205 Hz</a:t>
            </a:r>
            <a:endParaRPr lang="en-US" sz="1100" kern="0" dirty="0">
              <a:solidFill>
                <a:schemeClr val="tx1"/>
              </a:solidFill>
              <a:latin typeface="+mn-lt"/>
            </a:endParaRPr>
          </a:p>
        </p:txBody>
      </p:sp>
      <p:sp>
        <p:nvSpPr>
          <p:cNvPr id="8" name="Slide Number Placeholder 7"/>
          <p:cNvSpPr>
            <a:spLocks noGrp="1"/>
          </p:cNvSpPr>
          <p:nvPr>
            <p:ph type="sldNum" sz="quarter" idx="12"/>
          </p:nvPr>
        </p:nvSpPr>
        <p:spPr/>
        <p:txBody>
          <a:bodyPr/>
          <a:lstStyle/>
          <a:p>
            <a:fld id="{AB6FBBF7-AB8A-4782-9B9F-61A2B2FB1DA8}" type="slidenum">
              <a:rPr lang="en-US" smtClean="0"/>
              <a:t>12</a:t>
            </a:fld>
            <a:endParaRPr lang="en-US"/>
          </a:p>
        </p:txBody>
      </p:sp>
      <p:sp>
        <p:nvSpPr>
          <p:cNvPr id="18" name="TextBox 17">
            <a:extLst>
              <a:ext uri="{FF2B5EF4-FFF2-40B4-BE49-F238E27FC236}">
                <a16:creationId xmlns:a16="http://schemas.microsoft.com/office/drawing/2014/main" id="{464841B5-8465-1D45-A4D1-9E66085CAFF6}"/>
              </a:ext>
            </a:extLst>
          </p:cNvPr>
          <p:cNvSpPr txBox="1"/>
          <p:nvPr/>
        </p:nvSpPr>
        <p:spPr>
          <a:xfrm>
            <a:off x="-1" y="6625427"/>
            <a:ext cx="3304944" cy="246221"/>
          </a:xfrm>
          <a:prstGeom prst="rect">
            <a:avLst/>
          </a:prstGeom>
          <a:noFill/>
        </p:spPr>
        <p:txBody>
          <a:bodyPr wrap="square" rtlCol="0">
            <a:spAutoFit/>
          </a:bodyPr>
          <a:lstStyle/>
          <a:p>
            <a:r>
              <a:rPr lang="en-US" sz="1000" dirty="0" smtClean="0">
                <a:solidFill>
                  <a:srgbClr val="0B2644"/>
                </a:solidFill>
                <a:latin typeface="Calibri" panose="020F0502020204030204" pitchFamily="34" charset="0"/>
              </a:rPr>
              <a:t>K. Tadayon et</a:t>
            </a:r>
            <a:r>
              <a:rPr lang="en-US" sz="1000" dirty="0">
                <a:solidFill>
                  <a:srgbClr val="0B2644"/>
                </a:solidFill>
                <a:latin typeface="Calibri" panose="020F0502020204030204" pitchFamily="34" charset="0"/>
              </a:rPr>
              <a:t>. al. , </a:t>
            </a:r>
            <a:r>
              <a:rPr lang="en-US" sz="1000" dirty="0" smtClean="0">
                <a:solidFill>
                  <a:srgbClr val="0B2644"/>
                </a:solidFill>
                <a:latin typeface="Calibri" panose="020F0502020204030204" pitchFamily="34" charset="0"/>
              </a:rPr>
              <a:t>Extreme Mechanics Letters, 2021</a:t>
            </a:r>
            <a:endParaRPr lang="en-US" sz="1000" dirty="0">
              <a:solidFill>
                <a:srgbClr val="0B2644"/>
              </a:solidFill>
              <a:latin typeface="Calibri" panose="020F0502020204030204" pitchFamily="34" charset="0"/>
            </a:endParaRPr>
          </a:p>
        </p:txBody>
      </p:sp>
    </p:spTree>
    <p:extLst>
      <p:ext uri="{BB962C8B-B14F-4D97-AF65-F5344CB8AC3E}">
        <p14:creationId xmlns:p14="http://schemas.microsoft.com/office/powerpoint/2010/main" val="6242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781207" y="2907034"/>
            <a:ext cx="10629585"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8898B6"/>
                </a:solidFill>
                <a:cs typeface="Calibri" panose="020F0502020204030204" pitchFamily="34" charset="0"/>
              </a:rPr>
              <a:t>INSTRUMENTAL</a:t>
            </a:r>
            <a:endParaRPr lang="en-US" sz="4000" dirty="0">
              <a:solidFill>
                <a:srgbClr val="8898B6"/>
              </a:solidFill>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13</a:t>
            </a:fld>
            <a:endParaRPr lang="en-US"/>
          </a:p>
        </p:txBody>
      </p:sp>
    </p:spTree>
    <p:extLst>
      <p:ext uri="{BB962C8B-B14F-4D97-AF65-F5344CB8AC3E}">
        <p14:creationId xmlns:p14="http://schemas.microsoft.com/office/powerpoint/2010/main" val="3862360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ENVI</a:t>
            </a:r>
            <a:r>
              <a:rPr lang="de-DE" sz="4000" dirty="0" smtClean="0">
                <a:solidFill>
                  <a:schemeClr val="bg2">
                    <a:lumMod val="75000"/>
                    <a:lumOff val="25000"/>
                  </a:schemeClr>
                </a:solidFill>
                <a:cs typeface="Calibri" panose="020F0502020204030204" pitchFamily="34" charset="0"/>
              </a:rPr>
              <a:t>RON</a:t>
            </a:r>
            <a:r>
              <a:rPr lang="en-US" sz="4000" dirty="0" smtClean="0">
                <a:solidFill>
                  <a:schemeClr val="bg2">
                    <a:lumMod val="75000"/>
                    <a:lumOff val="25000"/>
                  </a:schemeClr>
                </a:solidFill>
                <a:cs typeface="Calibri" panose="020F0502020204030204" pitchFamily="34" charset="0"/>
              </a:rPr>
              <a:t>MENTAL </a:t>
            </a:r>
            <a:r>
              <a:rPr lang="en-US" sz="4000" dirty="0">
                <a:solidFill>
                  <a:schemeClr val="bg2">
                    <a:lumMod val="75000"/>
                    <a:lumOff val="25000"/>
                  </a:schemeClr>
                </a:solidFill>
                <a:cs typeface="Calibri" panose="020F0502020204030204" pitchFamily="34" charset="0"/>
              </a:rPr>
              <a:t>CONTROL</a:t>
            </a: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14</a:t>
            </a:fld>
            <a:endParaRPr lang="en-US"/>
          </a:p>
        </p:txBody>
      </p:sp>
      <p:pic>
        <p:nvPicPr>
          <p:cNvPr id="24" name="Picture 166">
            <a:extLst>
              <a:ext uri="{FF2B5EF4-FFF2-40B4-BE49-F238E27FC236}">
                <a16:creationId xmlns:a16="http://schemas.microsoft.com/office/drawing/2014/main" id="{A7FAE645-0AC2-CB4E-B424-F1A53B0DE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04" b="18057"/>
          <a:stretch>
            <a:fillRect/>
          </a:stretch>
        </p:blipFill>
        <p:spPr bwMode="auto">
          <a:xfrm>
            <a:off x="5765430" y="1583619"/>
            <a:ext cx="5127083" cy="344031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149" descr="W:\Igor\Humidity Paper\Submission PM\Figure2.tif">
            <a:extLst>
              <a:ext uri="{FF2B5EF4-FFF2-40B4-BE49-F238E27FC236}">
                <a16:creationId xmlns:a16="http://schemas.microsoft.com/office/drawing/2014/main" id="{2B2A1047-887E-4B43-B6C1-54F6F41FE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88" y="3352076"/>
            <a:ext cx="4769455" cy="172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DD735B19-3AA5-E54A-85F2-3D30148715C0}"/>
              </a:ext>
            </a:extLst>
          </p:cNvPr>
          <p:cNvGrpSpPr/>
          <p:nvPr/>
        </p:nvGrpSpPr>
        <p:grpSpPr>
          <a:xfrm>
            <a:off x="349577" y="1121954"/>
            <a:ext cx="3848165" cy="1802365"/>
            <a:chOff x="138398" y="1014859"/>
            <a:chExt cx="3553375" cy="1802365"/>
          </a:xfrm>
        </p:grpSpPr>
        <p:sp>
          <p:nvSpPr>
            <p:cNvPr id="27" name="TextBox 26">
              <a:extLst>
                <a:ext uri="{FF2B5EF4-FFF2-40B4-BE49-F238E27FC236}">
                  <a16:creationId xmlns:a16="http://schemas.microsoft.com/office/drawing/2014/main" id="{A87BFD54-27FD-B34E-850C-10510A5BC55F}"/>
                </a:ext>
              </a:extLst>
            </p:cNvPr>
            <p:cNvSpPr txBox="1"/>
            <p:nvPr/>
          </p:nvSpPr>
          <p:spPr>
            <a:xfrm>
              <a:off x="141239" y="1493785"/>
              <a:ext cx="3550534" cy="1323439"/>
            </a:xfrm>
            <a:prstGeom prst="rect">
              <a:avLst/>
            </a:prstGeom>
            <a:noFill/>
          </p:spPr>
          <p:txBody>
            <a:bodyPr wrap="square" rtlCol="0">
              <a:spAutoFit/>
            </a:bodyPr>
            <a:lstStyle/>
            <a:p>
              <a:pPr marL="285750" indent="-285750" algn="l">
                <a:buClr>
                  <a:srgbClr val="339933"/>
                </a:buClr>
                <a:buFont typeface="Arial" panose="020B0604020202020204" pitchFamily="34" charset="0"/>
                <a:buChar char="•"/>
              </a:pPr>
              <a:r>
                <a:rPr lang="en-US" dirty="0">
                  <a:solidFill>
                    <a:srgbClr val="0B2644"/>
                  </a:solidFill>
                  <a:latin typeface="Calibri" panose="020F0502020204030204" pitchFamily="34" charset="0"/>
                </a:rPr>
                <a:t>High Temperature Stage with Inert Gas Infrastructure (</a:t>
              </a:r>
              <a:r>
                <a:rPr lang="en-US" dirty="0" err="1">
                  <a:solidFill>
                    <a:srgbClr val="0B2644"/>
                  </a:solidFill>
                  <a:latin typeface="Calibri" panose="020F0502020204030204" pitchFamily="34" charset="0"/>
                </a:rPr>
                <a:t>xSol</a:t>
              </a:r>
              <a:r>
                <a:rPr lang="en-US" dirty="0">
                  <a:solidFill>
                    <a:srgbClr val="0B2644"/>
                  </a:solidFill>
                  <a:latin typeface="Calibri" panose="020F0502020204030204" pitchFamily="34" charset="0"/>
                </a:rPr>
                <a:t>)</a:t>
              </a:r>
            </a:p>
            <a:p>
              <a:pPr marL="285750" indent="-285750" algn="l">
                <a:buClr>
                  <a:srgbClr val="339933"/>
                </a:buClr>
                <a:buFont typeface="Arial" panose="020B0604020202020204" pitchFamily="34" charset="0"/>
                <a:buChar char="•"/>
              </a:pPr>
              <a:r>
                <a:rPr lang="en-US" dirty="0">
                  <a:solidFill>
                    <a:srgbClr val="0B2644"/>
                  </a:solidFill>
                  <a:latin typeface="Calibri" panose="020F0502020204030204" pitchFamily="34" charset="0"/>
                </a:rPr>
                <a:t>Humidity Generator</a:t>
              </a:r>
            </a:p>
            <a:p>
              <a:pPr marL="285750" indent="-285750" algn="l">
                <a:buClr>
                  <a:srgbClr val="339933"/>
                </a:buClr>
                <a:buFont typeface="Arial" panose="020B0604020202020204" pitchFamily="34" charset="0"/>
                <a:buChar char="•"/>
              </a:pPr>
              <a:r>
                <a:rPr lang="en-US" dirty="0">
                  <a:solidFill>
                    <a:srgbClr val="0B2644"/>
                  </a:solidFill>
                  <a:latin typeface="Calibri" panose="020F0502020204030204" pitchFamily="34" charset="0"/>
                </a:rPr>
                <a:t>Humidity Temperature Sensor</a:t>
              </a:r>
            </a:p>
          </p:txBody>
        </p:sp>
        <p:sp>
          <p:nvSpPr>
            <p:cNvPr id="28" name="TextBox 27">
              <a:extLst>
                <a:ext uri="{FF2B5EF4-FFF2-40B4-BE49-F238E27FC236}">
                  <a16:creationId xmlns:a16="http://schemas.microsoft.com/office/drawing/2014/main" id="{F0C0C35E-B93D-7143-98BE-F06E78120CFA}"/>
                </a:ext>
              </a:extLst>
            </p:cNvPr>
            <p:cNvSpPr txBox="1"/>
            <p:nvPr/>
          </p:nvSpPr>
          <p:spPr>
            <a:xfrm>
              <a:off x="138398" y="1014859"/>
              <a:ext cx="1590036" cy="461665"/>
            </a:xfrm>
            <a:prstGeom prst="rect">
              <a:avLst/>
            </a:prstGeom>
            <a:noFill/>
          </p:spPr>
          <p:txBody>
            <a:bodyPr wrap="none" rtlCol="0">
              <a:spAutoFit/>
            </a:bodyPr>
            <a:lstStyle/>
            <a:p>
              <a:r>
                <a:rPr lang="en-US" sz="2400" dirty="0">
                  <a:solidFill>
                    <a:srgbClr val="0B2644"/>
                  </a:solidFill>
                  <a:latin typeface="Calibri" panose="020F0502020204030204" pitchFamily="34" charset="0"/>
                </a:rPr>
                <a:t>THE SET-UP:</a:t>
              </a:r>
            </a:p>
          </p:txBody>
        </p:sp>
      </p:grpSp>
      <p:sp>
        <p:nvSpPr>
          <p:cNvPr id="29" name="TextBox 28">
            <a:extLst>
              <a:ext uri="{FF2B5EF4-FFF2-40B4-BE49-F238E27FC236}">
                <a16:creationId xmlns:a16="http://schemas.microsoft.com/office/drawing/2014/main" id="{F2A841CB-CE10-534B-B783-F9466500C52A}"/>
              </a:ext>
            </a:extLst>
          </p:cNvPr>
          <p:cNvSpPr txBox="1"/>
          <p:nvPr/>
        </p:nvSpPr>
        <p:spPr>
          <a:xfrm>
            <a:off x="221383" y="6497659"/>
            <a:ext cx="2961655" cy="246221"/>
          </a:xfrm>
          <a:prstGeom prst="rect">
            <a:avLst/>
          </a:prstGeom>
          <a:noFill/>
        </p:spPr>
        <p:txBody>
          <a:bodyPr wrap="square" rtlCol="0">
            <a:spAutoFit/>
          </a:bodyPr>
          <a:lstStyle/>
          <a:p>
            <a:r>
              <a:rPr lang="en-US" sz="1000" dirty="0">
                <a:solidFill>
                  <a:srgbClr val="0B2644"/>
                </a:solidFill>
                <a:latin typeface="Calibri" panose="020F0502020204030204" pitchFamily="34" charset="0"/>
              </a:rPr>
              <a:t>L. </a:t>
            </a:r>
            <a:r>
              <a:rPr lang="en-US" sz="1000" dirty="0" err="1">
                <a:solidFill>
                  <a:srgbClr val="0B2644"/>
                </a:solidFill>
                <a:latin typeface="Calibri" panose="020F0502020204030204" pitchFamily="34" charset="0"/>
              </a:rPr>
              <a:t>Bertinetti</a:t>
            </a:r>
            <a:r>
              <a:rPr lang="en-US" sz="1000" dirty="0">
                <a:solidFill>
                  <a:srgbClr val="0B2644"/>
                </a:solidFill>
                <a:latin typeface="Calibri" panose="020F0502020204030204" pitchFamily="34" charset="0"/>
              </a:rPr>
              <a:t> et. al. , Philosophical Magazine, 2015</a:t>
            </a:r>
          </a:p>
        </p:txBody>
      </p:sp>
      <p:sp>
        <p:nvSpPr>
          <p:cNvPr id="47" name="Rectangle 46">
            <a:extLst>
              <a:ext uri="{FF2B5EF4-FFF2-40B4-BE49-F238E27FC236}">
                <a16:creationId xmlns:a16="http://schemas.microsoft.com/office/drawing/2014/main" id="{21B2066E-DC58-234B-8168-B3B1512E0DFE}"/>
              </a:ext>
            </a:extLst>
          </p:cNvPr>
          <p:cNvSpPr/>
          <p:nvPr/>
        </p:nvSpPr>
        <p:spPr>
          <a:xfrm>
            <a:off x="8870852" y="5089715"/>
            <a:ext cx="2116016" cy="369332"/>
          </a:xfrm>
          <a:prstGeom prst="rect">
            <a:avLst/>
          </a:prstGeom>
        </p:spPr>
        <p:txBody>
          <a:bodyPr wrap="square">
            <a:spAutoFit/>
          </a:bodyPr>
          <a:lstStyle/>
          <a:p>
            <a:pPr algn="l"/>
            <a:r>
              <a:rPr lang="en-US" sz="1800" dirty="0">
                <a:solidFill>
                  <a:srgbClr val="0B2644"/>
                </a:solidFill>
                <a:latin typeface="Calibri" panose="020F0502020204030204" pitchFamily="34" charset="0"/>
              </a:rPr>
              <a:t>Our In-house Set-up</a:t>
            </a:r>
          </a:p>
        </p:txBody>
      </p:sp>
      <p:sp>
        <p:nvSpPr>
          <p:cNvPr id="13" name="Rectangle 12"/>
          <p:cNvSpPr/>
          <p:nvPr/>
        </p:nvSpPr>
        <p:spPr>
          <a:xfrm>
            <a:off x="1159175" y="5783130"/>
            <a:ext cx="10102028" cy="461665"/>
          </a:xfrm>
          <a:prstGeom prst="rect">
            <a:avLst/>
          </a:prstGeom>
        </p:spPr>
        <p:txBody>
          <a:bodyPr wrap="square">
            <a:spAutoFit/>
          </a:bodyPr>
          <a:lstStyle/>
          <a:p>
            <a:pPr algn="l">
              <a:lnSpc>
                <a:spcPct val="100000"/>
              </a:lnSpc>
            </a:pPr>
            <a:r>
              <a:rPr lang="en-US" sz="2400" dirty="0" smtClean="0">
                <a:solidFill>
                  <a:srgbClr val="00B050"/>
                </a:solidFill>
                <a:latin typeface="Calibri" panose="020F0502020204030204" pitchFamily="34" charset="0"/>
              </a:rPr>
              <a:t>Can we </a:t>
            </a:r>
            <a:r>
              <a:rPr lang="en-US" sz="2400" dirty="0" smtClean="0">
                <a:solidFill>
                  <a:srgbClr val="00B050"/>
                </a:solidFill>
                <a:latin typeface="Calibri" panose="020F0502020204030204" pitchFamily="34" charset="0"/>
              </a:rPr>
              <a:t>also observe </a:t>
            </a:r>
            <a:r>
              <a:rPr lang="en-US" sz="2400" dirty="0" smtClean="0">
                <a:solidFill>
                  <a:srgbClr val="00B050"/>
                </a:solidFill>
                <a:latin typeface="Calibri" panose="020F0502020204030204" pitchFamily="34" charset="0"/>
              </a:rPr>
              <a:t>the sample while indenting and controlling the humidity ?</a:t>
            </a:r>
          </a:p>
        </p:txBody>
      </p:sp>
    </p:spTree>
    <p:extLst>
      <p:ext uri="{BB962C8B-B14F-4D97-AF65-F5344CB8AC3E}">
        <p14:creationId xmlns:p14="http://schemas.microsoft.com/office/powerpoint/2010/main" val="36727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I</a:t>
            </a:r>
            <a:r>
              <a:rPr lang="en-US" sz="4000" dirty="0" smtClean="0">
                <a:solidFill>
                  <a:schemeClr val="bg2">
                    <a:lumMod val="75000"/>
                    <a:lumOff val="25000"/>
                  </a:schemeClr>
                </a:solidFill>
                <a:cs typeface="Calibri" panose="020F0502020204030204" pitchFamily="34" charset="0"/>
              </a:rPr>
              <a:t>NSTRUMENTAL</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3" name="Slide Number Placeholder 2"/>
          <p:cNvSpPr>
            <a:spLocks noGrp="1"/>
          </p:cNvSpPr>
          <p:nvPr>
            <p:ph type="sldNum" sz="quarter" idx="12"/>
          </p:nvPr>
        </p:nvSpPr>
        <p:spPr/>
        <p:txBody>
          <a:bodyPr/>
          <a:lstStyle/>
          <a:p>
            <a:fld id="{AB6FBBF7-AB8A-4782-9B9F-61A2B2FB1DA8}" type="slidenum">
              <a:rPr lang="en-US" smtClean="0"/>
              <a:t>15</a:t>
            </a:fld>
            <a:endParaRPr lang="en-US"/>
          </a:p>
        </p:txBody>
      </p:sp>
      <p:sp>
        <p:nvSpPr>
          <p:cNvPr id="8" name="Rectangle 7"/>
          <p:cNvSpPr/>
          <p:nvPr/>
        </p:nvSpPr>
        <p:spPr>
          <a:xfrm>
            <a:off x="7502259" y="3773699"/>
            <a:ext cx="82296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59848" y="888026"/>
            <a:ext cx="2658693" cy="553998"/>
          </a:xfrm>
          <a:prstGeom prst="rect">
            <a:avLst/>
          </a:prstGeom>
        </p:spPr>
        <p:txBody>
          <a:bodyPr wrap="square">
            <a:spAutoFit/>
          </a:bodyPr>
          <a:lstStyle/>
          <a:p>
            <a:pPr>
              <a:lnSpc>
                <a:spcPct val="150000"/>
              </a:lnSpc>
              <a:buSzPts val="1100"/>
            </a:pPr>
            <a:r>
              <a:rPr lang="en-US" sz="2000" kern="0" dirty="0" smtClean="0">
                <a:solidFill>
                  <a:srgbClr val="6478A0"/>
                </a:solidFill>
              </a:rPr>
              <a:t>Environmental Control</a:t>
            </a:r>
            <a:endParaRPr lang="en-US" sz="2000" kern="0" dirty="0">
              <a:solidFill>
                <a:srgbClr val="6478A0"/>
              </a:solidFill>
            </a:endParaRPr>
          </a:p>
        </p:txBody>
      </p:sp>
      <p:sp>
        <p:nvSpPr>
          <p:cNvPr id="7" name="Rectangle 6"/>
          <p:cNvSpPr/>
          <p:nvPr/>
        </p:nvSpPr>
        <p:spPr>
          <a:xfrm>
            <a:off x="759848" y="1427025"/>
            <a:ext cx="4165179" cy="1200329"/>
          </a:xfrm>
          <a:prstGeom prst="rect">
            <a:avLst/>
          </a:prstGeom>
        </p:spPr>
        <p:txBody>
          <a:bodyPr wrap="square">
            <a:spAutoFit/>
          </a:bodyPr>
          <a:lstStyle/>
          <a:p>
            <a:pPr algn="just"/>
            <a:r>
              <a:rPr lang="en-US" dirty="0" smtClean="0"/>
              <a:t>    Developing </a:t>
            </a:r>
            <a:r>
              <a:rPr lang="en-US" dirty="0" smtClean="0"/>
              <a:t>a setup </a:t>
            </a:r>
            <a:r>
              <a:rPr lang="en-US" dirty="0"/>
              <a:t>for </a:t>
            </a:r>
            <a:r>
              <a:rPr lang="en-US" dirty="0" smtClean="0"/>
              <a:t>a picoindenter </a:t>
            </a:r>
            <a:r>
              <a:rPr lang="en-US" dirty="0"/>
              <a:t>inside an environmental SEM </a:t>
            </a:r>
            <a:r>
              <a:rPr lang="en-US" dirty="0" smtClean="0"/>
              <a:t>to do in-situ </a:t>
            </a:r>
            <a:r>
              <a:rPr lang="en-US" dirty="0"/>
              <a:t>indentation </a:t>
            </a:r>
            <a:r>
              <a:rPr lang="en-US" dirty="0" smtClean="0"/>
              <a:t>while </a:t>
            </a:r>
            <a:r>
              <a:rPr lang="en-US" dirty="0"/>
              <a:t>controlling the </a:t>
            </a:r>
            <a:r>
              <a:rPr lang="en-US" dirty="0" smtClean="0"/>
              <a:t>humidity and temperature!</a:t>
            </a:r>
            <a:endParaRPr lang="en-US" dirty="0"/>
          </a:p>
        </p:txBody>
      </p:sp>
      <p:pic>
        <p:nvPicPr>
          <p:cNvPr id="14" name="Video Cantileve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316" r="-1"/>
          <a:stretch/>
        </p:blipFill>
        <p:spPr>
          <a:xfrm>
            <a:off x="5972535" y="2020411"/>
            <a:ext cx="4838219" cy="3397505"/>
          </a:xfrm>
          <a:prstGeom prst="rect">
            <a:avLst/>
          </a:prstGeom>
        </p:spPr>
      </p:pic>
      <p:pic>
        <p:nvPicPr>
          <p:cNvPr id="16" name="Picture 15"/>
          <p:cNvPicPr>
            <a:picLocks noChangeAspect="1"/>
          </p:cNvPicPr>
          <p:nvPr/>
        </p:nvPicPr>
        <p:blipFill>
          <a:blip r:embed="rId8"/>
          <a:stretch>
            <a:fillRect/>
          </a:stretch>
        </p:blipFill>
        <p:spPr>
          <a:xfrm>
            <a:off x="759848" y="2943005"/>
            <a:ext cx="4163929" cy="3121423"/>
          </a:xfrm>
          <a:prstGeom prst="rect">
            <a:avLst/>
          </a:prstGeom>
        </p:spPr>
      </p:pic>
    </p:spTree>
    <p:custDataLst>
      <p:tags r:id="rId1"/>
    </p:custDataLst>
    <p:extLst>
      <p:ext uri="{BB962C8B-B14F-4D97-AF65-F5344CB8AC3E}">
        <p14:creationId xmlns:p14="http://schemas.microsoft.com/office/powerpoint/2010/main" val="2804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824089" y="2901246"/>
            <a:ext cx="10629585"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8898B6"/>
                </a:solidFill>
                <a:cs typeface="Calibri" panose="020F0502020204030204" pitchFamily="34" charset="0"/>
              </a:rPr>
              <a:t>EXPERIMENTAL</a:t>
            </a:r>
            <a:endParaRPr lang="en-US" sz="4000" dirty="0">
              <a:solidFill>
                <a:srgbClr val="8898B6"/>
              </a:solidFill>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16</a:t>
            </a:fld>
            <a:endParaRPr lang="en-US"/>
          </a:p>
        </p:txBody>
      </p:sp>
    </p:spTree>
    <p:extLst>
      <p:ext uri="{BB962C8B-B14F-4D97-AF65-F5344CB8AC3E}">
        <p14:creationId xmlns:p14="http://schemas.microsoft.com/office/powerpoint/2010/main" val="3678301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EXPERIMENTAL</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Rectangle 1"/>
          <p:cNvSpPr/>
          <p:nvPr/>
        </p:nvSpPr>
        <p:spPr>
          <a:xfrm>
            <a:off x="508842" y="860992"/>
            <a:ext cx="1875770" cy="553998"/>
          </a:xfrm>
          <a:prstGeom prst="rect">
            <a:avLst/>
          </a:prstGeom>
        </p:spPr>
        <p:txBody>
          <a:bodyPr wrap="square">
            <a:spAutoFit/>
          </a:bodyPr>
          <a:lstStyle/>
          <a:p>
            <a:pPr>
              <a:lnSpc>
                <a:spcPct val="150000"/>
              </a:lnSpc>
              <a:buSzPts val="1100"/>
            </a:pPr>
            <a:r>
              <a:rPr lang="en-US" sz="2000" kern="0" dirty="0" smtClean="0">
                <a:solidFill>
                  <a:srgbClr val="6478A0"/>
                </a:solidFill>
              </a:rPr>
              <a:t>Model System</a:t>
            </a:r>
            <a:endParaRPr lang="en-US" sz="2000" kern="0" dirty="0">
              <a:solidFill>
                <a:srgbClr val="6478A0"/>
              </a:solidFill>
            </a:endParaRPr>
          </a:p>
        </p:txBody>
      </p:sp>
      <p:sp>
        <p:nvSpPr>
          <p:cNvPr id="3" name="Slide Number Placeholder 2"/>
          <p:cNvSpPr>
            <a:spLocks noGrp="1"/>
          </p:cNvSpPr>
          <p:nvPr>
            <p:ph type="sldNum" sz="quarter" idx="12"/>
          </p:nvPr>
        </p:nvSpPr>
        <p:spPr/>
        <p:txBody>
          <a:bodyPr/>
          <a:lstStyle/>
          <a:p>
            <a:fld id="{AB6FBBF7-AB8A-4782-9B9F-61A2B2FB1DA8}" type="slidenum">
              <a:rPr lang="en-US" smtClean="0"/>
              <a:t>17</a:t>
            </a:fld>
            <a:endParaRPr lang="en-US"/>
          </a:p>
        </p:txBody>
      </p:sp>
      <p:sp>
        <p:nvSpPr>
          <p:cNvPr id="9" name="Rectangle 8"/>
          <p:cNvSpPr/>
          <p:nvPr/>
        </p:nvSpPr>
        <p:spPr>
          <a:xfrm>
            <a:off x="6441897" y="3890899"/>
            <a:ext cx="5414702" cy="338554"/>
          </a:xfrm>
          <a:prstGeom prst="rect">
            <a:avLst/>
          </a:prstGeom>
        </p:spPr>
        <p:txBody>
          <a:bodyPr wrap="square">
            <a:spAutoFit/>
          </a:bodyPr>
          <a:lstStyle/>
          <a:p>
            <a:r>
              <a:rPr lang="en-US" sz="1600" dirty="0" smtClean="0"/>
              <a:t>Calcite/Organic prismatic </a:t>
            </a:r>
            <a:r>
              <a:rPr lang="en-US" sz="1600" dirty="0"/>
              <a:t>structure in mollusks </a:t>
            </a:r>
            <a:r>
              <a:rPr lang="en-US" sz="1600" dirty="0" smtClean="0"/>
              <a:t>(A</a:t>
            </a:r>
            <a:r>
              <a:rPr lang="en-US" sz="1600" dirty="0"/>
              <a:t>. </a:t>
            </a:r>
            <a:r>
              <a:rPr lang="en-US" sz="1600" dirty="0" err="1" smtClean="0"/>
              <a:t>vexillum</a:t>
            </a:r>
            <a:r>
              <a:rPr lang="en-US" sz="1600" dirty="0" smtClean="0"/>
              <a:t>)</a:t>
            </a:r>
            <a:endParaRPr lang="en-US" sz="1600" dirty="0"/>
          </a:p>
        </p:txBody>
      </p:sp>
      <p:sp>
        <p:nvSpPr>
          <p:cNvPr id="11" name="Rectangle 10"/>
          <p:cNvSpPr/>
          <p:nvPr/>
        </p:nvSpPr>
        <p:spPr>
          <a:xfrm>
            <a:off x="508841" y="3794957"/>
            <a:ext cx="5100849" cy="584775"/>
          </a:xfrm>
          <a:prstGeom prst="rect">
            <a:avLst/>
          </a:prstGeom>
        </p:spPr>
        <p:txBody>
          <a:bodyPr wrap="square">
            <a:spAutoFit/>
          </a:bodyPr>
          <a:lstStyle/>
          <a:p>
            <a:r>
              <a:rPr lang="en-US" sz="1600" dirty="0" smtClean="0"/>
              <a:t>Amorphous </a:t>
            </a:r>
            <a:r>
              <a:rPr lang="en-US" sz="1600" dirty="0"/>
              <a:t>Silica/Organic periodic structure </a:t>
            </a:r>
            <a:r>
              <a:rPr lang="en-US" sz="1600" dirty="0" smtClean="0"/>
              <a:t>in </a:t>
            </a:r>
            <a:r>
              <a:rPr lang="en-US" sz="1600" dirty="0"/>
              <a:t>the spicules of marine sponges </a:t>
            </a:r>
            <a:r>
              <a:rPr lang="en-US" sz="1600" dirty="0" smtClean="0"/>
              <a:t>(M</a:t>
            </a:r>
            <a:r>
              <a:rPr lang="en-US" sz="1600" dirty="0"/>
              <a:t>. </a:t>
            </a:r>
            <a:r>
              <a:rPr lang="en-US" sz="1600" dirty="0" err="1"/>
              <a:t>chuni</a:t>
            </a:r>
            <a:r>
              <a:rPr lang="en-US" sz="1600" dirty="0"/>
              <a:t>)</a:t>
            </a:r>
          </a:p>
        </p:txBody>
      </p:sp>
      <p:sp>
        <p:nvSpPr>
          <p:cNvPr id="24" name="Rectangle 23"/>
          <p:cNvSpPr/>
          <p:nvPr/>
        </p:nvSpPr>
        <p:spPr>
          <a:xfrm>
            <a:off x="407236" y="4723867"/>
            <a:ext cx="8151065" cy="1292662"/>
          </a:xfrm>
          <a:prstGeom prst="rect">
            <a:avLst/>
          </a:prstGeom>
        </p:spPr>
        <p:txBody>
          <a:bodyPr wrap="square">
            <a:spAutoFit/>
          </a:bodyPr>
          <a:lstStyle/>
          <a:p>
            <a:pPr>
              <a:lnSpc>
                <a:spcPct val="150000"/>
              </a:lnSpc>
              <a:buSzPts val="1100"/>
            </a:pPr>
            <a:r>
              <a:rPr lang="en-US" sz="2000" kern="0" dirty="0" smtClean="0">
                <a:solidFill>
                  <a:srgbClr val="6478A0"/>
                </a:solidFill>
              </a:rPr>
              <a:t>Experiments:</a:t>
            </a:r>
          </a:p>
          <a:p>
            <a:pPr>
              <a:lnSpc>
                <a:spcPct val="150000"/>
              </a:lnSpc>
              <a:buSzPts val="1100"/>
            </a:pPr>
            <a:r>
              <a:rPr lang="en-US" sz="1600" dirty="0" smtClean="0"/>
              <a:t>1- Direct approach</a:t>
            </a:r>
          </a:p>
          <a:p>
            <a:pPr>
              <a:lnSpc>
                <a:spcPct val="150000"/>
              </a:lnSpc>
              <a:buSzPts val="1100"/>
            </a:pPr>
            <a:r>
              <a:rPr lang="en-US" sz="1600" dirty="0" smtClean="0"/>
              <a:t>2- Indirect approach</a:t>
            </a:r>
            <a:r>
              <a:rPr lang="en-US" sz="1600" dirty="0"/>
              <a:t>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41" y="1314212"/>
            <a:ext cx="4987833" cy="2442058"/>
          </a:xfrm>
          <a:prstGeom prst="rect">
            <a:avLst/>
          </a:prstGeom>
        </p:spPr>
      </p:pic>
      <p:sp>
        <p:nvSpPr>
          <p:cNvPr id="18" name="TextBox 17">
            <a:extLst>
              <a:ext uri="{FF2B5EF4-FFF2-40B4-BE49-F238E27FC236}">
                <a16:creationId xmlns:a16="http://schemas.microsoft.com/office/drawing/2014/main" id="{DC3A22C2-B303-2248-BC16-FAEA53A864E9}"/>
              </a:ext>
            </a:extLst>
          </p:cNvPr>
          <p:cNvSpPr txBox="1"/>
          <p:nvPr/>
        </p:nvSpPr>
        <p:spPr>
          <a:xfrm>
            <a:off x="209038" y="6167477"/>
            <a:ext cx="3304944" cy="400110"/>
          </a:xfrm>
          <a:prstGeom prst="rect">
            <a:avLst/>
          </a:prstGeom>
          <a:noFill/>
        </p:spPr>
        <p:txBody>
          <a:bodyPr wrap="square" rtlCol="0">
            <a:spAutoFit/>
          </a:bodyPr>
          <a:lstStyle/>
          <a:p>
            <a:pPr algn="l"/>
            <a:r>
              <a:rPr lang="en-US" sz="1000" dirty="0" smtClean="0">
                <a:solidFill>
                  <a:srgbClr val="0B2644"/>
                </a:solidFill>
                <a:latin typeface="Calibri" panose="020F0502020204030204" pitchFamily="34" charset="0"/>
              </a:rPr>
              <a:t>I. </a:t>
            </a:r>
            <a:r>
              <a:rPr lang="en-US" sz="1000" dirty="0" err="1" smtClean="0">
                <a:solidFill>
                  <a:srgbClr val="0B2644"/>
                </a:solidFill>
                <a:latin typeface="Calibri" panose="020F0502020204030204" pitchFamily="34" charset="0"/>
              </a:rPr>
              <a:t>Zlotnikov</a:t>
            </a:r>
            <a:r>
              <a:rPr lang="en-US" sz="1000" dirty="0" smtClean="0">
                <a:solidFill>
                  <a:srgbClr val="0B2644"/>
                </a:solidFill>
                <a:latin typeface="Calibri" panose="020F0502020204030204" pitchFamily="34" charset="0"/>
              </a:rPr>
              <a:t> et</a:t>
            </a:r>
            <a:r>
              <a:rPr lang="en-US" sz="1000" dirty="0">
                <a:solidFill>
                  <a:srgbClr val="0B2644"/>
                </a:solidFill>
                <a:latin typeface="Calibri" panose="020F0502020204030204" pitchFamily="34" charset="0"/>
              </a:rPr>
              <a:t>. al. , </a:t>
            </a:r>
            <a:r>
              <a:rPr lang="en-US" sz="1000" dirty="0" smtClean="0">
                <a:solidFill>
                  <a:srgbClr val="0B2644"/>
                </a:solidFill>
                <a:latin typeface="Calibri" panose="020F0502020204030204" pitchFamily="34" charset="0"/>
              </a:rPr>
              <a:t>RSC Advances, 2013</a:t>
            </a:r>
            <a:endParaRPr lang="en-US" sz="1000" dirty="0">
              <a:solidFill>
                <a:srgbClr val="0B2644"/>
              </a:solidFill>
              <a:latin typeface="Calibri" panose="020F0502020204030204" pitchFamily="34" charset="0"/>
            </a:endParaRPr>
          </a:p>
          <a:p>
            <a:pPr algn="l"/>
            <a:r>
              <a:rPr lang="en-US" sz="1000" dirty="0" smtClean="0">
                <a:solidFill>
                  <a:srgbClr val="0B2644"/>
                </a:solidFill>
                <a:latin typeface="Calibri" panose="020F0502020204030204" pitchFamily="34" charset="0"/>
              </a:rPr>
              <a:t>D. Z</a:t>
            </a:r>
            <a:r>
              <a:rPr lang="de-DE" sz="1000" dirty="0" smtClean="0">
                <a:solidFill>
                  <a:srgbClr val="0B2644"/>
                </a:solidFill>
                <a:latin typeface="Calibri" panose="020F0502020204030204" pitchFamily="34" charset="0"/>
              </a:rPr>
              <a:t>ö</a:t>
            </a:r>
            <a:r>
              <a:rPr lang="en-US" sz="1000" dirty="0" err="1" smtClean="0">
                <a:solidFill>
                  <a:srgbClr val="0B2644"/>
                </a:solidFill>
                <a:latin typeface="Calibri" panose="020F0502020204030204" pitchFamily="34" charset="0"/>
              </a:rPr>
              <a:t>llner</a:t>
            </a:r>
            <a:r>
              <a:rPr lang="en-US" sz="1000" dirty="0" smtClean="0">
                <a:solidFill>
                  <a:srgbClr val="0B2644"/>
                </a:solidFill>
                <a:latin typeface="Calibri" panose="020F0502020204030204" pitchFamily="34" charset="0"/>
              </a:rPr>
              <a:t> et. Al. ,Materials Horizons, 2019</a:t>
            </a:r>
            <a:endParaRPr lang="en-US" sz="1000" dirty="0">
              <a:solidFill>
                <a:srgbClr val="0B2644"/>
              </a:solidFill>
              <a:latin typeface="Calibri" panose="020F0502020204030204" pitchFamily="34" charset="0"/>
            </a:endParaRPr>
          </a:p>
        </p:txBody>
      </p:sp>
      <p:pic>
        <p:nvPicPr>
          <p:cNvPr id="8" name="Picture 7"/>
          <p:cNvPicPr>
            <a:picLocks noChangeAspect="1"/>
          </p:cNvPicPr>
          <p:nvPr/>
        </p:nvPicPr>
        <p:blipFill>
          <a:blip r:embed="rId6"/>
          <a:stretch>
            <a:fillRect/>
          </a:stretch>
        </p:blipFill>
        <p:spPr>
          <a:xfrm>
            <a:off x="6659005" y="806056"/>
            <a:ext cx="4419983" cy="3084843"/>
          </a:xfrm>
          <a:prstGeom prst="rect">
            <a:avLst/>
          </a:prstGeom>
        </p:spPr>
      </p:pic>
    </p:spTree>
    <p:custDataLst>
      <p:tags r:id="rId1"/>
    </p:custDataLst>
    <p:extLst>
      <p:ext uri="{BB962C8B-B14F-4D97-AF65-F5344CB8AC3E}">
        <p14:creationId xmlns:p14="http://schemas.microsoft.com/office/powerpoint/2010/main" val="1974548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PROBING A SINGLE INTERFACE</a:t>
            </a:r>
          </a:p>
          <a:p>
            <a:pPr algn="l"/>
            <a:endParaRPr lang="en-US" sz="4000"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18</a:t>
            </a:fld>
            <a:endParaRPr lang="en-US"/>
          </a:p>
        </p:txBody>
      </p:sp>
      <p:pic>
        <p:nvPicPr>
          <p:cNvPr id="24" name="Picture 23">
            <a:extLst>
              <a:ext uri="{FF2B5EF4-FFF2-40B4-BE49-F238E27FC236}">
                <a16:creationId xmlns:a16="http://schemas.microsoft.com/office/drawing/2014/main" id="{8F677255-4CE0-9948-9822-A20C358D2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259" y="3897270"/>
            <a:ext cx="3971613" cy="2160000"/>
          </a:xfrm>
          <a:prstGeom prst="rect">
            <a:avLst/>
          </a:prstGeom>
        </p:spPr>
      </p:pic>
      <p:pic>
        <p:nvPicPr>
          <p:cNvPr id="25" name="Picture 24">
            <a:extLst>
              <a:ext uri="{FF2B5EF4-FFF2-40B4-BE49-F238E27FC236}">
                <a16:creationId xmlns:a16="http://schemas.microsoft.com/office/drawing/2014/main" id="{5424CEAE-A214-8348-9FDB-BAF972AAB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598" y="3897270"/>
            <a:ext cx="3971613" cy="2160000"/>
          </a:xfrm>
          <a:prstGeom prst="rect">
            <a:avLst/>
          </a:prstGeom>
        </p:spPr>
      </p:pic>
      <p:sp>
        <p:nvSpPr>
          <p:cNvPr id="26" name="TextBox 25">
            <a:extLst>
              <a:ext uri="{FF2B5EF4-FFF2-40B4-BE49-F238E27FC236}">
                <a16:creationId xmlns:a16="http://schemas.microsoft.com/office/drawing/2014/main" id="{6F1A4755-2925-8945-8502-8C8CD81D8D24}"/>
              </a:ext>
            </a:extLst>
          </p:cNvPr>
          <p:cNvSpPr txBox="1"/>
          <p:nvPr/>
        </p:nvSpPr>
        <p:spPr>
          <a:xfrm>
            <a:off x="108969" y="836937"/>
            <a:ext cx="9645578" cy="707886"/>
          </a:xfrm>
          <a:prstGeom prst="rect">
            <a:avLst/>
          </a:prstGeom>
          <a:noFill/>
        </p:spPr>
        <p:txBody>
          <a:bodyPr wrap="square">
            <a:spAutoFit/>
          </a:bodyPr>
          <a:lstStyle/>
          <a:p>
            <a:pPr algn="l">
              <a:buClr>
                <a:srgbClr val="339933"/>
              </a:buClr>
              <a:buFont typeface="Arial" pitchFamily="34" charset="0"/>
              <a:buChar char="•"/>
              <a:defRPr/>
            </a:pPr>
            <a:r>
              <a:rPr lang="en-US" dirty="0">
                <a:solidFill>
                  <a:srgbClr val="0B2644"/>
                </a:solidFill>
                <a:latin typeface="Calibri" panose="020F0502020204030204" pitchFamily="34" charset="0"/>
                <a:cs typeface="Calibri" pitchFamily="34" charset="0"/>
              </a:rPr>
              <a:t> To study the behavior of a single interface decoupled from the geometry of the composite</a:t>
            </a:r>
          </a:p>
          <a:p>
            <a:pPr algn="l">
              <a:buClr>
                <a:srgbClr val="339933"/>
              </a:buClr>
              <a:buFont typeface="Arial" pitchFamily="34" charset="0"/>
              <a:buChar char="•"/>
              <a:defRPr/>
            </a:pPr>
            <a:r>
              <a:rPr lang="en-US" dirty="0">
                <a:solidFill>
                  <a:srgbClr val="0B2644"/>
                </a:solidFill>
                <a:latin typeface="Calibri" panose="020F0502020204030204" pitchFamily="34" charset="0"/>
                <a:cs typeface="Calibri" pitchFamily="34" charset="0"/>
              </a:rPr>
              <a:t> To measure its elastic, plastic and viscoelastic response</a:t>
            </a:r>
          </a:p>
        </p:txBody>
      </p:sp>
      <p:pic>
        <p:nvPicPr>
          <p:cNvPr id="27" name="Picture 26" descr="C:\Users\zlotnikov_admin\Downloads\figure 1.jpg">
            <a:extLst>
              <a:ext uri="{FF2B5EF4-FFF2-40B4-BE49-F238E27FC236}">
                <a16:creationId xmlns:a16="http://schemas.microsoft.com/office/drawing/2014/main" id="{A191C110-43A9-9444-8CD5-31504FDA1035}"/>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7361638" y="2583339"/>
            <a:ext cx="3331846" cy="3342379"/>
          </a:xfrm>
          <a:prstGeom prst="rect">
            <a:avLst/>
          </a:prstGeom>
          <a:noFill/>
          <a:ln>
            <a:noFill/>
          </a:ln>
          <a:extLst>
            <a:ext uri="{53640926-AAD7-44D8-BBD7-CCE9431645EC}">
              <a14:shadowObscured xmlns:a14="http://schemas.microsoft.com/office/drawing/2010/main"/>
            </a:ext>
          </a:extLst>
        </p:spPr>
      </p:pic>
      <p:sp>
        <p:nvSpPr>
          <p:cNvPr id="28" name="TextBox 27">
            <a:extLst>
              <a:ext uri="{FF2B5EF4-FFF2-40B4-BE49-F238E27FC236}">
                <a16:creationId xmlns:a16="http://schemas.microsoft.com/office/drawing/2014/main" id="{0F96D118-8C08-2147-ADB0-E3FCB0ECABDE}"/>
              </a:ext>
            </a:extLst>
          </p:cNvPr>
          <p:cNvSpPr txBox="1"/>
          <p:nvPr/>
        </p:nvSpPr>
        <p:spPr>
          <a:xfrm>
            <a:off x="-1" y="6625427"/>
            <a:ext cx="3304944" cy="246221"/>
          </a:xfrm>
          <a:prstGeom prst="rect">
            <a:avLst/>
          </a:prstGeom>
          <a:noFill/>
        </p:spPr>
        <p:txBody>
          <a:bodyPr wrap="square" rtlCol="0">
            <a:spAutoFit/>
          </a:bodyPr>
          <a:lstStyle/>
          <a:p>
            <a:r>
              <a:rPr lang="en-US" sz="1000" dirty="0">
                <a:solidFill>
                  <a:srgbClr val="0B2644"/>
                </a:solidFill>
                <a:latin typeface="Calibri" panose="020F0502020204030204" pitchFamily="34" charset="0"/>
              </a:rPr>
              <a:t>B. Bar-On et. al. , Physical review letters, 2017</a:t>
            </a:r>
          </a:p>
        </p:txBody>
      </p:sp>
      <p:pic>
        <p:nvPicPr>
          <p:cNvPr id="29" name="Picture 28">
            <a:extLst>
              <a:ext uri="{FF2B5EF4-FFF2-40B4-BE49-F238E27FC236}">
                <a16:creationId xmlns:a16="http://schemas.microsoft.com/office/drawing/2014/main" id="{A2059993-9DFA-5948-B2E6-04CBD17039C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110" y="1454712"/>
            <a:ext cx="5167586" cy="2586042"/>
          </a:xfrm>
          <a:prstGeom prst="rect">
            <a:avLst/>
          </a:prstGeom>
        </p:spPr>
      </p:pic>
      <p:pic>
        <p:nvPicPr>
          <p:cNvPr id="47" name="Picture 46">
            <a:extLst>
              <a:ext uri="{FF2B5EF4-FFF2-40B4-BE49-F238E27FC236}">
                <a16:creationId xmlns:a16="http://schemas.microsoft.com/office/drawing/2014/main" id="{44B8207A-E1A3-0B45-8996-1C94BC4ABE2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8166" y="1468303"/>
            <a:ext cx="4970326" cy="2505488"/>
          </a:xfrm>
          <a:prstGeom prst="rect">
            <a:avLst/>
          </a:prstGeom>
        </p:spPr>
      </p:pic>
    </p:spTree>
    <p:extLst>
      <p:ext uri="{BB962C8B-B14F-4D97-AF65-F5344CB8AC3E}">
        <p14:creationId xmlns:p14="http://schemas.microsoft.com/office/powerpoint/2010/main" val="29749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OUTLINE</a:t>
            </a:r>
            <a:endParaRPr lang="en-US" sz="4000" dirty="0">
              <a:solidFill>
                <a:schemeClr val="bg2">
                  <a:lumMod val="75000"/>
                  <a:lumOff val="25000"/>
                </a:schemeClr>
              </a:solidFill>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Rectangle 1"/>
          <p:cNvSpPr/>
          <p:nvPr/>
        </p:nvSpPr>
        <p:spPr>
          <a:xfrm>
            <a:off x="637793" y="1249854"/>
            <a:ext cx="9627987" cy="4555093"/>
          </a:xfrm>
          <a:prstGeom prst="rect">
            <a:avLst/>
          </a:prstGeom>
        </p:spPr>
        <p:txBody>
          <a:bodyPr wrap="square">
            <a:spAutoFit/>
          </a:bodyPr>
          <a:lstStyle/>
          <a:p>
            <a:pPr marL="285750" indent="-285750">
              <a:spcAft>
                <a:spcPts val="1200"/>
              </a:spcAft>
              <a:buClr>
                <a:srgbClr val="0B2644"/>
              </a:buClr>
              <a:buFont typeface="Arial" panose="020B0604020202020204" pitchFamily="34" charset="0"/>
              <a:buChar char="•"/>
            </a:pPr>
            <a:r>
              <a:rPr lang="en-US" sz="2000" dirty="0" smtClean="0">
                <a:solidFill>
                  <a:srgbClr val="0B2644"/>
                </a:solidFill>
              </a:rPr>
              <a:t>Introduction </a:t>
            </a:r>
          </a:p>
          <a:p>
            <a:pPr>
              <a:spcAft>
                <a:spcPts val="1200"/>
              </a:spcAft>
              <a:buClr>
                <a:srgbClr val="0B2644"/>
              </a:buClr>
            </a:pPr>
            <a:r>
              <a:rPr lang="en-US" sz="2000" dirty="0">
                <a:solidFill>
                  <a:srgbClr val="0B2644"/>
                </a:solidFill>
              </a:rPr>
              <a:t>	</a:t>
            </a:r>
            <a:r>
              <a:rPr lang="en-US" sz="2000" dirty="0" smtClean="0">
                <a:solidFill>
                  <a:srgbClr val="0B2644"/>
                </a:solidFill>
              </a:rPr>
              <a:t>- Biological materials and their mechanical properties</a:t>
            </a:r>
          </a:p>
          <a:p>
            <a:pPr>
              <a:spcAft>
                <a:spcPts val="1200"/>
              </a:spcAft>
              <a:buClr>
                <a:srgbClr val="0B2644"/>
              </a:buClr>
            </a:pPr>
            <a:r>
              <a:rPr lang="en-US" sz="2000" dirty="0">
                <a:solidFill>
                  <a:srgbClr val="0B2644"/>
                </a:solidFill>
              </a:rPr>
              <a:t>	</a:t>
            </a:r>
            <a:r>
              <a:rPr lang="en-US" sz="2000" dirty="0" smtClean="0">
                <a:solidFill>
                  <a:srgbClr val="0B2644"/>
                </a:solidFill>
              </a:rPr>
              <a:t>- Interfaces in </a:t>
            </a:r>
            <a:r>
              <a:rPr lang="en-US" sz="2000" dirty="0" err="1" smtClean="0">
                <a:solidFill>
                  <a:srgbClr val="0B2644"/>
                </a:solidFill>
              </a:rPr>
              <a:t>biocomposite</a:t>
            </a:r>
            <a:r>
              <a:rPr lang="en-US" sz="2000" dirty="0" smtClean="0">
                <a:solidFill>
                  <a:srgbClr val="0B2644"/>
                </a:solidFill>
              </a:rPr>
              <a:t> </a:t>
            </a:r>
            <a:r>
              <a:rPr lang="en-US" sz="2000" dirty="0" smtClean="0">
                <a:solidFill>
                  <a:srgbClr val="0B2644"/>
                </a:solidFill>
              </a:rPr>
              <a:t>material</a:t>
            </a:r>
          </a:p>
          <a:p>
            <a:pPr marL="285750" indent="-285750">
              <a:spcAft>
                <a:spcPts val="1200"/>
              </a:spcAft>
              <a:buClr>
                <a:srgbClr val="0B2644"/>
              </a:buClr>
              <a:buFont typeface="Arial" panose="020B0604020202020204" pitchFamily="34" charset="0"/>
              <a:buChar char="•"/>
            </a:pPr>
            <a:r>
              <a:rPr lang="en-US" sz="2000" dirty="0" smtClean="0">
                <a:solidFill>
                  <a:srgbClr val="0B2644"/>
                </a:solidFill>
              </a:rPr>
              <a:t>Purpose of the study</a:t>
            </a:r>
            <a:endParaRPr lang="en-US" sz="2000" dirty="0" smtClean="0">
              <a:solidFill>
                <a:srgbClr val="0B2644"/>
              </a:solidFill>
            </a:endParaRPr>
          </a:p>
          <a:p>
            <a:pPr>
              <a:spcAft>
                <a:spcPts val="1200"/>
              </a:spcAft>
              <a:buClr>
                <a:srgbClr val="0B2644"/>
              </a:buClr>
            </a:pPr>
            <a:r>
              <a:rPr lang="en-US" sz="2000" dirty="0">
                <a:solidFill>
                  <a:srgbClr val="0B2644"/>
                </a:solidFill>
              </a:rPr>
              <a:t>	- Challenges</a:t>
            </a:r>
            <a:endParaRPr lang="en-US" sz="2000" dirty="0" smtClean="0">
              <a:solidFill>
                <a:srgbClr val="0B2644"/>
              </a:solidFill>
            </a:endParaRPr>
          </a:p>
          <a:p>
            <a:pPr marL="285750" indent="-285750">
              <a:spcAft>
                <a:spcPts val="1200"/>
              </a:spcAft>
              <a:buClr>
                <a:srgbClr val="0B2644"/>
              </a:buClr>
              <a:buFont typeface="Arial" panose="020B0604020202020204" pitchFamily="34" charset="0"/>
              <a:buChar char="•"/>
            </a:pPr>
            <a:r>
              <a:rPr lang="en-US" sz="2000" dirty="0" smtClean="0">
                <a:solidFill>
                  <a:srgbClr val="0B2644"/>
                </a:solidFill>
              </a:rPr>
              <a:t>Three </a:t>
            </a:r>
            <a:r>
              <a:rPr lang="en-US" sz="2000" dirty="0" smtClean="0">
                <a:solidFill>
                  <a:srgbClr val="0B2644"/>
                </a:solidFill>
              </a:rPr>
              <a:t>main approaches to conduct the study</a:t>
            </a:r>
          </a:p>
          <a:p>
            <a:pPr>
              <a:spcAft>
                <a:spcPts val="1200"/>
              </a:spcAft>
              <a:buClr>
                <a:srgbClr val="0B2644"/>
              </a:buClr>
            </a:pPr>
            <a:r>
              <a:rPr lang="en-US" sz="2000" dirty="0" smtClean="0">
                <a:solidFill>
                  <a:srgbClr val="0B2644"/>
                </a:solidFill>
              </a:rPr>
              <a:t>	- Theoretical</a:t>
            </a:r>
          </a:p>
          <a:p>
            <a:pPr>
              <a:spcAft>
                <a:spcPts val="1200"/>
              </a:spcAft>
              <a:buClr>
                <a:srgbClr val="0B2644"/>
              </a:buClr>
            </a:pPr>
            <a:r>
              <a:rPr lang="en-US" sz="2000" dirty="0">
                <a:solidFill>
                  <a:srgbClr val="0B2644"/>
                </a:solidFill>
              </a:rPr>
              <a:t>	</a:t>
            </a:r>
            <a:r>
              <a:rPr lang="en-US" sz="2000" dirty="0" smtClean="0">
                <a:solidFill>
                  <a:srgbClr val="0B2644"/>
                </a:solidFill>
              </a:rPr>
              <a:t>- </a:t>
            </a:r>
            <a:r>
              <a:rPr lang="en-US" sz="2000" dirty="0" smtClean="0">
                <a:solidFill>
                  <a:srgbClr val="0B2644"/>
                </a:solidFill>
              </a:rPr>
              <a:t>Instrumental</a:t>
            </a:r>
          </a:p>
          <a:p>
            <a:pPr>
              <a:spcAft>
                <a:spcPts val="1200"/>
              </a:spcAft>
              <a:buClr>
                <a:srgbClr val="0B2644"/>
              </a:buClr>
            </a:pPr>
            <a:r>
              <a:rPr lang="en-US" sz="2000" dirty="0">
                <a:solidFill>
                  <a:srgbClr val="0B2644"/>
                </a:solidFill>
              </a:rPr>
              <a:t>	</a:t>
            </a:r>
            <a:r>
              <a:rPr lang="en-US" sz="2000" dirty="0" smtClean="0">
                <a:solidFill>
                  <a:srgbClr val="0B2644"/>
                </a:solidFill>
              </a:rPr>
              <a:t>- Experimental</a:t>
            </a:r>
            <a:endParaRPr lang="en-US" sz="2000" dirty="0" smtClean="0">
              <a:solidFill>
                <a:srgbClr val="0B2644"/>
              </a:solidFill>
            </a:endParaRPr>
          </a:p>
          <a:p>
            <a:pPr marL="285750" indent="-285750">
              <a:spcAft>
                <a:spcPts val="1200"/>
              </a:spcAft>
              <a:buClr>
                <a:srgbClr val="0B2644"/>
              </a:buClr>
              <a:buFont typeface="Arial" panose="020B0604020202020204" pitchFamily="34" charset="0"/>
              <a:buChar char="•"/>
            </a:pPr>
            <a:r>
              <a:rPr lang="en-US" sz="2000" dirty="0" smtClean="0">
                <a:solidFill>
                  <a:srgbClr val="0B2644"/>
                </a:solidFill>
              </a:rPr>
              <a:t>Work Plan </a:t>
            </a:r>
            <a:endParaRPr lang="en-US" sz="2000" dirty="0">
              <a:solidFill>
                <a:srgbClr val="0B2644"/>
              </a:solidFill>
            </a:endParaRPr>
          </a:p>
        </p:txBody>
      </p:sp>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1</a:t>
            </a:fld>
            <a:endParaRPr lang="en-US"/>
          </a:p>
        </p:txBody>
      </p:sp>
    </p:spTree>
    <p:extLst>
      <p:ext uri="{BB962C8B-B14F-4D97-AF65-F5344CB8AC3E}">
        <p14:creationId xmlns:p14="http://schemas.microsoft.com/office/powerpoint/2010/main" val="4238050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EXPERIMENTS</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3" name="Slide Number Placeholder 2"/>
          <p:cNvSpPr>
            <a:spLocks noGrp="1"/>
          </p:cNvSpPr>
          <p:nvPr>
            <p:ph type="sldNum" sz="quarter" idx="12"/>
          </p:nvPr>
        </p:nvSpPr>
        <p:spPr/>
        <p:txBody>
          <a:bodyPr/>
          <a:lstStyle/>
          <a:p>
            <a:fld id="{AB6FBBF7-AB8A-4782-9B9F-61A2B2FB1DA8}" type="slidenum">
              <a:rPr lang="en-US" smtClean="0"/>
              <a:t>19</a:t>
            </a:fld>
            <a:endParaRPr lang="en-US"/>
          </a:p>
        </p:txBody>
      </p:sp>
      <p:pic>
        <p:nvPicPr>
          <p:cNvPr id="7" name="Picture 6"/>
          <p:cNvPicPr>
            <a:picLocks noChangeAspect="1"/>
          </p:cNvPicPr>
          <p:nvPr/>
        </p:nvPicPr>
        <p:blipFill rotWithShape="1">
          <a:blip r:embed="rId5"/>
          <a:srcRect t="21242" r="37958" b="29800"/>
          <a:stretch/>
        </p:blipFill>
        <p:spPr>
          <a:xfrm>
            <a:off x="1261819" y="2041224"/>
            <a:ext cx="2691230" cy="1224906"/>
          </a:xfrm>
          <a:prstGeom prst="rect">
            <a:avLst/>
          </a:prstGeom>
        </p:spPr>
      </p:pic>
      <p:pic>
        <p:nvPicPr>
          <p:cNvPr id="15" name="Picture 14"/>
          <p:cNvPicPr>
            <a:picLocks noChangeAspect="1"/>
          </p:cNvPicPr>
          <p:nvPr/>
        </p:nvPicPr>
        <p:blipFill rotWithShape="1">
          <a:blip r:embed="rId5"/>
          <a:srcRect l="63996" t="7052" r="-11" b="-255"/>
          <a:stretch/>
        </p:blipFill>
        <p:spPr>
          <a:xfrm>
            <a:off x="8840030" y="1941205"/>
            <a:ext cx="2306918" cy="2241176"/>
          </a:xfrm>
          <a:prstGeom prst="rect">
            <a:avLst/>
          </a:prstGeom>
        </p:spPr>
      </p:pic>
      <p:sp>
        <p:nvSpPr>
          <p:cNvPr id="12" name="Rectangle 11"/>
          <p:cNvSpPr/>
          <p:nvPr/>
        </p:nvSpPr>
        <p:spPr>
          <a:xfrm>
            <a:off x="8511673" y="1140252"/>
            <a:ext cx="2963632" cy="646331"/>
          </a:xfrm>
          <a:prstGeom prst="rect">
            <a:avLst/>
          </a:prstGeom>
        </p:spPr>
        <p:txBody>
          <a:bodyPr wrap="none">
            <a:spAutoFit/>
          </a:bodyPr>
          <a:lstStyle/>
          <a:p>
            <a:pPr marL="285750" indent="-285750">
              <a:buFontTx/>
              <a:buChar char="-"/>
            </a:pPr>
            <a:r>
              <a:rPr lang="en-US" dirty="0"/>
              <a:t>Relaxation analysis </a:t>
            </a:r>
          </a:p>
          <a:p>
            <a:r>
              <a:rPr lang="en-US" dirty="0"/>
              <a:t>      (micro-pillar compression)</a:t>
            </a:r>
          </a:p>
        </p:txBody>
      </p:sp>
      <p:sp>
        <p:nvSpPr>
          <p:cNvPr id="13" name="Rectangle 12"/>
          <p:cNvSpPr/>
          <p:nvPr/>
        </p:nvSpPr>
        <p:spPr>
          <a:xfrm>
            <a:off x="1037869" y="1182825"/>
            <a:ext cx="3179525" cy="646331"/>
          </a:xfrm>
          <a:prstGeom prst="rect">
            <a:avLst/>
          </a:prstGeom>
        </p:spPr>
        <p:txBody>
          <a:bodyPr wrap="none">
            <a:spAutoFit/>
          </a:bodyPr>
          <a:lstStyle/>
          <a:p>
            <a:pPr marL="285750" indent="-285750">
              <a:buFontTx/>
              <a:buChar char="-"/>
            </a:pPr>
            <a:r>
              <a:rPr lang="en-US" dirty="0" smtClean="0"/>
              <a:t>Bending </a:t>
            </a:r>
            <a:r>
              <a:rPr lang="en-US" dirty="0"/>
              <a:t>analysis </a:t>
            </a:r>
            <a:endParaRPr lang="en-US" dirty="0" smtClean="0"/>
          </a:p>
          <a:p>
            <a:r>
              <a:rPr lang="en-US" dirty="0"/>
              <a:t> </a:t>
            </a:r>
            <a:r>
              <a:rPr lang="en-US" dirty="0" smtClean="0"/>
              <a:t>    (</a:t>
            </a:r>
            <a:r>
              <a:rPr lang="en-US" dirty="0"/>
              <a:t>micro-cantilevers vibrations)</a:t>
            </a:r>
          </a:p>
        </p:txBody>
      </p:sp>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9666" y="2013673"/>
            <a:ext cx="2261730" cy="1510714"/>
          </a:xfrm>
          <a:prstGeom prst="rect">
            <a:avLst/>
          </a:prstGeom>
        </p:spPr>
      </p:pic>
      <p:sp>
        <p:nvSpPr>
          <p:cNvPr id="56" name="Rectangle 55"/>
          <p:cNvSpPr/>
          <p:nvPr/>
        </p:nvSpPr>
        <p:spPr>
          <a:xfrm>
            <a:off x="4813470" y="1182825"/>
            <a:ext cx="2487925" cy="646331"/>
          </a:xfrm>
          <a:prstGeom prst="rect">
            <a:avLst/>
          </a:prstGeom>
        </p:spPr>
        <p:txBody>
          <a:bodyPr wrap="none">
            <a:spAutoFit/>
          </a:bodyPr>
          <a:lstStyle/>
          <a:p>
            <a:pPr marL="285750" indent="-285750">
              <a:buFontTx/>
              <a:buChar char="-"/>
            </a:pPr>
            <a:r>
              <a:rPr lang="en-US" dirty="0" smtClean="0"/>
              <a:t>Torsion </a:t>
            </a:r>
            <a:r>
              <a:rPr lang="en-US" dirty="0"/>
              <a:t>analysis </a:t>
            </a:r>
            <a:endParaRPr lang="en-US" dirty="0" smtClean="0"/>
          </a:p>
          <a:p>
            <a:r>
              <a:rPr lang="en-US" dirty="0"/>
              <a:t> </a:t>
            </a:r>
            <a:r>
              <a:rPr lang="en-US" dirty="0" smtClean="0"/>
              <a:t>    (micro-key </a:t>
            </a:r>
            <a:r>
              <a:rPr lang="en-US" dirty="0"/>
              <a:t>vibrations)</a:t>
            </a:r>
          </a:p>
        </p:txBody>
      </p:sp>
      <p:pic>
        <p:nvPicPr>
          <p:cNvPr id="59" name="Picture 58"/>
          <p:cNvPicPr>
            <a:picLocks noChangeAspect="1"/>
          </p:cNvPicPr>
          <p:nvPr/>
        </p:nvPicPr>
        <p:blipFill>
          <a:blip r:embed="rId7"/>
          <a:stretch>
            <a:fillRect/>
          </a:stretch>
        </p:blipFill>
        <p:spPr>
          <a:xfrm>
            <a:off x="1261819" y="3877090"/>
            <a:ext cx="2307199" cy="2274472"/>
          </a:xfrm>
          <a:prstGeom prst="rect">
            <a:avLst/>
          </a:prstGeom>
        </p:spPr>
      </p:pic>
      <p:pic>
        <p:nvPicPr>
          <p:cNvPr id="60" name="Picture 59"/>
          <p:cNvPicPr>
            <a:picLocks noChangeAspect="1"/>
          </p:cNvPicPr>
          <p:nvPr/>
        </p:nvPicPr>
        <p:blipFill rotWithShape="1">
          <a:blip r:embed="rId5"/>
          <a:srcRect t="81921" r="56962" b="7894"/>
          <a:stretch/>
        </p:blipFill>
        <p:spPr>
          <a:xfrm>
            <a:off x="1037869" y="3356431"/>
            <a:ext cx="1866918" cy="254855"/>
          </a:xfrm>
          <a:prstGeom prst="rect">
            <a:avLst/>
          </a:prstGeom>
        </p:spPr>
      </p:pic>
      <p:pic>
        <p:nvPicPr>
          <p:cNvPr id="2" name="Picture 1"/>
          <p:cNvPicPr>
            <a:picLocks noChangeAspect="1"/>
          </p:cNvPicPr>
          <p:nvPr/>
        </p:nvPicPr>
        <p:blipFill rotWithShape="1">
          <a:blip r:embed="rId8"/>
          <a:srcRect r="16703"/>
          <a:stretch/>
        </p:blipFill>
        <p:spPr>
          <a:xfrm>
            <a:off x="4961191" y="3880965"/>
            <a:ext cx="2269617" cy="2270597"/>
          </a:xfrm>
          <a:prstGeom prst="rect">
            <a:avLst/>
          </a:prstGeom>
        </p:spPr>
      </p:pic>
    </p:spTree>
    <p:custDataLst>
      <p:tags r:id="rId1"/>
    </p:custDataLst>
    <p:extLst>
      <p:ext uri="{BB962C8B-B14F-4D97-AF65-F5344CB8AC3E}">
        <p14:creationId xmlns:p14="http://schemas.microsoft.com/office/powerpoint/2010/main" val="3185396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16034"/>
          <a:stretch/>
        </p:blipFill>
        <p:spPr>
          <a:xfrm>
            <a:off x="7596730" y="3644501"/>
            <a:ext cx="3555364" cy="3017520"/>
          </a:xfrm>
          <a:prstGeom prst="rect">
            <a:avLst/>
          </a:prstGeom>
        </p:spPr>
      </p:pic>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MICRO-CANTILEVERS VIBRATIONS</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3" name="Slide Number Placeholder 2"/>
          <p:cNvSpPr>
            <a:spLocks noGrp="1"/>
          </p:cNvSpPr>
          <p:nvPr>
            <p:ph type="sldNum" sz="quarter" idx="12"/>
          </p:nvPr>
        </p:nvSpPr>
        <p:spPr/>
        <p:txBody>
          <a:bodyPr/>
          <a:lstStyle/>
          <a:p>
            <a:fld id="{AB6FBBF7-AB8A-4782-9B9F-61A2B2FB1DA8}" type="slidenum">
              <a:rPr lang="en-US" smtClean="0"/>
              <a:t>20</a:t>
            </a:fld>
            <a:endParaRPr lang="en-US"/>
          </a:p>
        </p:txBody>
      </p:sp>
      <p:sp>
        <p:nvSpPr>
          <p:cNvPr id="8" name="Rectangle 7"/>
          <p:cNvSpPr/>
          <p:nvPr/>
        </p:nvSpPr>
        <p:spPr>
          <a:xfrm>
            <a:off x="7502259" y="3773699"/>
            <a:ext cx="82296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913536" y="1027846"/>
            <a:ext cx="2576723" cy="2542214"/>
          </a:xfrm>
          <a:prstGeom prst="rect">
            <a:avLst/>
          </a:prstGeom>
        </p:spPr>
      </p:pic>
      <p:pic>
        <p:nvPicPr>
          <p:cNvPr id="11" name="Picture 10"/>
          <p:cNvPicPr>
            <a:picLocks noChangeAspect="1"/>
          </p:cNvPicPr>
          <p:nvPr/>
        </p:nvPicPr>
        <p:blipFill>
          <a:blip r:embed="rId7"/>
          <a:stretch>
            <a:fillRect/>
          </a:stretch>
        </p:blipFill>
        <p:spPr>
          <a:xfrm>
            <a:off x="4412853" y="1289810"/>
            <a:ext cx="6367753" cy="191813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1380" t="10545" r="11514" b="5882"/>
          <a:stretch/>
        </p:blipFill>
        <p:spPr>
          <a:xfrm>
            <a:off x="465301" y="3773699"/>
            <a:ext cx="3325910" cy="275912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5917" y="3660339"/>
            <a:ext cx="3942452" cy="3017520"/>
          </a:xfrm>
          <a:prstGeom prst="rect">
            <a:avLst/>
          </a:prstGeom>
        </p:spPr>
      </p:pic>
    </p:spTree>
    <p:custDataLst>
      <p:tags r:id="rId1"/>
    </p:custDataLst>
    <p:extLst>
      <p:ext uri="{BB962C8B-B14F-4D97-AF65-F5344CB8AC3E}">
        <p14:creationId xmlns:p14="http://schemas.microsoft.com/office/powerpoint/2010/main" val="1114272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smtClean="0">
                <a:solidFill>
                  <a:schemeClr val="bg2">
                    <a:lumMod val="75000"/>
                    <a:lumOff val="25000"/>
                  </a:schemeClr>
                </a:solidFill>
                <a:cs typeface="Calibri" panose="020F0502020204030204" pitchFamily="34" charset="0"/>
              </a:rPr>
              <a:t>WORK PLAN</a:t>
            </a:r>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3" name="Slide Number Placeholder 2"/>
          <p:cNvSpPr>
            <a:spLocks noGrp="1"/>
          </p:cNvSpPr>
          <p:nvPr>
            <p:ph type="sldNum" sz="quarter" idx="12"/>
          </p:nvPr>
        </p:nvSpPr>
        <p:spPr/>
        <p:txBody>
          <a:bodyPr/>
          <a:lstStyle/>
          <a:p>
            <a:fld id="{AB6FBBF7-AB8A-4782-9B9F-61A2B2FB1DA8}" type="slidenum">
              <a:rPr lang="en-US" smtClean="0"/>
              <a:t>21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97776847"/>
              </p:ext>
            </p:extLst>
          </p:nvPr>
        </p:nvGraphicFramePr>
        <p:xfrm>
          <a:off x="679546" y="2096860"/>
          <a:ext cx="10964766" cy="2225040"/>
        </p:xfrm>
        <a:graphic>
          <a:graphicData uri="http://schemas.openxmlformats.org/drawingml/2006/table">
            <a:tbl>
              <a:tblPr firstRow="1" bandRow="1">
                <a:tableStyleId>{2D5ABB26-0587-4C30-8999-92F81FD0307C}</a:tableStyleId>
              </a:tblPr>
              <a:tblGrid>
                <a:gridCol w="5900662">
                  <a:extLst>
                    <a:ext uri="{9D8B030D-6E8A-4147-A177-3AD203B41FA5}">
                      <a16:colId xmlns:a16="http://schemas.microsoft.com/office/drawing/2014/main" val="4196413292"/>
                    </a:ext>
                  </a:extLst>
                </a:gridCol>
                <a:gridCol w="1266026">
                  <a:extLst>
                    <a:ext uri="{9D8B030D-6E8A-4147-A177-3AD203B41FA5}">
                      <a16:colId xmlns:a16="http://schemas.microsoft.com/office/drawing/2014/main" val="338306885"/>
                    </a:ext>
                  </a:extLst>
                </a:gridCol>
                <a:gridCol w="1266026">
                  <a:extLst>
                    <a:ext uri="{9D8B030D-6E8A-4147-A177-3AD203B41FA5}">
                      <a16:colId xmlns:a16="http://schemas.microsoft.com/office/drawing/2014/main" val="315170377"/>
                    </a:ext>
                  </a:extLst>
                </a:gridCol>
                <a:gridCol w="1266026">
                  <a:extLst>
                    <a:ext uri="{9D8B030D-6E8A-4147-A177-3AD203B41FA5}">
                      <a16:colId xmlns:a16="http://schemas.microsoft.com/office/drawing/2014/main" val="3609027353"/>
                    </a:ext>
                  </a:extLst>
                </a:gridCol>
                <a:gridCol w="1266026">
                  <a:extLst>
                    <a:ext uri="{9D8B030D-6E8A-4147-A177-3AD203B41FA5}">
                      <a16:colId xmlns:a16="http://schemas.microsoft.com/office/drawing/2014/main" val="184828316"/>
                    </a:ext>
                  </a:extLst>
                </a:gridCol>
              </a:tblGrid>
              <a:tr h="370840">
                <a:tc>
                  <a:txBody>
                    <a:bodyPr/>
                    <a:lstStyle/>
                    <a:p>
                      <a:pPr algn="ctr"/>
                      <a:r>
                        <a:rPr lang="de-DE" sz="1800" b="1" dirty="0" smtClean="0"/>
                        <a:t>Work </a:t>
                      </a:r>
                      <a:r>
                        <a:rPr lang="de-DE" sz="1800" b="1" dirty="0" smtClean="0"/>
                        <a:t>Packages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Feb</a:t>
                      </a:r>
                      <a:r>
                        <a:rPr lang="en-US" sz="1600" b="1" dirty="0" smtClean="0"/>
                        <a:t>.</a:t>
                      </a:r>
                      <a:r>
                        <a:rPr lang="en-US" sz="1600" b="1" baseline="0" dirty="0" smtClean="0"/>
                        <a:t> </a:t>
                      </a:r>
                      <a:r>
                        <a:rPr lang="en-US" sz="1600" b="1" dirty="0" smtClean="0"/>
                        <a:t>– May.</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Jun. </a:t>
                      </a:r>
                      <a:r>
                        <a:rPr lang="en-US" sz="1600" b="1" dirty="0" smtClean="0"/>
                        <a:t>– </a:t>
                      </a:r>
                      <a:r>
                        <a:rPr lang="en-US" sz="1600" b="1" dirty="0" smtClean="0"/>
                        <a:t>Sep.</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Oct. </a:t>
                      </a:r>
                      <a:r>
                        <a:rPr lang="en-US" sz="1600" b="1" dirty="0" smtClean="0"/>
                        <a:t>– </a:t>
                      </a:r>
                      <a:r>
                        <a:rPr lang="en-US" sz="1600" b="1" dirty="0" smtClean="0"/>
                        <a:t>Jan.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Feb.</a:t>
                      </a:r>
                      <a:r>
                        <a:rPr lang="en-US" sz="1600" b="1" baseline="0" dirty="0" smtClean="0"/>
                        <a:t> </a:t>
                      </a:r>
                      <a:r>
                        <a:rPr lang="en-US" sz="1600" b="1" baseline="0" dirty="0" smtClean="0"/>
                        <a:t>– </a:t>
                      </a:r>
                      <a:r>
                        <a:rPr lang="en-US" sz="1600" b="1" baseline="0" dirty="0" smtClean="0"/>
                        <a:t>Jul.</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3695162"/>
                  </a:ext>
                </a:extLst>
              </a:tr>
              <a:tr h="370840">
                <a:tc>
                  <a:txBody>
                    <a:bodyPr/>
                    <a:lstStyle/>
                    <a:p>
                      <a:r>
                        <a:rPr lang="en-US" dirty="0" smtClean="0"/>
                        <a:t>FIB-SEM sample preparation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72935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Instrumental </a:t>
                      </a:r>
                      <a:r>
                        <a:rPr lang="de-DE" dirty="0" smtClean="0"/>
                        <a:t>project</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endParaRPr lang="en-US"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endParaRPr lang="en-US" dirty="0"/>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663805590"/>
                  </a:ext>
                </a:extLst>
              </a:tr>
              <a:tr h="370840">
                <a:tc>
                  <a:txBody>
                    <a:bodyPr/>
                    <a:lstStyle/>
                    <a:p>
                      <a:r>
                        <a:rPr lang="de-DE" dirty="0" smtClean="0"/>
                        <a:t>Direct measurements (nanoDMA and modulus mapping)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0D7E2"/>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52167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Indirect measurements</a:t>
                      </a:r>
                      <a:r>
                        <a:rPr lang="de-DE" baseline="0" dirty="0" smtClean="0"/>
                        <a:t> (bending and shearing experiments)</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en-US" dirty="0"/>
                    </a:p>
                  </a:txBody>
                  <a:tcPr>
                    <a:lnL>
                      <a:noFill/>
                    </a:lnL>
                    <a:lnR>
                      <a:noFill/>
                    </a:lnR>
                    <a:lnT>
                      <a:noFill/>
                    </a:lnT>
                    <a:lnB>
                      <a:noFill/>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a:noFill/>
                    </a:lnR>
                    <a:lnT>
                      <a:noFill/>
                    </a:lnT>
                    <a:lnB>
                      <a:noFill/>
                    </a:lnB>
                    <a:lnTlToBr w="12700" cmpd="sng">
                      <a:noFill/>
                      <a:prstDash val="solid"/>
                    </a:lnTlToBr>
                    <a:lnBlToTr w="12700" cmpd="sng">
                      <a:noFill/>
                      <a:prstDash val="solid"/>
                    </a:lnBlToTr>
                    <a:solidFill>
                      <a:srgbClr val="D0D7E2"/>
                    </a:solidFill>
                  </a:tcPr>
                </a:tc>
                <a:tc>
                  <a:txBody>
                    <a:bodyPr/>
                    <a:lstStyle/>
                    <a:p>
                      <a:pPr algn="ctr"/>
                      <a:endParaRPr lang="en-US"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0D7E2"/>
                    </a:solidFill>
                  </a:tcPr>
                </a:tc>
                <a:extLst>
                  <a:ext uri="{0D108BD9-81ED-4DB2-BD59-A6C34878D82A}">
                    <a16:rowId xmlns:a16="http://schemas.microsoft.com/office/drawing/2014/main" val="1434815305"/>
                  </a:ext>
                </a:extLst>
              </a:tr>
              <a:tr h="370840">
                <a:tc>
                  <a:txBody>
                    <a:bodyPr/>
                    <a:lstStyle/>
                    <a:p>
                      <a:r>
                        <a:rPr lang="en-US" dirty="0" smtClean="0"/>
                        <a:t>Writing </a:t>
                      </a:r>
                      <a:r>
                        <a:rPr lang="en-US" dirty="0" smtClean="0"/>
                        <a:t>thesis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dirty="0">
                        <a:solidFill>
                          <a:schemeClr val="tx1"/>
                        </a:solidFill>
                        <a:latin typeface="+mn-lt"/>
                        <a:ea typeface="+mn-ea"/>
                        <a:cs typeface="+mn-cs"/>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D7E2"/>
                    </a:solidFill>
                  </a:tcPr>
                </a:tc>
                <a:tc>
                  <a:txBody>
                    <a:bodyPr/>
                    <a:lstStyle/>
                    <a:p>
                      <a:pPr algn="ctr"/>
                      <a:endParaRPr lang="en-US" sz="1800" kern="1200" dirty="0">
                        <a:solidFill>
                          <a:schemeClr val="tx1"/>
                        </a:solidFill>
                        <a:latin typeface="+mn-lt"/>
                        <a:ea typeface="+mn-ea"/>
                        <a:cs typeface="+mn-cs"/>
                      </a:endParaRPr>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D7E2"/>
                    </a:solidFill>
                  </a:tcPr>
                </a:tc>
                <a:extLst>
                  <a:ext uri="{0D108BD9-81ED-4DB2-BD59-A6C34878D82A}">
                    <a16:rowId xmlns:a16="http://schemas.microsoft.com/office/drawing/2014/main" val="2263521176"/>
                  </a:ext>
                </a:extLst>
              </a:tr>
            </a:tbl>
          </a:graphicData>
        </a:graphic>
      </p:graphicFrame>
      <p:sp>
        <p:nvSpPr>
          <p:cNvPr id="8" name="Rectangle 7"/>
          <p:cNvSpPr/>
          <p:nvPr/>
        </p:nvSpPr>
        <p:spPr>
          <a:xfrm>
            <a:off x="679546" y="1173530"/>
            <a:ext cx="10307322" cy="553998"/>
          </a:xfrm>
          <a:prstGeom prst="rect">
            <a:avLst/>
          </a:prstGeom>
        </p:spPr>
        <p:txBody>
          <a:bodyPr wrap="square">
            <a:spAutoFit/>
          </a:bodyPr>
          <a:lstStyle/>
          <a:p>
            <a:pPr marL="285750" indent="-285750" algn="just">
              <a:lnSpc>
                <a:spcPct val="150000"/>
              </a:lnSpc>
              <a:spcBef>
                <a:spcPts val="1200"/>
              </a:spcBef>
              <a:buClr>
                <a:srgbClr val="2D6839"/>
              </a:buClr>
              <a:buSzPts val="1100"/>
            </a:pPr>
            <a:r>
              <a:rPr lang="de-DE" sz="2000" kern="0" dirty="0" smtClean="0">
                <a:solidFill>
                  <a:schemeClr val="tx1">
                    <a:lumMod val="90000"/>
                  </a:schemeClr>
                </a:solidFill>
              </a:rPr>
              <a:t>Overview of the time schedule for the continuation of the </a:t>
            </a:r>
            <a:r>
              <a:rPr lang="de-DE" sz="2000" kern="0" dirty="0" smtClean="0">
                <a:solidFill>
                  <a:schemeClr val="tx1">
                    <a:lumMod val="90000"/>
                  </a:schemeClr>
                </a:solidFill>
              </a:rPr>
              <a:t>study in 2022 and 2023:</a:t>
            </a:r>
            <a:endParaRPr lang="en-US" sz="2000" kern="0" dirty="0">
              <a:solidFill>
                <a:schemeClr val="tx1">
                  <a:lumMod val="90000"/>
                </a:schemeClr>
              </a:solidFill>
            </a:endParaRPr>
          </a:p>
        </p:txBody>
      </p:sp>
    </p:spTree>
    <p:extLst>
      <p:ext uri="{BB962C8B-B14F-4D97-AF65-F5344CB8AC3E}">
        <p14:creationId xmlns:p14="http://schemas.microsoft.com/office/powerpoint/2010/main" val="3933171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solidFill>
                <a:schemeClr val="bg1"/>
              </a:solidFill>
              <a:cs typeface="Calibri" panose="020F0502020204030204" pitchFamily="34" charset="0"/>
            </a:endParaRPr>
          </a:p>
        </p:txBody>
      </p:sp>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9" name="Google Shape;702;p28"/>
          <p:cNvSpPr txBox="1">
            <a:spLocks/>
          </p:cNvSpPr>
          <p:nvPr/>
        </p:nvSpPr>
        <p:spPr>
          <a:xfrm>
            <a:off x="215227" y="74235"/>
            <a:ext cx="4228164" cy="28681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chemeClr val="dk1"/>
              </a:buClr>
              <a:buSzPts val="1200"/>
              <a:buFont typeface="Livvic"/>
              <a:buChar char="●"/>
              <a:defRPr sz="1600" b="0" i="0" u="none" strike="noStrike" cap="none">
                <a:solidFill>
                  <a:schemeClr val="dk1"/>
                </a:solidFill>
                <a:latin typeface="Roboto"/>
                <a:ea typeface="Roboto"/>
                <a:cs typeface="Roboto"/>
                <a:sym typeface="Roboto"/>
              </a:defRPr>
            </a:lvl1pPr>
            <a:lvl2pPr marL="1219170" marR="0" lvl="1"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2pPr>
            <a:lvl3pPr marL="1828754" marR="0" lvl="2"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5pPr>
            <a:lvl6pPr marL="3657509" marR="0" lvl="5"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6pPr>
            <a:lvl7pPr marL="4267093" marR="0" lvl="6"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7pPr>
            <a:lvl8pPr marL="4876678" marR="0" lvl="7"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8pPr>
            <a:lvl9pPr marL="5486263" marR="0" lvl="8" indent="-406390" algn="l" rtl="0">
              <a:lnSpc>
                <a:spcPct val="100000"/>
              </a:lnSpc>
              <a:spcBef>
                <a:spcPts val="2133"/>
              </a:spcBef>
              <a:spcAft>
                <a:spcPts val="2133"/>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9pPr>
          </a:lstStyle>
          <a:p>
            <a:pPr marL="285750" indent="-285750" algn="just">
              <a:lnSpc>
                <a:spcPct val="150000"/>
              </a:lnSpc>
              <a:spcBef>
                <a:spcPts val="1200"/>
              </a:spcBef>
              <a:buClr>
                <a:srgbClr val="2D6839"/>
              </a:buClr>
              <a:buSzPts val="1100"/>
            </a:pPr>
            <a:endParaRPr lang="en-US" sz="1800" kern="0" dirty="0" smtClean="0">
              <a:solidFill>
                <a:schemeClr val="tx1">
                  <a:lumMod val="90000"/>
                </a:schemeClr>
              </a:solidFill>
              <a:latin typeface="+mn-lt"/>
            </a:endParaRPr>
          </a:p>
          <a:p>
            <a:pPr marL="285750" indent="-285750" algn="just">
              <a:lnSpc>
                <a:spcPct val="150000"/>
              </a:lnSpc>
              <a:spcBef>
                <a:spcPts val="1200"/>
              </a:spcBef>
              <a:buClr>
                <a:srgbClr val="2D6839"/>
              </a:buClr>
              <a:buSzPts val="1100"/>
            </a:pPr>
            <a:r>
              <a:rPr lang="en-US" sz="2000" kern="0" dirty="0" smtClean="0">
                <a:solidFill>
                  <a:schemeClr val="tx1">
                    <a:lumMod val="90000"/>
                  </a:schemeClr>
                </a:solidFill>
                <a:latin typeface="+mn-lt"/>
              </a:rPr>
              <a:t>Acknowledgements</a:t>
            </a:r>
            <a:endParaRPr lang="en-US" sz="1800" kern="0" dirty="0">
              <a:solidFill>
                <a:schemeClr val="tx1">
                  <a:lumMod val="90000"/>
                </a:schemeClr>
              </a:solidFill>
              <a:latin typeface="+mn-lt"/>
            </a:endParaRPr>
          </a:p>
          <a:p>
            <a:pPr marL="895335" lvl="1" indent="-285750" algn="just">
              <a:spcBef>
                <a:spcPts val="1200"/>
              </a:spcBef>
              <a:buClr>
                <a:srgbClr val="2D6839"/>
              </a:buClr>
              <a:buSzPts val="1100"/>
              <a:buFont typeface="Arial" panose="020B0604020202020204" pitchFamily="34" charset="0"/>
              <a:buChar char="•"/>
            </a:pPr>
            <a:r>
              <a:rPr lang="en-US" sz="1400" kern="0" dirty="0">
                <a:solidFill>
                  <a:schemeClr val="tx1">
                    <a:lumMod val="90000"/>
                  </a:schemeClr>
                </a:solidFill>
                <a:latin typeface="+mn-lt"/>
              </a:rPr>
              <a:t>Dr. Igor </a:t>
            </a:r>
            <a:r>
              <a:rPr lang="en-US" sz="1400" kern="0" dirty="0" err="1">
                <a:solidFill>
                  <a:schemeClr val="tx1">
                    <a:lumMod val="90000"/>
                  </a:schemeClr>
                </a:solidFill>
                <a:latin typeface="+mn-lt"/>
              </a:rPr>
              <a:t>Zlotnikov</a:t>
            </a:r>
            <a:r>
              <a:rPr lang="en-US" sz="1400" kern="0" dirty="0">
                <a:solidFill>
                  <a:schemeClr val="tx1">
                    <a:lumMod val="90000"/>
                  </a:schemeClr>
                </a:solidFill>
                <a:latin typeface="+mn-lt"/>
              </a:rPr>
              <a:t> </a:t>
            </a:r>
          </a:p>
          <a:p>
            <a:pPr marL="895335" lvl="1" indent="-285750" algn="just">
              <a:spcBef>
                <a:spcPts val="1200"/>
              </a:spcBef>
              <a:buClr>
                <a:srgbClr val="2D6839"/>
              </a:buClr>
              <a:buSzPts val="1100"/>
              <a:buFont typeface="Arial" panose="020B0604020202020204" pitchFamily="34" charset="0"/>
              <a:buChar char="•"/>
            </a:pPr>
            <a:r>
              <a:rPr lang="en-US" sz="1400" kern="0" dirty="0">
                <a:solidFill>
                  <a:schemeClr val="tx1">
                    <a:lumMod val="90000"/>
                  </a:schemeClr>
                </a:solidFill>
                <a:latin typeface="+mn-lt"/>
              </a:rPr>
              <a:t>Prof. Benny Bar-On</a:t>
            </a:r>
          </a:p>
          <a:p>
            <a:pPr marL="895335" lvl="1" indent="-285750" algn="just">
              <a:spcBef>
                <a:spcPts val="1200"/>
              </a:spcBef>
              <a:buClr>
                <a:srgbClr val="2D6839"/>
              </a:buClr>
              <a:buSzPts val="1100"/>
              <a:buFont typeface="Arial" panose="020B0604020202020204" pitchFamily="34" charset="0"/>
              <a:buChar char="•"/>
            </a:pPr>
            <a:r>
              <a:rPr lang="en-US" sz="1400" kern="0" dirty="0" smtClean="0">
                <a:solidFill>
                  <a:schemeClr val="tx1">
                    <a:lumMod val="90000"/>
                  </a:schemeClr>
                </a:solidFill>
                <a:latin typeface="+mn-lt"/>
              </a:rPr>
              <a:t>Dr</a:t>
            </a:r>
            <a:r>
              <a:rPr lang="en-US" sz="1400" kern="0" dirty="0">
                <a:solidFill>
                  <a:schemeClr val="tx1">
                    <a:lumMod val="90000"/>
                  </a:schemeClr>
                </a:solidFill>
                <a:latin typeface="+mn-lt"/>
              </a:rPr>
              <a:t>. Robert </a:t>
            </a:r>
            <a:r>
              <a:rPr lang="en-US" sz="1400" kern="0" dirty="0" err="1">
                <a:solidFill>
                  <a:schemeClr val="tx1">
                    <a:lumMod val="90000"/>
                  </a:schemeClr>
                </a:solidFill>
                <a:latin typeface="+mn-lt"/>
              </a:rPr>
              <a:t>Lemanis</a:t>
            </a:r>
            <a:endParaRPr lang="en-US" sz="1400" kern="0" dirty="0">
              <a:solidFill>
                <a:schemeClr val="tx1">
                  <a:lumMod val="90000"/>
                </a:schemeClr>
              </a:solidFill>
              <a:latin typeface="+mn-lt"/>
            </a:endParaRPr>
          </a:p>
          <a:p>
            <a:pPr marL="895335" lvl="1" indent="-285750" algn="just">
              <a:spcBef>
                <a:spcPts val="1200"/>
              </a:spcBef>
              <a:buClr>
                <a:srgbClr val="2D6839"/>
              </a:buClr>
              <a:buSzPts val="1100"/>
              <a:buFont typeface="Arial" panose="020B0604020202020204" pitchFamily="34" charset="0"/>
              <a:buChar char="•"/>
            </a:pPr>
            <a:r>
              <a:rPr lang="de-DE" sz="1400" kern="0" dirty="0" smtClean="0">
                <a:solidFill>
                  <a:schemeClr val="tx1">
                    <a:lumMod val="90000"/>
                  </a:schemeClr>
                </a:solidFill>
                <a:latin typeface="+mn-lt"/>
              </a:rPr>
              <a:t>Dr. Elke Reich</a:t>
            </a:r>
          </a:p>
          <a:p>
            <a:pPr marL="895335" lvl="1" indent="-285750" algn="just">
              <a:spcBef>
                <a:spcPts val="1200"/>
              </a:spcBef>
              <a:buClr>
                <a:srgbClr val="2D6839"/>
              </a:buClr>
              <a:buSzPts val="1100"/>
              <a:buFont typeface="Arial" panose="020B0604020202020204" pitchFamily="34" charset="0"/>
              <a:buChar char="•"/>
            </a:pPr>
            <a:r>
              <a:rPr lang="de-DE" sz="1400" kern="0" dirty="0" smtClean="0">
                <a:solidFill>
                  <a:schemeClr val="tx1">
                    <a:lumMod val="90000"/>
                  </a:schemeClr>
                </a:solidFill>
                <a:latin typeface="+mn-lt"/>
              </a:rPr>
              <a:t>Zlotnikov‘s Group</a:t>
            </a:r>
            <a:endParaRPr lang="en-US" sz="1400" kern="0" dirty="0">
              <a:solidFill>
                <a:schemeClr val="tx1">
                  <a:lumMod val="90000"/>
                </a:schemeClr>
              </a:solidFill>
              <a:latin typeface="+mn-lt"/>
            </a:endParaRPr>
          </a:p>
          <a:p>
            <a:pPr marL="0" indent="0" algn="just">
              <a:lnSpc>
                <a:spcPct val="150000"/>
              </a:lnSpc>
              <a:spcBef>
                <a:spcPts val="1200"/>
              </a:spcBef>
              <a:buClr>
                <a:srgbClr val="2D6839"/>
              </a:buClr>
              <a:buSzPts val="1100"/>
              <a:buNone/>
            </a:pPr>
            <a:endParaRPr lang="en-US" sz="1800" kern="0" dirty="0">
              <a:solidFill>
                <a:schemeClr val="tx1">
                  <a:lumMod val="90000"/>
                </a:schemeClr>
              </a:solidFill>
              <a:latin typeface="+mn-lt"/>
            </a:endParaRPr>
          </a:p>
        </p:txBody>
      </p:sp>
      <p:sp>
        <p:nvSpPr>
          <p:cNvPr id="3" name="Slide Number Placeholder 2"/>
          <p:cNvSpPr>
            <a:spLocks noGrp="1"/>
          </p:cNvSpPr>
          <p:nvPr>
            <p:ph type="sldNum" sz="quarter" idx="12"/>
          </p:nvPr>
        </p:nvSpPr>
        <p:spPr/>
        <p:txBody>
          <a:bodyPr/>
          <a:lstStyle/>
          <a:p>
            <a:fld id="{AB6FBBF7-AB8A-4782-9B9F-61A2B2FB1DA8}" type="slidenum">
              <a:rPr lang="en-US" smtClean="0"/>
              <a:t>22</a:t>
            </a:fld>
            <a:endParaRPr lang="en-US" dirty="0"/>
          </a:p>
        </p:txBody>
      </p:sp>
      <p:pic>
        <p:nvPicPr>
          <p:cNvPr id="11" name="Picture 10"/>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57958" y="5721057"/>
            <a:ext cx="1361802" cy="638344"/>
          </a:xfrm>
          <a:prstGeom prst="rect">
            <a:avLst/>
          </a:prstGeom>
        </p:spPr>
      </p:pic>
      <p:pic>
        <p:nvPicPr>
          <p:cNvPr id="12" name="Picture 14" descr="TU_Logo_HKS41_9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6227" y="5753254"/>
            <a:ext cx="1572606" cy="4629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BCube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1677" y="5644893"/>
            <a:ext cx="544510" cy="6383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23829" y="4812804"/>
            <a:ext cx="5745238" cy="646331"/>
          </a:xfrm>
          <a:prstGeom prst="rect">
            <a:avLst/>
          </a:prstGeom>
          <a:noFill/>
        </p:spPr>
        <p:txBody>
          <a:bodyPr wrap="square" rtlCol="0">
            <a:spAutoFit/>
          </a:bodyPr>
          <a:lstStyle/>
          <a:p>
            <a:pPr algn="l"/>
            <a:r>
              <a:rPr lang="de-DE" sz="3600" b="1" dirty="0">
                <a:solidFill>
                  <a:srgbClr val="8898B6"/>
                </a:solidFill>
                <a:latin typeface="+mj-lt"/>
                <a:ea typeface="Roboto" panose="020B0604020202020204" charset="0"/>
                <a:cs typeface="Calibri" panose="020F0502020204030204" pitchFamily="34" charset="0"/>
                <a:sym typeface="Roboto"/>
              </a:rPr>
              <a:t>Thank you for your attention!</a:t>
            </a:r>
          </a:p>
        </p:txBody>
      </p:sp>
      <p:pic>
        <p:nvPicPr>
          <p:cNvPr id="4" name="Picture 3"/>
          <p:cNvPicPr>
            <a:picLocks noChangeAspect="1"/>
          </p:cNvPicPr>
          <p:nvPr/>
        </p:nvPicPr>
        <p:blipFill>
          <a:blip r:embed="rId7"/>
          <a:stretch>
            <a:fillRect/>
          </a:stretch>
        </p:blipFill>
        <p:spPr>
          <a:xfrm>
            <a:off x="5402911" y="1072036"/>
            <a:ext cx="4995400" cy="3740768"/>
          </a:xfrm>
          <a:prstGeom prst="rect">
            <a:avLst/>
          </a:prstGeom>
        </p:spPr>
      </p:pic>
    </p:spTree>
    <p:extLst>
      <p:ext uri="{BB962C8B-B14F-4D97-AF65-F5344CB8AC3E}">
        <p14:creationId xmlns:p14="http://schemas.microsoft.com/office/powerpoint/2010/main" val="3786963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MECHANICAL PROPERTIES OF BIOMATERIALS</a:t>
            </a: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Rectangle 1"/>
          <p:cNvSpPr/>
          <p:nvPr/>
        </p:nvSpPr>
        <p:spPr>
          <a:xfrm>
            <a:off x="266911" y="903381"/>
            <a:ext cx="9627987" cy="800219"/>
          </a:xfrm>
          <a:prstGeom prst="rect">
            <a:avLst/>
          </a:prstGeom>
        </p:spPr>
        <p:txBody>
          <a:bodyPr wrap="square">
            <a:spAutoFit/>
          </a:bodyPr>
          <a:lstStyle/>
          <a:p>
            <a:pPr marL="285750" indent="-285750">
              <a:spcAft>
                <a:spcPts val="1200"/>
              </a:spcAft>
              <a:buClr>
                <a:srgbClr val="0B2644"/>
              </a:buClr>
              <a:buFont typeface="Arial" panose="020B0604020202020204" pitchFamily="34" charset="0"/>
              <a:buChar char="•"/>
            </a:pPr>
            <a:r>
              <a:rPr lang="en-US" dirty="0">
                <a:solidFill>
                  <a:srgbClr val="0B2644"/>
                </a:solidFill>
              </a:rPr>
              <a:t>Complex composite materials with diverse mechanical functionalities</a:t>
            </a:r>
          </a:p>
          <a:p>
            <a:pPr marL="285750" indent="-285750">
              <a:spcAft>
                <a:spcPts val="1200"/>
              </a:spcAft>
              <a:buClr>
                <a:srgbClr val="0B2644"/>
              </a:buClr>
              <a:buFont typeface="Arial" panose="020B0604020202020204" pitchFamily="34" charset="0"/>
              <a:buChar char="•"/>
            </a:pPr>
            <a:r>
              <a:rPr lang="en-US" dirty="0">
                <a:solidFill>
                  <a:srgbClr val="0B2644"/>
                </a:solidFill>
              </a:rPr>
              <a:t>Properties are achieved through hierarchical structuring over many length scales</a:t>
            </a:r>
          </a:p>
        </p:txBody>
      </p:sp>
      <p:pic>
        <p:nvPicPr>
          <p:cNvPr id="32" name="Picture 31" descr="A close up of a map&#10;&#10;Description automatically generated">
            <a:extLst>
              <a:ext uri="{FF2B5EF4-FFF2-40B4-BE49-F238E27FC236}">
                <a16:creationId xmlns:a16="http://schemas.microsoft.com/office/drawing/2014/main" id="{2A823B68-AC75-7A4A-90B0-43540C5E7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432" y="1946046"/>
            <a:ext cx="8518167" cy="3917904"/>
          </a:xfrm>
          <a:prstGeom prst="rect">
            <a:avLst/>
          </a:prstGeom>
        </p:spPr>
      </p:pic>
      <p:sp>
        <p:nvSpPr>
          <p:cNvPr id="33" name="TextBox 32">
            <a:extLst>
              <a:ext uri="{FF2B5EF4-FFF2-40B4-BE49-F238E27FC236}">
                <a16:creationId xmlns:a16="http://schemas.microsoft.com/office/drawing/2014/main" id="{AD17D389-94C1-2B4C-87E5-F0A25058F473}"/>
              </a:ext>
            </a:extLst>
          </p:cNvPr>
          <p:cNvSpPr txBox="1"/>
          <p:nvPr/>
        </p:nvSpPr>
        <p:spPr>
          <a:xfrm>
            <a:off x="266911" y="6504710"/>
            <a:ext cx="2961655" cy="246221"/>
          </a:xfrm>
          <a:prstGeom prst="rect">
            <a:avLst/>
          </a:prstGeom>
          <a:noFill/>
        </p:spPr>
        <p:txBody>
          <a:bodyPr wrap="square" rtlCol="0">
            <a:spAutoFit/>
          </a:bodyPr>
          <a:lstStyle/>
          <a:p>
            <a:r>
              <a:rPr lang="en-US" sz="1000" dirty="0">
                <a:solidFill>
                  <a:srgbClr val="0B2644"/>
                </a:solidFill>
                <a:latin typeface="Calibri" panose="020F0502020204030204" pitchFamily="34" charset="0"/>
              </a:rPr>
              <a:t>U. </a:t>
            </a:r>
            <a:r>
              <a:rPr lang="en-US" sz="1000" dirty="0" err="1">
                <a:solidFill>
                  <a:srgbClr val="0B2644"/>
                </a:solidFill>
                <a:latin typeface="Calibri" panose="020F0502020204030204" pitchFamily="34" charset="0"/>
              </a:rPr>
              <a:t>Wegst</a:t>
            </a:r>
            <a:r>
              <a:rPr lang="en-US" sz="1000" dirty="0">
                <a:solidFill>
                  <a:srgbClr val="0B2644"/>
                </a:solidFill>
                <a:latin typeface="Calibri" panose="020F0502020204030204" pitchFamily="34" charset="0"/>
              </a:rPr>
              <a:t> et. al. , Nature Materials, 2014</a:t>
            </a:r>
          </a:p>
        </p:txBody>
      </p:sp>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2</a:t>
            </a:fld>
            <a:endParaRPr lang="en-US"/>
          </a:p>
        </p:txBody>
      </p:sp>
    </p:spTree>
    <p:extLst>
      <p:ext uri="{BB962C8B-B14F-4D97-AF65-F5344CB8AC3E}">
        <p14:creationId xmlns:p14="http://schemas.microsoft.com/office/powerpoint/2010/main" val="1819221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HIERARCHY</a:t>
            </a: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grpSp>
        <p:nvGrpSpPr>
          <p:cNvPr id="30" name="Group 29">
            <a:extLst>
              <a:ext uri="{FF2B5EF4-FFF2-40B4-BE49-F238E27FC236}">
                <a16:creationId xmlns:a16="http://schemas.microsoft.com/office/drawing/2014/main" id="{2D8EA472-04C4-E347-A60A-D67E5601FD13}"/>
              </a:ext>
            </a:extLst>
          </p:cNvPr>
          <p:cNvGrpSpPr/>
          <p:nvPr/>
        </p:nvGrpSpPr>
        <p:grpSpPr>
          <a:xfrm>
            <a:off x="368448" y="836273"/>
            <a:ext cx="7387236" cy="2549923"/>
            <a:chOff x="-1874247" y="1602681"/>
            <a:chExt cx="10663119" cy="3599839"/>
          </a:xfrm>
        </p:grpSpPr>
        <p:pic>
          <p:nvPicPr>
            <p:cNvPr id="31" name="Picture 30" descr="A close up of text on a white background&#10;&#10;Description automatically generated">
              <a:extLst>
                <a:ext uri="{FF2B5EF4-FFF2-40B4-BE49-F238E27FC236}">
                  <a16:creationId xmlns:a16="http://schemas.microsoft.com/office/drawing/2014/main" id="{44C84217-96E0-CE43-9624-13E8C0EF8E6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45858"/>
            <a:stretch/>
          </p:blipFill>
          <p:spPr>
            <a:xfrm>
              <a:off x="238581" y="1602681"/>
              <a:ext cx="8550291" cy="3599839"/>
            </a:xfrm>
            <a:prstGeom prst="rect">
              <a:avLst/>
            </a:prstGeom>
          </p:spPr>
        </p:pic>
        <p:sp>
          <p:nvSpPr>
            <p:cNvPr id="32" name="Rectangle 31">
              <a:extLst>
                <a:ext uri="{FF2B5EF4-FFF2-40B4-BE49-F238E27FC236}">
                  <a16:creationId xmlns:a16="http://schemas.microsoft.com/office/drawing/2014/main" id="{A444C512-409F-9549-B6AA-DDE7A256C234}"/>
                </a:ext>
              </a:extLst>
            </p:cNvPr>
            <p:cNvSpPr/>
            <p:nvPr/>
          </p:nvSpPr>
          <p:spPr>
            <a:xfrm>
              <a:off x="-1874247" y="1770560"/>
              <a:ext cx="1150173" cy="564853"/>
            </a:xfrm>
            <a:prstGeom prst="rect">
              <a:avLst/>
            </a:prstGeom>
          </p:spPr>
          <p:txBody>
            <a:bodyPr wrap="none">
              <a:spAutoFit/>
            </a:bodyPr>
            <a:lstStyle/>
            <a:p>
              <a:r>
                <a:rPr lang="en-US" dirty="0">
                  <a:solidFill>
                    <a:srgbClr val="339933"/>
                  </a:solidFill>
                  <a:latin typeface="Calibri" panose="020F0502020204030204" pitchFamily="34" charset="0"/>
                </a:rPr>
                <a:t>Nacre</a:t>
              </a:r>
            </a:p>
          </p:txBody>
        </p:sp>
      </p:grpSp>
      <p:grpSp>
        <p:nvGrpSpPr>
          <p:cNvPr id="33" name="Group 32">
            <a:extLst>
              <a:ext uri="{FF2B5EF4-FFF2-40B4-BE49-F238E27FC236}">
                <a16:creationId xmlns:a16="http://schemas.microsoft.com/office/drawing/2014/main" id="{4FD4C020-63C2-7944-A8E4-418CD545EE48}"/>
              </a:ext>
            </a:extLst>
          </p:cNvPr>
          <p:cNvGrpSpPr/>
          <p:nvPr/>
        </p:nvGrpSpPr>
        <p:grpSpPr>
          <a:xfrm>
            <a:off x="368131" y="3462279"/>
            <a:ext cx="10773708" cy="2928626"/>
            <a:chOff x="-9240068" y="1034696"/>
            <a:chExt cx="10877028" cy="3222929"/>
          </a:xfrm>
        </p:grpSpPr>
        <p:pic>
          <p:nvPicPr>
            <p:cNvPr id="34" name="Picture 33" descr="A picture containing clock&#10;&#10;Description automatically generated">
              <a:extLst>
                <a:ext uri="{FF2B5EF4-FFF2-40B4-BE49-F238E27FC236}">
                  <a16:creationId xmlns:a16="http://schemas.microsoft.com/office/drawing/2014/main" id="{89421A78-E8E3-424E-9519-D53F53E86C2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74794" y="1034696"/>
              <a:ext cx="9311754" cy="3222929"/>
            </a:xfrm>
            <a:prstGeom prst="rect">
              <a:avLst/>
            </a:prstGeom>
          </p:spPr>
        </p:pic>
        <p:sp>
          <p:nvSpPr>
            <p:cNvPr id="35" name="Rectangle 34">
              <a:extLst>
                <a:ext uri="{FF2B5EF4-FFF2-40B4-BE49-F238E27FC236}">
                  <a16:creationId xmlns:a16="http://schemas.microsoft.com/office/drawing/2014/main" id="{9045CED4-F98C-694A-8132-F75A9942574D}"/>
                </a:ext>
              </a:extLst>
            </p:cNvPr>
            <p:cNvSpPr/>
            <p:nvPr/>
          </p:nvSpPr>
          <p:spPr>
            <a:xfrm>
              <a:off x="-9240068" y="1353349"/>
              <a:ext cx="728593" cy="440318"/>
            </a:xfrm>
            <a:prstGeom prst="rect">
              <a:avLst/>
            </a:prstGeom>
          </p:spPr>
          <p:txBody>
            <a:bodyPr wrap="none">
              <a:spAutoFit/>
            </a:bodyPr>
            <a:lstStyle/>
            <a:p>
              <a:r>
                <a:rPr lang="en-US" dirty="0">
                  <a:solidFill>
                    <a:srgbClr val="339933"/>
                  </a:solidFill>
                  <a:latin typeface="Calibri" panose="020F0502020204030204" pitchFamily="34" charset="0"/>
                </a:rPr>
                <a:t>Bone</a:t>
              </a:r>
            </a:p>
          </p:txBody>
        </p:sp>
      </p:grpSp>
      <p:sp>
        <p:nvSpPr>
          <p:cNvPr id="36" name="TextBox 35">
            <a:extLst>
              <a:ext uri="{FF2B5EF4-FFF2-40B4-BE49-F238E27FC236}">
                <a16:creationId xmlns:a16="http://schemas.microsoft.com/office/drawing/2014/main" id="{601A8D5A-A97F-0D4E-9AD5-FFDDC5119F63}"/>
              </a:ext>
            </a:extLst>
          </p:cNvPr>
          <p:cNvSpPr txBox="1"/>
          <p:nvPr/>
        </p:nvSpPr>
        <p:spPr>
          <a:xfrm>
            <a:off x="266911" y="6548479"/>
            <a:ext cx="2961655" cy="246221"/>
          </a:xfrm>
          <a:prstGeom prst="rect">
            <a:avLst/>
          </a:prstGeom>
          <a:noFill/>
        </p:spPr>
        <p:txBody>
          <a:bodyPr wrap="square" rtlCol="0">
            <a:spAutoFit/>
          </a:bodyPr>
          <a:lstStyle/>
          <a:p>
            <a:r>
              <a:rPr lang="en-US" sz="1000" dirty="0">
                <a:solidFill>
                  <a:srgbClr val="0B2644"/>
                </a:solidFill>
                <a:latin typeface="Calibri" panose="020F0502020204030204" pitchFamily="34" charset="0"/>
              </a:rPr>
              <a:t>U. </a:t>
            </a:r>
            <a:r>
              <a:rPr lang="en-US" sz="1000" dirty="0" err="1">
                <a:solidFill>
                  <a:srgbClr val="0B2644"/>
                </a:solidFill>
                <a:latin typeface="Calibri" panose="020F0502020204030204" pitchFamily="34" charset="0"/>
              </a:rPr>
              <a:t>Wegst</a:t>
            </a:r>
            <a:r>
              <a:rPr lang="en-US" sz="1000" dirty="0">
                <a:solidFill>
                  <a:srgbClr val="0B2644"/>
                </a:solidFill>
                <a:latin typeface="Calibri" panose="020F0502020204030204" pitchFamily="34" charset="0"/>
              </a:rPr>
              <a:t> et. al. , Nature Materials, 2014</a:t>
            </a:r>
          </a:p>
        </p:txBody>
      </p:sp>
      <p:sp>
        <p:nvSpPr>
          <p:cNvPr id="3" name="Slide Number Placeholder 2">
            <a:extLst>
              <a:ext uri="{FF2B5EF4-FFF2-40B4-BE49-F238E27FC236}">
                <a16:creationId xmlns:a16="http://schemas.microsoft.com/office/drawing/2014/main" id="{B4876436-70AF-F04E-BE06-EEFE6FBF5858}"/>
              </a:ext>
            </a:extLst>
          </p:cNvPr>
          <p:cNvSpPr>
            <a:spLocks noGrp="1"/>
          </p:cNvSpPr>
          <p:nvPr>
            <p:ph type="sldNum" sz="quarter" idx="12"/>
          </p:nvPr>
        </p:nvSpPr>
        <p:spPr/>
        <p:txBody>
          <a:bodyPr/>
          <a:lstStyle/>
          <a:p>
            <a:fld id="{AB6FBBF7-AB8A-4782-9B9F-61A2B2FB1DA8}" type="slidenum">
              <a:rPr lang="en-US" smtClean="0"/>
              <a:t>3</a:t>
            </a:fld>
            <a:endParaRPr lang="en-US"/>
          </a:p>
        </p:txBody>
      </p:sp>
    </p:spTree>
    <p:extLst>
      <p:ext uri="{BB962C8B-B14F-4D97-AF65-F5344CB8AC3E}">
        <p14:creationId xmlns:p14="http://schemas.microsoft.com/office/powerpoint/2010/main" val="18555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INTERFACES IN BIOCOMPOSITE</a:t>
            </a: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8" name="Google Shape;702;p28"/>
          <p:cNvSpPr txBox="1">
            <a:spLocks/>
          </p:cNvSpPr>
          <p:nvPr/>
        </p:nvSpPr>
        <p:spPr>
          <a:xfrm>
            <a:off x="9581469" y="1345448"/>
            <a:ext cx="2352030" cy="37420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0"/>
              </a:spcAft>
              <a:buClr>
                <a:schemeClr val="dk1"/>
              </a:buClr>
              <a:buSzPts val="1200"/>
              <a:buFont typeface="Livvic"/>
              <a:buChar char="●"/>
              <a:defRPr sz="1600" b="0" i="0" u="none" strike="noStrike" cap="none">
                <a:solidFill>
                  <a:schemeClr val="dk1"/>
                </a:solidFill>
                <a:latin typeface="Roboto"/>
                <a:ea typeface="Roboto"/>
                <a:cs typeface="Roboto"/>
                <a:sym typeface="Roboto"/>
              </a:defRPr>
            </a:lvl1pPr>
            <a:lvl2pPr marL="1219170" marR="0" lvl="1"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2pPr>
            <a:lvl3pPr marL="1828754" marR="0" lvl="2"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5pPr>
            <a:lvl6pPr marL="3657509" marR="0" lvl="5"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6pPr>
            <a:lvl7pPr marL="4267093" marR="0" lvl="6"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7pPr>
            <a:lvl8pPr marL="4876678" marR="0" lvl="7" indent="-406390" algn="l" rtl="0">
              <a:lnSpc>
                <a:spcPct val="100000"/>
              </a:lnSpc>
              <a:spcBef>
                <a:spcPts val="2133"/>
              </a:spcBef>
              <a:spcAft>
                <a:spcPts val="0"/>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8pPr>
            <a:lvl9pPr marL="5486263" marR="0" lvl="8" indent="-406390" algn="l" rtl="0">
              <a:lnSpc>
                <a:spcPct val="100000"/>
              </a:lnSpc>
              <a:spcBef>
                <a:spcPts val="2133"/>
              </a:spcBef>
              <a:spcAft>
                <a:spcPts val="2133"/>
              </a:spcAft>
              <a:buClr>
                <a:schemeClr val="dk1"/>
              </a:buClr>
              <a:buSzPts val="1200"/>
              <a:buFont typeface="Roboto Condensed Light"/>
              <a:buChar char="■"/>
              <a:defRPr sz="1600" b="0" i="0" u="none" strike="noStrike" cap="none">
                <a:solidFill>
                  <a:schemeClr val="dk1"/>
                </a:solidFill>
                <a:latin typeface="Roboto"/>
                <a:ea typeface="Roboto"/>
                <a:cs typeface="Roboto"/>
                <a:sym typeface="Roboto"/>
              </a:defRPr>
            </a:lvl9pPr>
          </a:lstStyle>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kumimoji="0" lang="en-US" sz="1800" b="1" i="0" u="none" strike="noStrike" kern="0" cap="none" spc="0" normalizeH="0" baseline="0" noProof="0" dirty="0">
                <a:ln>
                  <a:noFill/>
                </a:ln>
                <a:solidFill>
                  <a:srgbClr val="6478A0"/>
                </a:solidFill>
                <a:effectLst/>
                <a:uLnTx/>
                <a:uFillTx/>
                <a:latin typeface="Roboto"/>
                <a:ea typeface="Roboto"/>
                <a:sym typeface="Roboto"/>
              </a:rPr>
              <a:t>Mineral</a:t>
            </a:r>
            <a:r>
              <a:rPr kumimoji="0" lang="en-US" sz="1600" b="0" i="0" u="none" strike="noStrike" kern="0" cap="none" spc="0" normalizeH="0" baseline="0" noProof="0" dirty="0">
                <a:ln>
                  <a:noFill/>
                </a:ln>
                <a:solidFill>
                  <a:srgbClr val="CEF3F5">
                    <a:lumMod val="90000"/>
                  </a:srgbClr>
                </a:solidFill>
                <a:effectLst/>
                <a:uLnTx/>
                <a:uFillTx/>
                <a:latin typeface="Roboto"/>
                <a:ea typeface="Roboto"/>
                <a:sym typeface="Roboto"/>
              </a:rPr>
              <a:t> </a:t>
            </a:r>
          </a:p>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kumimoji="0" lang="en-US" sz="1600" b="0" i="0" u="none" strike="noStrike" kern="0" cap="none" spc="0" normalizeH="0" baseline="0" noProof="0" dirty="0">
                <a:ln>
                  <a:noFill/>
                </a:ln>
                <a:solidFill>
                  <a:srgbClr val="CEF3F5">
                    <a:lumMod val="90000"/>
                  </a:srgbClr>
                </a:solidFill>
                <a:effectLst/>
                <a:uLnTx/>
                <a:uFillTx/>
                <a:latin typeface="Roboto"/>
                <a:ea typeface="Roboto"/>
                <a:sym typeface="Roboto"/>
              </a:rPr>
              <a:t>   </a:t>
            </a:r>
            <a:r>
              <a:rPr kumimoji="0" lang="en-US" sz="1600" b="0" i="0" u="none" strike="noStrike" kern="0" cap="none" spc="0" normalizeH="0" baseline="0" noProof="0" dirty="0">
                <a:ln>
                  <a:noFill/>
                </a:ln>
                <a:solidFill>
                  <a:schemeClr val="tx1"/>
                </a:solidFill>
                <a:effectLst/>
                <a:uLnTx/>
                <a:uFillTx/>
                <a:latin typeface="Roboto"/>
                <a:ea typeface="Roboto"/>
                <a:sym typeface="Roboto"/>
              </a:rPr>
              <a:t>– Stiffness</a:t>
            </a:r>
          </a:p>
          <a:p>
            <a:pPr marL="0" lvl="0" indent="0">
              <a:lnSpc>
                <a:spcPct val="150000"/>
              </a:lnSpc>
              <a:buClr>
                <a:srgbClr val="CEF3F5"/>
              </a:buClr>
              <a:buSzPts val="1100"/>
              <a:buNone/>
              <a:defRPr/>
            </a:pPr>
            <a:r>
              <a:rPr lang="en-US" b="1" kern="0" dirty="0">
                <a:solidFill>
                  <a:srgbClr val="878FFF"/>
                </a:solidFill>
              </a:rPr>
              <a:t> </a:t>
            </a:r>
            <a:r>
              <a:rPr lang="en-US" b="1" kern="0" dirty="0" smtClean="0">
                <a:solidFill>
                  <a:srgbClr val="878FFF"/>
                </a:solidFill>
              </a:rPr>
              <a:t>  </a:t>
            </a:r>
            <a:r>
              <a:rPr lang="en-US" kern="0" dirty="0" smtClean="0">
                <a:solidFill>
                  <a:schemeClr val="tx1"/>
                </a:solidFill>
              </a:rPr>
              <a:t>– </a:t>
            </a:r>
            <a:r>
              <a:rPr lang="en-US" kern="0" dirty="0" smtClean="0">
                <a:solidFill>
                  <a:schemeClr val="tx1"/>
                </a:solidFill>
              </a:rPr>
              <a:t>Strength</a:t>
            </a:r>
            <a:endParaRPr kumimoji="0" lang="en-US" sz="1600" b="0" i="0" u="none" strike="noStrike" kern="0" cap="none" spc="0" normalizeH="0" baseline="0" noProof="0" dirty="0">
              <a:ln>
                <a:noFill/>
              </a:ln>
              <a:solidFill>
                <a:srgbClr val="CEF3F5">
                  <a:lumMod val="90000"/>
                </a:srgbClr>
              </a:solidFill>
              <a:effectLst/>
              <a:uLnTx/>
              <a:uFillTx/>
              <a:latin typeface="Roboto"/>
              <a:ea typeface="Roboto"/>
              <a:sym typeface="Roboto"/>
            </a:endParaRPr>
          </a:p>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lang="en-US" sz="1800" b="1" kern="0" dirty="0">
                <a:solidFill>
                  <a:srgbClr val="6478A0"/>
                </a:solidFill>
              </a:rPr>
              <a:t>Organic Interfaces </a:t>
            </a:r>
          </a:p>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lang="en-US" kern="0" dirty="0">
                <a:solidFill>
                  <a:schemeClr val="tx1"/>
                </a:solidFill>
              </a:rPr>
              <a:t> </a:t>
            </a:r>
            <a:r>
              <a:rPr lang="en-US" kern="0" dirty="0" smtClean="0">
                <a:solidFill>
                  <a:schemeClr val="tx1"/>
                </a:solidFill>
              </a:rPr>
              <a:t>  </a:t>
            </a:r>
            <a:r>
              <a:rPr kumimoji="0" lang="en-US" sz="1600" b="0" i="0" u="none" strike="noStrike" kern="0" cap="none" spc="0" normalizeH="0" baseline="0" noProof="0" dirty="0" smtClean="0">
                <a:ln>
                  <a:noFill/>
                </a:ln>
                <a:solidFill>
                  <a:schemeClr val="tx1"/>
                </a:solidFill>
                <a:effectLst/>
                <a:uLnTx/>
                <a:uFillTx/>
                <a:latin typeface="Roboto"/>
                <a:ea typeface="Roboto"/>
                <a:sym typeface="Roboto"/>
              </a:rPr>
              <a:t>– </a:t>
            </a:r>
            <a:r>
              <a:rPr kumimoji="0" lang="en-US" sz="1600" b="0" i="0" u="none" strike="noStrike" kern="0" cap="none" spc="0" normalizeH="0" baseline="0" noProof="0" dirty="0">
                <a:ln>
                  <a:noFill/>
                </a:ln>
                <a:solidFill>
                  <a:schemeClr val="tx1"/>
                </a:solidFill>
                <a:effectLst/>
                <a:uLnTx/>
                <a:uFillTx/>
                <a:latin typeface="Roboto"/>
                <a:ea typeface="Roboto"/>
                <a:sym typeface="Roboto"/>
              </a:rPr>
              <a:t>Toughness </a:t>
            </a:r>
          </a:p>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kumimoji="0" lang="en-US" sz="1600" b="0" i="0" u="none" strike="noStrike" kern="0" cap="none" spc="0" normalizeH="0" baseline="0" noProof="0" dirty="0">
                <a:ln>
                  <a:noFill/>
                </a:ln>
                <a:solidFill>
                  <a:schemeClr val="tx1"/>
                </a:solidFill>
                <a:effectLst/>
                <a:uLnTx/>
                <a:uFillTx/>
                <a:latin typeface="Roboto"/>
                <a:ea typeface="Roboto"/>
                <a:sym typeface="Roboto"/>
              </a:rPr>
              <a:t>   – Deformability</a:t>
            </a:r>
          </a:p>
          <a:p>
            <a:pPr marL="0" marR="0" lvl="0" indent="0" algn="l" defTabSz="914400" rtl="0" eaLnBrk="1" fontAlgn="auto" latinLnBrk="0" hangingPunct="1">
              <a:lnSpc>
                <a:spcPct val="150000"/>
              </a:lnSpc>
              <a:spcBef>
                <a:spcPts val="0"/>
              </a:spcBef>
              <a:spcAft>
                <a:spcPts val="0"/>
              </a:spcAft>
              <a:buClr>
                <a:srgbClr val="CEF3F5"/>
              </a:buClr>
              <a:buSzPts val="1100"/>
              <a:buFont typeface="Livvic"/>
              <a:buNone/>
              <a:tabLst/>
              <a:defRPr/>
            </a:pPr>
            <a:r>
              <a:rPr kumimoji="0" lang="en-US" sz="1600" b="0" i="0" u="none" strike="noStrike" kern="0" cap="none" spc="0" normalizeH="0" baseline="0" noProof="0" dirty="0">
                <a:ln>
                  <a:noFill/>
                </a:ln>
                <a:solidFill>
                  <a:schemeClr val="tx1"/>
                </a:solidFill>
                <a:effectLst/>
                <a:uLnTx/>
                <a:uFillTx/>
                <a:latin typeface="Roboto"/>
                <a:ea typeface="Roboto"/>
                <a:sym typeface="Roboto"/>
              </a:rPr>
              <a:t>   – Viscoelasticity</a:t>
            </a:r>
          </a:p>
          <a:p>
            <a:pPr marL="0" marR="0" lvl="0" indent="0" algn="l" defTabSz="914400" rtl="0" eaLnBrk="1" fontAlgn="auto" latinLnBrk="0" hangingPunct="1">
              <a:lnSpc>
                <a:spcPct val="150000"/>
              </a:lnSpc>
              <a:spcBef>
                <a:spcPts val="2133"/>
              </a:spcBef>
              <a:spcAft>
                <a:spcPts val="0"/>
              </a:spcAft>
              <a:buClr>
                <a:srgbClr val="CEF3F5"/>
              </a:buClr>
              <a:buSzPts val="1200"/>
              <a:buFont typeface="Livvic"/>
              <a:buNone/>
              <a:tabLst/>
              <a:defRPr/>
            </a:pPr>
            <a:endParaRPr kumimoji="0" lang="en-US" sz="1600" b="0" i="0" u="none" strike="noStrike" kern="0" cap="none" spc="0" normalizeH="0" baseline="0" noProof="0" dirty="0">
              <a:ln>
                <a:noFill/>
              </a:ln>
              <a:solidFill>
                <a:srgbClr val="CEF3F5">
                  <a:lumMod val="90000"/>
                </a:srgbClr>
              </a:solidFill>
              <a:effectLst/>
              <a:uLnTx/>
              <a:uFillTx/>
              <a:latin typeface="Roboto"/>
              <a:ea typeface="Roboto"/>
              <a:sym typeface="Roboto"/>
            </a:endParaRPr>
          </a:p>
          <a:p>
            <a:pPr marL="0" marR="0" lvl="0" indent="0" algn="l" defTabSz="914400" rtl="0" eaLnBrk="1" fontAlgn="auto" latinLnBrk="0" hangingPunct="1">
              <a:lnSpc>
                <a:spcPct val="150000"/>
              </a:lnSpc>
              <a:spcBef>
                <a:spcPts val="0"/>
              </a:spcBef>
              <a:spcAft>
                <a:spcPts val="2133"/>
              </a:spcAft>
              <a:buClr>
                <a:srgbClr val="CEF3F5"/>
              </a:buClr>
              <a:buSzPts val="1200"/>
              <a:buFont typeface="Livvic"/>
              <a:buNone/>
              <a:tabLst/>
              <a:defRPr/>
            </a:pPr>
            <a:endParaRPr kumimoji="0" lang="en-US" sz="1600" b="0" i="0" u="none" strike="noStrike" kern="0" cap="none" spc="0" normalizeH="0" baseline="0" noProof="0" dirty="0">
              <a:ln>
                <a:noFill/>
              </a:ln>
              <a:solidFill>
                <a:srgbClr val="CEF3F5">
                  <a:lumMod val="90000"/>
                </a:srgbClr>
              </a:solidFill>
              <a:effectLst/>
              <a:uLnTx/>
              <a:uFillTx/>
              <a:latin typeface="Roboto"/>
              <a:ea typeface="Roboto"/>
              <a:sym typeface="Roboto"/>
            </a:endParaRPr>
          </a:p>
        </p:txBody>
      </p:sp>
      <p:grpSp>
        <p:nvGrpSpPr>
          <p:cNvPr id="9" name="Group 8"/>
          <p:cNvGrpSpPr/>
          <p:nvPr/>
        </p:nvGrpSpPr>
        <p:grpSpPr>
          <a:xfrm>
            <a:off x="4974369" y="981920"/>
            <a:ext cx="4064412" cy="3971925"/>
            <a:chOff x="1583803" y="2094758"/>
            <a:chExt cx="4064412" cy="3971925"/>
          </a:xfrm>
        </p:grpSpPr>
        <p:pic>
          <p:nvPicPr>
            <p:cNvPr id="10"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29" t="65015" r="9865" b="1882"/>
            <a:stretch/>
          </p:blipFill>
          <p:spPr bwMode="auto">
            <a:xfrm>
              <a:off x="4060767" y="4484716"/>
              <a:ext cx="1209502" cy="11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10"/>
            <p:cNvSpPr/>
            <p:nvPr/>
          </p:nvSpPr>
          <p:spPr>
            <a:xfrm>
              <a:off x="1718583" y="5805073"/>
              <a:ext cx="2872194" cy="261610"/>
            </a:xfrm>
            <a:prstGeom prst="rect">
              <a:avLst/>
            </a:prstGeom>
          </p:spPr>
          <p:txBody>
            <a:bodyPr wrap="square">
              <a:spAutoFit/>
            </a:bodyPr>
            <a:lstStyle/>
            <a:p>
              <a:pPr>
                <a:defRPr/>
              </a:pPr>
              <a:r>
                <a:rPr lang="en-US" sz="1050" dirty="0">
                  <a:solidFill>
                    <a:schemeClr val="tx1">
                      <a:lumMod val="90000"/>
                    </a:schemeClr>
                  </a:solidFill>
                  <a:latin typeface="Calibri" panose="020F0502020204030204" pitchFamily="34" charset="0"/>
                </a:rPr>
                <a:t>Dunlop et  al., MATERIALS TODAY (2011)</a:t>
              </a:r>
            </a:p>
          </p:txBody>
        </p:sp>
        <p:pic>
          <p:nvPicPr>
            <p:cNvPr id="12"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20" t="64900" r="60975" b="1651"/>
            <a:stretch/>
          </p:blipFill>
          <p:spPr bwMode="auto">
            <a:xfrm>
              <a:off x="1941021" y="4480560"/>
              <a:ext cx="1205345" cy="120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929" t="15359" r="9966" b="51537"/>
            <a:stretch/>
          </p:blipFill>
          <p:spPr bwMode="auto">
            <a:xfrm>
              <a:off x="4056611" y="2689167"/>
              <a:ext cx="1209502" cy="119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20" t="14899" r="60775" b="51307"/>
            <a:stretch/>
          </p:blipFill>
          <p:spPr bwMode="auto">
            <a:xfrm>
              <a:off x="1936865" y="2672542"/>
              <a:ext cx="1217815" cy="122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Rectangle 14"/>
            <p:cNvSpPr/>
            <p:nvPr/>
          </p:nvSpPr>
          <p:spPr>
            <a:xfrm>
              <a:off x="4062845" y="2697875"/>
              <a:ext cx="1197034" cy="1197034"/>
            </a:xfrm>
            <a:prstGeom prst="rect">
              <a:avLst/>
            </a:prstGeom>
            <a:noFill/>
            <a:ln w="57150">
              <a:solidFill>
                <a:srgbClr val="1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2F6C"/>
                </a:solidFill>
              </a:endParaRPr>
            </a:p>
          </p:txBody>
        </p:sp>
        <p:sp>
          <p:nvSpPr>
            <p:cNvPr id="16" name="Rectangle 15"/>
            <p:cNvSpPr/>
            <p:nvPr/>
          </p:nvSpPr>
          <p:spPr>
            <a:xfrm>
              <a:off x="1941021" y="2697479"/>
              <a:ext cx="1197034" cy="1197034"/>
            </a:xfrm>
            <a:prstGeom prst="rect">
              <a:avLst/>
            </a:prstGeom>
            <a:noFill/>
            <a:ln w="57150">
              <a:solidFill>
                <a:srgbClr val="1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2F6C"/>
                </a:solidFill>
              </a:endParaRPr>
            </a:p>
          </p:txBody>
        </p:sp>
        <p:sp>
          <p:nvSpPr>
            <p:cNvPr id="17" name="Rectangle 16"/>
            <p:cNvSpPr/>
            <p:nvPr/>
          </p:nvSpPr>
          <p:spPr>
            <a:xfrm>
              <a:off x="4073235" y="4484715"/>
              <a:ext cx="1197034" cy="1197034"/>
            </a:xfrm>
            <a:prstGeom prst="rect">
              <a:avLst/>
            </a:prstGeom>
            <a:noFill/>
            <a:ln w="57150">
              <a:solidFill>
                <a:srgbClr val="1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2F6C"/>
                </a:solidFill>
              </a:endParaRPr>
            </a:p>
          </p:txBody>
        </p:sp>
        <p:sp>
          <p:nvSpPr>
            <p:cNvPr id="18" name="Rectangle 17"/>
            <p:cNvSpPr/>
            <p:nvPr/>
          </p:nvSpPr>
          <p:spPr>
            <a:xfrm>
              <a:off x="1949332" y="4484715"/>
              <a:ext cx="1197034" cy="1197034"/>
            </a:xfrm>
            <a:prstGeom prst="rect">
              <a:avLst/>
            </a:prstGeom>
            <a:noFill/>
            <a:ln w="57150">
              <a:solidFill>
                <a:srgbClr val="1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2F6C"/>
                </a:solidFill>
              </a:endParaRPr>
            </a:p>
          </p:txBody>
        </p:sp>
        <p:sp>
          <p:nvSpPr>
            <p:cNvPr id="19" name="Rectangle 18"/>
            <p:cNvSpPr/>
            <p:nvPr/>
          </p:nvSpPr>
          <p:spPr>
            <a:xfrm>
              <a:off x="1583803" y="2095288"/>
              <a:ext cx="1928092" cy="584775"/>
            </a:xfrm>
            <a:prstGeom prst="rect">
              <a:avLst/>
            </a:prstGeom>
          </p:spPr>
          <p:txBody>
            <a:bodyPr wrap="square">
              <a:spAutoFit/>
            </a:bodyPr>
            <a:lstStyle/>
            <a:p>
              <a:pPr algn="ctr">
                <a:defRPr/>
              </a:pPr>
              <a:r>
                <a:rPr lang="en-US" sz="1600" dirty="0">
                  <a:solidFill>
                    <a:srgbClr val="6478A0"/>
                  </a:solidFill>
                  <a:latin typeface="Calibri" panose="020F0502020204030204" pitchFamily="34" charset="0"/>
                </a:rPr>
                <a:t>Interfaces Improving</a:t>
              </a:r>
            </a:p>
            <a:p>
              <a:pPr algn="ctr">
                <a:defRPr/>
              </a:pPr>
              <a:r>
                <a:rPr lang="en-US" sz="1600" dirty="0">
                  <a:solidFill>
                    <a:srgbClr val="6478A0"/>
                  </a:solidFill>
                  <a:latin typeface="Calibri" panose="020F0502020204030204" pitchFamily="34" charset="0"/>
                </a:rPr>
                <a:t>Material Toughness</a:t>
              </a:r>
            </a:p>
          </p:txBody>
        </p:sp>
        <p:sp>
          <p:nvSpPr>
            <p:cNvPr id="20" name="Rectangle 19"/>
            <p:cNvSpPr/>
            <p:nvPr/>
          </p:nvSpPr>
          <p:spPr>
            <a:xfrm>
              <a:off x="3720123" y="2094758"/>
              <a:ext cx="1928092" cy="584775"/>
            </a:xfrm>
            <a:prstGeom prst="rect">
              <a:avLst/>
            </a:prstGeom>
          </p:spPr>
          <p:txBody>
            <a:bodyPr wrap="square">
              <a:spAutoFit/>
            </a:bodyPr>
            <a:lstStyle/>
            <a:p>
              <a:pPr algn="ctr">
                <a:defRPr/>
              </a:pPr>
              <a:r>
                <a:rPr lang="en-US" sz="1600" dirty="0">
                  <a:solidFill>
                    <a:srgbClr val="6478A0"/>
                  </a:solidFill>
                  <a:latin typeface="Calibri" panose="020F0502020204030204" pitchFamily="34" charset="0"/>
                </a:rPr>
                <a:t>Interfaces Allowing</a:t>
              </a:r>
            </a:p>
            <a:p>
              <a:pPr algn="ctr">
                <a:defRPr/>
              </a:pPr>
              <a:r>
                <a:rPr lang="en-US" sz="1600" dirty="0">
                  <a:solidFill>
                    <a:srgbClr val="6478A0"/>
                  </a:solidFill>
                  <a:latin typeface="Calibri" panose="020F0502020204030204" pitchFamily="34" charset="0"/>
                </a:rPr>
                <a:t>Materials to Deform</a:t>
              </a:r>
            </a:p>
          </p:txBody>
        </p:sp>
        <p:sp>
          <p:nvSpPr>
            <p:cNvPr id="21" name="Rectangle 20"/>
            <p:cNvSpPr/>
            <p:nvPr/>
          </p:nvSpPr>
          <p:spPr>
            <a:xfrm>
              <a:off x="3720123" y="3903617"/>
              <a:ext cx="1928092" cy="584775"/>
            </a:xfrm>
            <a:prstGeom prst="rect">
              <a:avLst/>
            </a:prstGeom>
          </p:spPr>
          <p:txBody>
            <a:bodyPr wrap="square">
              <a:spAutoFit/>
            </a:bodyPr>
            <a:lstStyle/>
            <a:p>
              <a:pPr algn="ctr">
                <a:defRPr/>
              </a:pPr>
              <a:r>
                <a:rPr lang="en-US" sz="1600" dirty="0">
                  <a:solidFill>
                    <a:srgbClr val="6478A0"/>
                  </a:solidFill>
                  <a:latin typeface="Calibri" panose="020F0502020204030204" pitchFamily="34" charset="0"/>
                </a:rPr>
                <a:t>Interfaces Allowing</a:t>
              </a:r>
            </a:p>
            <a:p>
              <a:pPr algn="ctr">
                <a:defRPr/>
              </a:pPr>
              <a:r>
                <a:rPr lang="en-US" sz="1600" dirty="0">
                  <a:solidFill>
                    <a:srgbClr val="6478A0"/>
                  </a:solidFill>
                  <a:latin typeface="Calibri" panose="020F0502020204030204" pitchFamily="34" charset="0"/>
                </a:rPr>
                <a:t>Materials to Move</a:t>
              </a:r>
            </a:p>
          </p:txBody>
        </p:sp>
        <p:sp>
          <p:nvSpPr>
            <p:cNvPr id="22" name="Rectangle 21"/>
            <p:cNvSpPr/>
            <p:nvPr/>
          </p:nvSpPr>
          <p:spPr>
            <a:xfrm>
              <a:off x="1583803" y="3920242"/>
              <a:ext cx="1928092" cy="584775"/>
            </a:xfrm>
            <a:prstGeom prst="rect">
              <a:avLst/>
            </a:prstGeom>
          </p:spPr>
          <p:txBody>
            <a:bodyPr wrap="square">
              <a:spAutoFit/>
            </a:bodyPr>
            <a:lstStyle/>
            <a:p>
              <a:pPr algn="ctr">
                <a:defRPr/>
              </a:pPr>
              <a:r>
                <a:rPr lang="en-US" sz="1600" dirty="0">
                  <a:solidFill>
                    <a:srgbClr val="6478A0"/>
                  </a:solidFill>
                  <a:latin typeface="Calibri" panose="020F0502020204030204" pitchFamily="34" charset="0"/>
                </a:rPr>
                <a:t>Interfaces Bridging</a:t>
              </a:r>
            </a:p>
            <a:p>
              <a:pPr algn="ctr">
                <a:defRPr/>
              </a:pPr>
              <a:r>
                <a:rPr lang="en-US" sz="1600" dirty="0">
                  <a:solidFill>
                    <a:srgbClr val="6478A0"/>
                  </a:solidFill>
                  <a:latin typeface="Calibri" panose="020F0502020204030204" pitchFamily="34" charset="0"/>
                </a:rPr>
                <a:t>Different Materials</a:t>
              </a:r>
            </a:p>
          </p:txBody>
        </p:sp>
      </p:grpSp>
      <p:grpSp>
        <p:nvGrpSpPr>
          <p:cNvPr id="23" name="Group 22"/>
          <p:cNvGrpSpPr/>
          <p:nvPr/>
        </p:nvGrpSpPr>
        <p:grpSpPr>
          <a:xfrm>
            <a:off x="719891" y="1099923"/>
            <a:ext cx="3904126" cy="4326801"/>
            <a:chOff x="8125546" y="1135906"/>
            <a:chExt cx="3904126" cy="4326801"/>
          </a:xfrm>
        </p:grpSpPr>
        <p:pic>
          <p:nvPicPr>
            <p:cNvPr id="24" name="Picture 23"/>
            <p:cNvPicPr/>
            <p:nvPr/>
          </p:nvPicPr>
          <p:blipFill rotWithShape="1">
            <a:blip r:embed="rId4" cstate="print">
              <a:extLst>
                <a:ext uri="{28A0092B-C50C-407E-A947-70E740481C1C}">
                  <a14:useLocalDpi xmlns:a14="http://schemas.microsoft.com/office/drawing/2010/main" val="0"/>
                </a:ext>
              </a:extLst>
            </a:blip>
            <a:srcRect b="898"/>
            <a:stretch/>
          </p:blipFill>
          <p:spPr>
            <a:xfrm>
              <a:off x="8125546" y="1135906"/>
              <a:ext cx="3904126" cy="3582932"/>
            </a:xfrm>
            <a:prstGeom prst="rect">
              <a:avLst/>
            </a:prstGeom>
            <a:effectLst>
              <a:softEdge rad="25400"/>
            </a:effectLst>
          </p:spPr>
        </p:pic>
        <p:sp>
          <p:nvSpPr>
            <p:cNvPr id="25" name="Rectangle 24"/>
            <p:cNvSpPr/>
            <p:nvPr/>
          </p:nvSpPr>
          <p:spPr>
            <a:xfrm>
              <a:off x="8125546" y="4754821"/>
              <a:ext cx="3904126" cy="707886"/>
            </a:xfrm>
            <a:prstGeom prst="rect">
              <a:avLst/>
            </a:prstGeom>
          </p:spPr>
          <p:txBody>
            <a:bodyPr wrap="square">
              <a:spAutoFit/>
            </a:bodyPr>
            <a:lstStyle/>
            <a:p>
              <a:pPr algn="ctr"/>
              <a:r>
                <a:rPr lang="en-US" sz="2000" dirty="0">
                  <a:solidFill>
                    <a:schemeClr val="tx1">
                      <a:lumMod val="90000"/>
                    </a:schemeClr>
                  </a:solidFill>
                  <a:latin typeface="Calibri" panose="020F0502020204030204" pitchFamily="34" charset="0"/>
                </a:rPr>
                <a:t>~ 1 µm         ~ 40 nm        ~ few nm</a:t>
              </a:r>
            </a:p>
            <a:p>
              <a:pPr algn="ctr">
                <a:lnSpc>
                  <a:spcPct val="100000"/>
                </a:lnSpc>
              </a:pPr>
              <a:endParaRPr lang="en-US" sz="2000" dirty="0">
                <a:solidFill>
                  <a:schemeClr val="accent1"/>
                </a:solidFill>
                <a:latin typeface="Calibri" panose="020F0502020204030204" pitchFamily="34" charset="0"/>
              </a:endParaRPr>
            </a:p>
          </p:txBody>
        </p:sp>
      </p:grpSp>
      <p:sp>
        <p:nvSpPr>
          <p:cNvPr id="26" name="Rectangle 25"/>
          <p:cNvSpPr/>
          <p:nvPr/>
        </p:nvSpPr>
        <p:spPr>
          <a:xfrm>
            <a:off x="598012" y="5462707"/>
            <a:ext cx="11173574" cy="830997"/>
          </a:xfrm>
          <a:prstGeom prst="rect">
            <a:avLst/>
          </a:prstGeom>
        </p:spPr>
        <p:txBody>
          <a:bodyPr wrap="square">
            <a:spAutoFit/>
          </a:bodyPr>
          <a:lstStyle/>
          <a:p>
            <a:pPr algn="l">
              <a:lnSpc>
                <a:spcPct val="100000"/>
              </a:lnSpc>
            </a:pPr>
            <a:r>
              <a:rPr lang="en-US" sz="2400" dirty="0">
                <a:solidFill>
                  <a:srgbClr val="00B050"/>
                </a:solidFill>
                <a:latin typeface="Calibri" panose="020F0502020204030204" pitchFamily="34" charset="0"/>
              </a:rPr>
              <a:t>Tough, </a:t>
            </a:r>
            <a:r>
              <a:rPr lang="en-US" sz="2400" dirty="0" smtClean="0">
                <a:solidFill>
                  <a:srgbClr val="00B050"/>
                </a:solidFill>
                <a:latin typeface="Calibri" panose="020F0502020204030204" pitchFamily="34" charset="0"/>
              </a:rPr>
              <a:t>stiff and </a:t>
            </a:r>
            <a:r>
              <a:rPr lang="en-US" sz="2400" dirty="0">
                <a:solidFill>
                  <a:srgbClr val="00B050"/>
                </a:solidFill>
                <a:latin typeface="Calibri" panose="020F0502020204030204" pitchFamily="34" charset="0"/>
              </a:rPr>
              <a:t>stable bodies with the capability to creep, recover, undergo stress relaxation, absorb </a:t>
            </a:r>
            <a:r>
              <a:rPr lang="en-US" sz="2400" dirty="0" smtClean="0">
                <a:solidFill>
                  <a:srgbClr val="00B050"/>
                </a:solidFill>
                <a:latin typeface="Calibri" panose="020F0502020204030204" pitchFamily="34" charset="0"/>
              </a:rPr>
              <a:t>energy and </a:t>
            </a:r>
            <a:r>
              <a:rPr lang="en-US" sz="2400" dirty="0">
                <a:solidFill>
                  <a:srgbClr val="00B050"/>
                </a:solidFill>
                <a:latin typeface="Calibri" panose="020F0502020204030204" pitchFamily="34" charset="0"/>
              </a:rPr>
              <a:t>more…</a:t>
            </a:r>
          </a:p>
        </p:txBody>
      </p:sp>
      <p:sp>
        <p:nvSpPr>
          <p:cNvPr id="27" name="Rectangle 26">
            <a:extLst>
              <a:ext uri="{FF2B5EF4-FFF2-40B4-BE49-F238E27FC236}">
                <a16:creationId xmlns:a16="http://schemas.microsoft.com/office/drawing/2014/main" id="{DD44EFEA-039F-4943-8FD8-84E86BDC560E}"/>
              </a:ext>
            </a:extLst>
          </p:cNvPr>
          <p:cNvSpPr/>
          <p:nvPr/>
        </p:nvSpPr>
        <p:spPr>
          <a:xfrm>
            <a:off x="3279366" y="882026"/>
            <a:ext cx="1248932" cy="276999"/>
          </a:xfrm>
          <a:prstGeom prst="rect">
            <a:avLst/>
          </a:prstGeom>
        </p:spPr>
        <p:txBody>
          <a:bodyPr wrap="none">
            <a:spAutoFit/>
          </a:bodyPr>
          <a:lstStyle/>
          <a:p>
            <a:r>
              <a:rPr lang="en-US" sz="1200" dirty="0">
                <a:solidFill>
                  <a:srgbClr val="339933"/>
                </a:solidFill>
                <a:latin typeface="Calibri" panose="020F0502020204030204" pitchFamily="34" charset="0"/>
              </a:rPr>
              <a:t>Coccolithophore </a:t>
            </a:r>
          </a:p>
        </p:txBody>
      </p:sp>
      <p:sp>
        <p:nvSpPr>
          <p:cNvPr id="28" name="Rectangle 27">
            <a:extLst>
              <a:ext uri="{FF2B5EF4-FFF2-40B4-BE49-F238E27FC236}">
                <a16:creationId xmlns:a16="http://schemas.microsoft.com/office/drawing/2014/main" id="{C81EB239-1B9E-7745-9110-DE08EF483CA7}"/>
              </a:ext>
            </a:extLst>
          </p:cNvPr>
          <p:cNvSpPr/>
          <p:nvPr/>
        </p:nvSpPr>
        <p:spPr>
          <a:xfrm>
            <a:off x="660972" y="882026"/>
            <a:ext cx="1067920" cy="276999"/>
          </a:xfrm>
          <a:prstGeom prst="rect">
            <a:avLst/>
          </a:prstGeom>
        </p:spPr>
        <p:txBody>
          <a:bodyPr wrap="none">
            <a:spAutoFit/>
          </a:bodyPr>
          <a:lstStyle/>
          <a:p>
            <a:r>
              <a:rPr lang="en-US" sz="1200" dirty="0">
                <a:solidFill>
                  <a:srgbClr val="339933"/>
                </a:solidFill>
                <a:latin typeface="Calibri" panose="020F0502020204030204" pitchFamily="34" charset="0"/>
              </a:rPr>
              <a:t> Pinna Nobilis </a:t>
            </a:r>
          </a:p>
        </p:txBody>
      </p:sp>
      <p:sp>
        <p:nvSpPr>
          <p:cNvPr id="29" name="Rectangle 28">
            <a:extLst>
              <a:ext uri="{FF2B5EF4-FFF2-40B4-BE49-F238E27FC236}">
                <a16:creationId xmlns:a16="http://schemas.microsoft.com/office/drawing/2014/main" id="{A8964F65-BF2D-E046-9910-342E90383D22}"/>
              </a:ext>
            </a:extLst>
          </p:cNvPr>
          <p:cNvSpPr/>
          <p:nvPr/>
        </p:nvSpPr>
        <p:spPr>
          <a:xfrm>
            <a:off x="1976921" y="869090"/>
            <a:ext cx="1318117" cy="276999"/>
          </a:xfrm>
          <a:prstGeom prst="rect">
            <a:avLst/>
          </a:prstGeom>
        </p:spPr>
        <p:txBody>
          <a:bodyPr wrap="none">
            <a:spAutoFit/>
          </a:bodyPr>
          <a:lstStyle/>
          <a:p>
            <a:r>
              <a:rPr lang="en-US" sz="1200" dirty="0" err="1">
                <a:solidFill>
                  <a:srgbClr val="339933"/>
                </a:solidFill>
                <a:latin typeface="Calibri" panose="020F0502020204030204" pitchFamily="34" charset="0"/>
              </a:rPr>
              <a:t>Perna</a:t>
            </a:r>
            <a:r>
              <a:rPr lang="en-US" sz="1200" dirty="0">
                <a:solidFill>
                  <a:srgbClr val="339933"/>
                </a:solidFill>
                <a:latin typeface="Calibri" panose="020F0502020204030204" pitchFamily="34" charset="0"/>
              </a:rPr>
              <a:t> Canaliculus </a:t>
            </a:r>
          </a:p>
        </p:txBody>
      </p:sp>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4</a:t>
            </a:fld>
            <a:endParaRPr lang="en-US" dirty="0"/>
          </a:p>
        </p:txBody>
      </p:sp>
    </p:spTree>
    <p:extLst>
      <p:ext uri="{BB962C8B-B14F-4D97-AF65-F5344CB8AC3E}">
        <p14:creationId xmlns:p14="http://schemas.microsoft.com/office/powerpoint/2010/main" val="14212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CHALLENGES</a:t>
            </a:r>
          </a:p>
        </p:txBody>
      </p:sp>
      <p:pic>
        <p:nvPicPr>
          <p:cNvPr id="6" name="Picture 5"/>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5</a:t>
            </a:fld>
            <a:endParaRPr lang="en-US"/>
          </a:p>
        </p:txBody>
      </p:sp>
      <p:sp>
        <p:nvSpPr>
          <p:cNvPr id="30" name="Content Placeholder 2">
            <a:extLst>
              <a:ext uri="{FF2B5EF4-FFF2-40B4-BE49-F238E27FC236}">
                <a16:creationId xmlns:a16="http://schemas.microsoft.com/office/drawing/2014/main" id="{7CDD7EEE-CC38-F04F-BC2D-51706B8D488D}"/>
              </a:ext>
            </a:extLst>
          </p:cNvPr>
          <p:cNvSpPr txBox="1">
            <a:spLocks/>
          </p:cNvSpPr>
          <p:nvPr/>
        </p:nvSpPr>
        <p:spPr>
          <a:xfrm>
            <a:off x="149456" y="689364"/>
            <a:ext cx="9373223" cy="569103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Clr>
                <a:srgbClr val="339933"/>
              </a:buClr>
              <a:buFont typeface="+mj-lt"/>
              <a:buAutoNum type="arabicPeriod"/>
            </a:pPr>
            <a:r>
              <a:rPr lang="en-US" dirty="0">
                <a:solidFill>
                  <a:srgbClr val="0B2644"/>
                </a:solidFill>
              </a:rPr>
              <a:t>Environmental Dependence</a:t>
            </a:r>
            <a:endParaRPr lang="en-US" sz="2000"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lgn="l">
              <a:buClr>
                <a:srgbClr val="339933"/>
              </a:buClr>
              <a:buFont typeface="+mj-lt"/>
              <a:buAutoNum type="arabicPeriod"/>
            </a:pPr>
            <a:r>
              <a:rPr lang="en-US" dirty="0">
                <a:solidFill>
                  <a:srgbClr val="0B2644"/>
                </a:solidFill>
              </a:rPr>
              <a:t>Interfaces are Small</a:t>
            </a: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buClr>
                <a:srgbClr val="339933"/>
              </a:buClr>
              <a:buFont typeface="+mj-lt"/>
              <a:buAutoNum type="arabicPeriod"/>
            </a:pPr>
            <a:endParaRPr lang="en-US" sz="1100" dirty="0">
              <a:solidFill>
                <a:srgbClr val="0B2644"/>
              </a:solidFill>
            </a:endParaRPr>
          </a:p>
          <a:p>
            <a:pPr marL="457200" indent="-457200">
              <a:buClr>
                <a:srgbClr val="339933"/>
              </a:buClr>
              <a:buFont typeface="+mj-lt"/>
              <a:buAutoNum type="arabicPeriod"/>
            </a:pPr>
            <a:endParaRPr lang="en-US" dirty="0">
              <a:solidFill>
                <a:srgbClr val="0B2644"/>
              </a:solidFill>
            </a:endParaRPr>
          </a:p>
          <a:p>
            <a:pPr marL="457200" indent="-457200" algn="l">
              <a:buClr>
                <a:srgbClr val="339933"/>
              </a:buClr>
              <a:buFont typeface="+mj-lt"/>
              <a:buAutoNum type="arabicPeriod"/>
            </a:pPr>
            <a:r>
              <a:rPr lang="en-US" dirty="0">
                <a:solidFill>
                  <a:srgbClr val="0B2644"/>
                </a:solidFill>
              </a:rPr>
              <a:t>How to Probe Dynamic and Static Performance of a Single Interface – Elasticity, Plasticity and Viscoelasticity?</a:t>
            </a:r>
            <a:endParaRPr lang="de-DE" dirty="0">
              <a:solidFill>
                <a:srgbClr val="0B2644"/>
              </a:solidFill>
            </a:endParaRPr>
          </a:p>
        </p:txBody>
      </p:sp>
      <p:pic>
        <p:nvPicPr>
          <p:cNvPr id="31" name="Picture 30">
            <a:extLst>
              <a:ext uri="{FF2B5EF4-FFF2-40B4-BE49-F238E27FC236}">
                <a16:creationId xmlns:a16="http://schemas.microsoft.com/office/drawing/2014/main" id="{5E6F4F37-DD8F-9147-BC9A-D288E8A30457}"/>
              </a:ext>
            </a:extLst>
          </p:cNvPr>
          <p:cNvPicPr/>
          <p:nvPr/>
        </p:nvPicPr>
        <p:blipFill rotWithShape="1">
          <a:blip r:embed="rId8" cstate="print">
            <a:extLst>
              <a:ext uri="{28A0092B-C50C-407E-A947-70E740481C1C}">
                <a14:useLocalDpi xmlns:a14="http://schemas.microsoft.com/office/drawing/2010/main" val="0"/>
              </a:ext>
            </a:extLst>
          </a:blip>
          <a:srcRect/>
          <a:stretch/>
        </p:blipFill>
        <p:spPr>
          <a:xfrm>
            <a:off x="556979" y="3709056"/>
            <a:ext cx="1592728" cy="1610074"/>
          </a:xfrm>
          <a:prstGeom prst="rect">
            <a:avLst/>
          </a:prstGeom>
        </p:spPr>
      </p:pic>
      <p:pic>
        <p:nvPicPr>
          <p:cNvPr id="32" name="Picture 31">
            <a:extLst>
              <a:ext uri="{FF2B5EF4-FFF2-40B4-BE49-F238E27FC236}">
                <a16:creationId xmlns:a16="http://schemas.microsoft.com/office/drawing/2014/main" id="{B2BEABBD-BE01-F046-A145-FA250DC76431}"/>
              </a:ext>
            </a:extLst>
          </p:cNvPr>
          <p:cNvPicPr/>
          <p:nvPr/>
        </p:nvPicPr>
        <p:blipFill rotWithShape="1">
          <a:blip r:embed="rId9" cstate="print">
            <a:extLst>
              <a:ext uri="{28A0092B-C50C-407E-A947-70E740481C1C}">
                <a14:useLocalDpi xmlns:a14="http://schemas.microsoft.com/office/drawing/2010/main" val="0"/>
              </a:ext>
            </a:extLst>
          </a:blip>
          <a:srcRect/>
          <a:stretch/>
        </p:blipFill>
        <p:spPr>
          <a:xfrm>
            <a:off x="3438755" y="3709056"/>
            <a:ext cx="1574800" cy="1610074"/>
          </a:xfrm>
          <a:prstGeom prst="rect">
            <a:avLst/>
          </a:prstGeom>
        </p:spPr>
      </p:pic>
      <p:pic>
        <p:nvPicPr>
          <p:cNvPr id="33" name="Picture 32">
            <a:extLst>
              <a:ext uri="{FF2B5EF4-FFF2-40B4-BE49-F238E27FC236}">
                <a16:creationId xmlns:a16="http://schemas.microsoft.com/office/drawing/2014/main" id="{F9E62DBD-8019-AC42-A972-928FE7FDFC9C}"/>
              </a:ext>
            </a:extLst>
          </p:cNvPr>
          <p:cNvPicPr/>
          <p:nvPr/>
        </p:nvPicPr>
        <p:blipFill rotWithShape="1">
          <a:blip r:embed="rId10" cstate="print">
            <a:extLst>
              <a:ext uri="{28A0092B-C50C-407E-A947-70E740481C1C}">
                <a14:useLocalDpi xmlns:a14="http://schemas.microsoft.com/office/drawing/2010/main" val="0"/>
              </a:ext>
            </a:extLst>
          </a:blip>
          <a:srcRect/>
          <a:stretch/>
        </p:blipFill>
        <p:spPr>
          <a:xfrm>
            <a:off x="6579731" y="3709056"/>
            <a:ext cx="1616297" cy="1610074"/>
          </a:xfrm>
          <a:prstGeom prst="rect">
            <a:avLst/>
          </a:prstGeom>
        </p:spPr>
      </p:pic>
      <p:sp>
        <p:nvSpPr>
          <p:cNvPr id="34" name="Rectangle 33">
            <a:extLst>
              <a:ext uri="{FF2B5EF4-FFF2-40B4-BE49-F238E27FC236}">
                <a16:creationId xmlns:a16="http://schemas.microsoft.com/office/drawing/2014/main" id="{233EA941-8E7D-5F46-9831-9C090D88C5D3}"/>
              </a:ext>
            </a:extLst>
          </p:cNvPr>
          <p:cNvSpPr/>
          <p:nvPr/>
        </p:nvSpPr>
        <p:spPr>
          <a:xfrm>
            <a:off x="2069980" y="4283260"/>
            <a:ext cx="1171374" cy="461665"/>
          </a:xfrm>
          <a:prstGeom prst="rect">
            <a:avLst/>
          </a:prstGeom>
        </p:spPr>
        <p:txBody>
          <a:bodyPr wrap="square">
            <a:spAutoFit/>
          </a:bodyPr>
          <a:lstStyle/>
          <a:p>
            <a:pPr algn="ctr">
              <a:lnSpc>
                <a:spcPct val="100000"/>
              </a:lnSpc>
            </a:pPr>
            <a:r>
              <a:rPr lang="en-US" sz="2400" dirty="0">
                <a:solidFill>
                  <a:srgbClr val="0B2644"/>
                </a:solidFill>
                <a:latin typeface="Calibri" panose="020F0502020204030204" pitchFamily="34" charset="0"/>
              </a:rPr>
              <a:t>~ 1 µm</a:t>
            </a:r>
          </a:p>
        </p:txBody>
      </p:sp>
      <p:sp>
        <p:nvSpPr>
          <p:cNvPr id="35" name="Rectangle 34">
            <a:extLst>
              <a:ext uri="{FF2B5EF4-FFF2-40B4-BE49-F238E27FC236}">
                <a16:creationId xmlns:a16="http://schemas.microsoft.com/office/drawing/2014/main" id="{97CFFD83-AAC0-2D44-89BC-450E145D4A0C}"/>
              </a:ext>
            </a:extLst>
          </p:cNvPr>
          <p:cNvSpPr/>
          <p:nvPr/>
        </p:nvSpPr>
        <p:spPr>
          <a:xfrm>
            <a:off x="4959229" y="4283259"/>
            <a:ext cx="1343373" cy="461665"/>
          </a:xfrm>
          <a:prstGeom prst="rect">
            <a:avLst/>
          </a:prstGeom>
        </p:spPr>
        <p:txBody>
          <a:bodyPr wrap="square">
            <a:spAutoFit/>
          </a:bodyPr>
          <a:lstStyle/>
          <a:p>
            <a:pPr algn="ctr">
              <a:lnSpc>
                <a:spcPct val="100000"/>
              </a:lnSpc>
            </a:pPr>
            <a:r>
              <a:rPr lang="en-US" sz="2400" dirty="0">
                <a:solidFill>
                  <a:srgbClr val="0B2644"/>
                </a:solidFill>
                <a:latin typeface="Calibri" panose="020F0502020204030204" pitchFamily="34" charset="0"/>
              </a:rPr>
              <a:t>~ 40 nm</a:t>
            </a:r>
          </a:p>
        </p:txBody>
      </p:sp>
      <p:sp>
        <p:nvSpPr>
          <p:cNvPr id="36" name="Rectangle 35">
            <a:extLst>
              <a:ext uri="{FF2B5EF4-FFF2-40B4-BE49-F238E27FC236}">
                <a16:creationId xmlns:a16="http://schemas.microsoft.com/office/drawing/2014/main" id="{DDA55F64-9118-9940-AB9E-44B024245A45}"/>
              </a:ext>
            </a:extLst>
          </p:cNvPr>
          <p:cNvSpPr/>
          <p:nvPr/>
        </p:nvSpPr>
        <p:spPr>
          <a:xfrm>
            <a:off x="8179306" y="4283259"/>
            <a:ext cx="1343373" cy="461665"/>
          </a:xfrm>
          <a:prstGeom prst="rect">
            <a:avLst/>
          </a:prstGeom>
        </p:spPr>
        <p:txBody>
          <a:bodyPr wrap="square">
            <a:spAutoFit/>
          </a:bodyPr>
          <a:lstStyle/>
          <a:p>
            <a:pPr algn="ctr">
              <a:lnSpc>
                <a:spcPct val="100000"/>
              </a:lnSpc>
            </a:pPr>
            <a:r>
              <a:rPr lang="en-US" sz="2400" dirty="0">
                <a:solidFill>
                  <a:srgbClr val="0B2644"/>
                </a:solidFill>
                <a:latin typeface="Calibri" panose="020F0502020204030204" pitchFamily="34" charset="0"/>
              </a:rPr>
              <a:t>~ few </a:t>
            </a:r>
            <a:r>
              <a:rPr lang="en-US" sz="2400" dirty="0" smtClean="0">
                <a:solidFill>
                  <a:srgbClr val="0B2644"/>
                </a:solidFill>
                <a:latin typeface="Calibri" panose="020F0502020204030204" pitchFamily="34" charset="0"/>
              </a:rPr>
              <a:t>nm </a:t>
            </a:r>
            <a:endParaRPr lang="en-US" sz="2400" dirty="0">
              <a:solidFill>
                <a:srgbClr val="0B2644"/>
              </a:solidFill>
              <a:latin typeface="Calibri" panose="020F0502020204030204" pitchFamily="34" charset="0"/>
            </a:endParaRPr>
          </a:p>
        </p:txBody>
      </p:sp>
      <p:pic>
        <p:nvPicPr>
          <p:cNvPr id="37" name="film3DelospermaZoeae20131031">
            <a:hlinkClick r:id="" action="ppaction://media"/>
            <a:extLst>
              <a:ext uri="{FF2B5EF4-FFF2-40B4-BE49-F238E27FC236}">
                <a16:creationId xmlns:a16="http://schemas.microsoft.com/office/drawing/2014/main" id="{9F7AA4DE-BA4E-B946-8EEC-EA05577EA435}"/>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4222380" y="1163301"/>
            <a:ext cx="2028773" cy="1610074"/>
          </a:xfrm>
          <a:prstGeom prst="rect">
            <a:avLst/>
          </a:prstGeom>
        </p:spPr>
      </p:pic>
      <p:pic>
        <p:nvPicPr>
          <p:cNvPr id="38" name="KiefernzapfenFilm2">
            <a:hlinkClick r:id="" action="ppaction://media"/>
            <a:extLst>
              <a:ext uri="{FF2B5EF4-FFF2-40B4-BE49-F238E27FC236}">
                <a16:creationId xmlns:a16="http://schemas.microsoft.com/office/drawing/2014/main" id="{DF6ED9BA-254E-0A4B-9FF2-CF75A6E44F9C}"/>
              </a:ext>
            </a:extLst>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6352176" y="1177917"/>
            <a:ext cx="1482789" cy="1610075"/>
          </a:xfrm>
          <a:prstGeom prst="rect">
            <a:avLst/>
          </a:prstGeom>
        </p:spPr>
      </p:pic>
      <p:grpSp>
        <p:nvGrpSpPr>
          <p:cNvPr id="39" name="Group 38">
            <a:extLst>
              <a:ext uri="{FF2B5EF4-FFF2-40B4-BE49-F238E27FC236}">
                <a16:creationId xmlns:a16="http://schemas.microsoft.com/office/drawing/2014/main" id="{B7C11072-49DE-014A-BE7B-75FECA45ED73}"/>
              </a:ext>
            </a:extLst>
          </p:cNvPr>
          <p:cNvGrpSpPr/>
          <p:nvPr/>
        </p:nvGrpSpPr>
        <p:grpSpPr>
          <a:xfrm>
            <a:off x="8688080" y="1026871"/>
            <a:ext cx="1850831" cy="1685697"/>
            <a:chOff x="5186555" y="2751089"/>
            <a:chExt cx="2025225" cy="2025225"/>
          </a:xfrm>
        </p:grpSpPr>
        <p:sp>
          <p:nvSpPr>
            <p:cNvPr id="40" name="Oval 39">
              <a:extLst>
                <a:ext uri="{FF2B5EF4-FFF2-40B4-BE49-F238E27FC236}">
                  <a16:creationId xmlns:a16="http://schemas.microsoft.com/office/drawing/2014/main" id="{B376AF4A-5F87-CD4E-A461-9BC7CC5AC97D}"/>
                </a:ext>
              </a:extLst>
            </p:cNvPr>
            <p:cNvSpPr/>
            <p:nvPr/>
          </p:nvSpPr>
          <p:spPr>
            <a:xfrm>
              <a:off x="5186555" y="2751089"/>
              <a:ext cx="2025225" cy="2025225"/>
            </a:xfrm>
            <a:prstGeom prst="ellipse">
              <a:avLst/>
            </a:prstGeom>
            <a:solidFill>
              <a:schemeClr val="bg1"/>
            </a:solid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algn="l" rtl="0" fontAlgn="base">
                <a:lnSpc>
                  <a:spcPct val="120000"/>
                </a:lnSpc>
                <a:spcBef>
                  <a:spcPct val="0"/>
                </a:spcBef>
                <a:spcAft>
                  <a:spcPct val="0"/>
                </a:spcAft>
                <a:buClr>
                  <a:schemeClr val="tx2"/>
                </a:buClr>
                <a:buSzPct val="120000"/>
                <a:buFont typeface="Wingdings" pitchFamily="2" charset="2"/>
                <a:defRPr kern="1200">
                  <a:solidFill>
                    <a:schemeClr val="lt1"/>
                  </a:solidFill>
                  <a:latin typeface="+mn-lt"/>
                  <a:ea typeface="+mn-ea"/>
                  <a:cs typeface="+mn-cs"/>
                </a:defRPr>
              </a:lvl1pPr>
              <a:lvl2pPr marL="457200" algn="l" rtl="0" fontAlgn="base">
                <a:lnSpc>
                  <a:spcPct val="120000"/>
                </a:lnSpc>
                <a:spcBef>
                  <a:spcPct val="0"/>
                </a:spcBef>
                <a:spcAft>
                  <a:spcPct val="0"/>
                </a:spcAft>
                <a:buClr>
                  <a:schemeClr val="tx2"/>
                </a:buClr>
                <a:buSzPct val="120000"/>
                <a:buFont typeface="Wingdings" pitchFamily="2" charset="2"/>
                <a:defRPr kern="1200">
                  <a:solidFill>
                    <a:schemeClr val="lt1"/>
                  </a:solidFill>
                  <a:latin typeface="+mn-lt"/>
                  <a:ea typeface="+mn-ea"/>
                  <a:cs typeface="+mn-cs"/>
                </a:defRPr>
              </a:lvl2pPr>
              <a:lvl3pPr marL="914400" algn="l" rtl="0" fontAlgn="base">
                <a:lnSpc>
                  <a:spcPct val="120000"/>
                </a:lnSpc>
                <a:spcBef>
                  <a:spcPct val="0"/>
                </a:spcBef>
                <a:spcAft>
                  <a:spcPct val="0"/>
                </a:spcAft>
                <a:buClr>
                  <a:schemeClr val="tx2"/>
                </a:buClr>
                <a:buSzPct val="120000"/>
                <a:buFont typeface="Wingdings" pitchFamily="2" charset="2"/>
                <a:defRPr kern="1200">
                  <a:solidFill>
                    <a:schemeClr val="lt1"/>
                  </a:solidFill>
                  <a:latin typeface="+mn-lt"/>
                  <a:ea typeface="+mn-ea"/>
                  <a:cs typeface="+mn-cs"/>
                </a:defRPr>
              </a:lvl3pPr>
              <a:lvl4pPr marL="1371600" algn="l" rtl="0" fontAlgn="base">
                <a:lnSpc>
                  <a:spcPct val="120000"/>
                </a:lnSpc>
                <a:spcBef>
                  <a:spcPct val="0"/>
                </a:spcBef>
                <a:spcAft>
                  <a:spcPct val="0"/>
                </a:spcAft>
                <a:buClr>
                  <a:schemeClr val="tx2"/>
                </a:buClr>
                <a:buSzPct val="120000"/>
                <a:buFont typeface="Wingdings" pitchFamily="2" charset="2"/>
                <a:defRPr kern="1200">
                  <a:solidFill>
                    <a:schemeClr val="lt1"/>
                  </a:solidFill>
                  <a:latin typeface="+mn-lt"/>
                  <a:ea typeface="+mn-ea"/>
                  <a:cs typeface="+mn-cs"/>
                </a:defRPr>
              </a:lvl4pPr>
              <a:lvl5pPr marL="1828800" algn="l" rtl="0" fontAlgn="base">
                <a:lnSpc>
                  <a:spcPct val="120000"/>
                </a:lnSpc>
                <a:spcBef>
                  <a:spcPct val="0"/>
                </a:spcBef>
                <a:spcAft>
                  <a:spcPct val="0"/>
                </a:spcAft>
                <a:buClr>
                  <a:schemeClr val="tx2"/>
                </a:buClr>
                <a:buSzPct val="120000"/>
                <a:buFont typeface="Wingdings" pitchFamily="2" charset="2"/>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176213" indent="-176213" algn="ctr">
                <a:lnSpc>
                  <a:spcPct val="120000"/>
                </a:lnSpc>
                <a:buClr>
                  <a:srgbClr val="116656"/>
                </a:buClr>
                <a:buSzPct val="120000"/>
                <a:buFont typeface="Wingdings" pitchFamily="2" charset="2"/>
                <a:buChar char="§"/>
              </a:pPr>
              <a:endParaRPr lang="en-US" dirty="0" err="1">
                <a:solidFill>
                  <a:schemeClr val="tx1"/>
                </a:solidFill>
                <a:latin typeface="Verdana" pitchFamily="34" charset="0"/>
              </a:endParaRPr>
            </a:p>
          </p:txBody>
        </p:sp>
        <p:pic>
          <p:nvPicPr>
            <p:cNvPr id="41" name="Picture 40">
              <a:extLst>
                <a:ext uri="{FF2B5EF4-FFF2-40B4-BE49-F238E27FC236}">
                  <a16:creationId xmlns:a16="http://schemas.microsoft.com/office/drawing/2014/main" id="{E70C76E0-0FEE-AB42-AA79-C290F1208AC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1092" r="100000"/>
                      </a14:imgEffect>
                    </a14:imgLayer>
                  </a14:imgProps>
                </a:ext>
                <a:ext uri="{28A0092B-C50C-407E-A947-70E740481C1C}">
                  <a14:useLocalDpi xmlns:a14="http://schemas.microsoft.com/office/drawing/2010/main" val="0"/>
                </a:ext>
              </a:extLst>
            </a:blip>
            <a:srcRect/>
            <a:stretch>
              <a:fillRect/>
            </a:stretch>
          </p:blipFill>
          <p:spPr bwMode="auto">
            <a:xfrm>
              <a:off x="5407639" y="3082733"/>
              <a:ext cx="1681751" cy="14008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42" name="TextBox 41">
            <a:extLst>
              <a:ext uri="{FF2B5EF4-FFF2-40B4-BE49-F238E27FC236}">
                <a16:creationId xmlns:a16="http://schemas.microsoft.com/office/drawing/2014/main" id="{DC3A22C2-B303-2248-BC16-FAEA53A864E9}"/>
              </a:ext>
            </a:extLst>
          </p:cNvPr>
          <p:cNvSpPr txBox="1"/>
          <p:nvPr/>
        </p:nvSpPr>
        <p:spPr>
          <a:xfrm>
            <a:off x="209038" y="6167477"/>
            <a:ext cx="3304944" cy="553998"/>
          </a:xfrm>
          <a:prstGeom prst="rect">
            <a:avLst/>
          </a:prstGeom>
          <a:noFill/>
        </p:spPr>
        <p:txBody>
          <a:bodyPr wrap="square" rtlCol="0">
            <a:spAutoFit/>
          </a:bodyPr>
          <a:lstStyle/>
          <a:p>
            <a:pPr algn="l"/>
            <a:r>
              <a:rPr lang="en-US" sz="1000" dirty="0">
                <a:solidFill>
                  <a:srgbClr val="0B2644"/>
                </a:solidFill>
                <a:latin typeface="Calibri" panose="020F0502020204030204" pitchFamily="34" charset="0"/>
              </a:rPr>
              <a:t>B. </a:t>
            </a:r>
            <a:r>
              <a:rPr lang="en-US" sz="1000" dirty="0" err="1">
                <a:solidFill>
                  <a:srgbClr val="0B2644"/>
                </a:solidFill>
                <a:latin typeface="Calibri" panose="020F0502020204030204" pitchFamily="34" charset="0"/>
              </a:rPr>
              <a:t>Bayerlein</a:t>
            </a:r>
            <a:r>
              <a:rPr lang="en-US" sz="1000" dirty="0">
                <a:solidFill>
                  <a:srgbClr val="0B2644"/>
                </a:solidFill>
                <a:latin typeface="Calibri" panose="020F0502020204030204" pitchFamily="34" charset="0"/>
              </a:rPr>
              <a:t> et. al. , Advanced Functional Materials, 2016</a:t>
            </a:r>
          </a:p>
          <a:p>
            <a:pPr algn="l"/>
            <a:r>
              <a:rPr lang="en-US" sz="1000" dirty="0">
                <a:solidFill>
                  <a:srgbClr val="0B2644"/>
                </a:solidFill>
                <a:latin typeface="Calibri" panose="020F0502020204030204" pitchFamily="34" charset="0"/>
              </a:rPr>
              <a:t>H. M. </a:t>
            </a:r>
            <a:r>
              <a:rPr lang="en-US" sz="1000" dirty="0" err="1">
                <a:solidFill>
                  <a:srgbClr val="0B2644"/>
                </a:solidFill>
                <a:latin typeface="Calibri" panose="020F0502020204030204" pitchFamily="34" charset="0"/>
              </a:rPr>
              <a:t>Drezner</a:t>
            </a:r>
            <a:r>
              <a:rPr lang="en-US" sz="1000" dirty="0">
                <a:solidFill>
                  <a:srgbClr val="0B2644"/>
                </a:solidFill>
                <a:latin typeface="Calibri" panose="020F0502020204030204" pitchFamily="34" charset="0"/>
              </a:rPr>
              <a:t> et. al. , Advanced Functional Materials, 2010</a:t>
            </a:r>
          </a:p>
          <a:p>
            <a:pPr algn="l"/>
            <a:r>
              <a:rPr lang="en-US" sz="1000" dirty="0" err="1">
                <a:solidFill>
                  <a:srgbClr val="0B2644"/>
                </a:solidFill>
                <a:latin typeface="Calibri" panose="020F0502020204030204" pitchFamily="34" charset="0"/>
              </a:rPr>
              <a:t>Peisker</a:t>
            </a:r>
            <a:r>
              <a:rPr lang="en-US" sz="1000" dirty="0">
                <a:solidFill>
                  <a:srgbClr val="0B2644"/>
                </a:solidFill>
                <a:latin typeface="Calibri" panose="020F0502020204030204" pitchFamily="34" charset="0"/>
              </a:rPr>
              <a:t> et al., Nat. </a:t>
            </a:r>
            <a:r>
              <a:rPr lang="en-US" sz="1000" dirty="0" err="1">
                <a:solidFill>
                  <a:srgbClr val="0B2644"/>
                </a:solidFill>
                <a:latin typeface="Calibri" panose="020F0502020204030204" pitchFamily="34" charset="0"/>
              </a:rPr>
              <a:t>Commun</a:t>
            </a:r>
            <a:r>
              <a:rPr lang="en-US" sz="1000" dirty="0">
                <a:solidFill>
                  <a:srgbClr val="0B2644"/>
                </a:solidFill>
                <a:latin typeface="Calibri" panose="020F0502020204030204" pitchFamily="34" charset="0"/>
              </a:rPr>
              <a:t>. , 2013</a:t>
            </a:r>
          </a:p>
        </p:txBody>
      </p:sp>
      <p:sp>
        <p:nvSpPr>
          <p:cNvPr id="43" name="Rectangle 42">
            <a:extLst>
              <a:ext uri="{FF2B5EF4-FFF2-40B4-BE49-F238E27FC236}">
                <a16:creationId xmlns:a16="http://schemas.microsoft.com/office/drawing/2014/main" id="{3E71AB18-2FA4-C34A-B0B4-1D21A1D96C7F}"/>
              </a:ext>
            </a:extLst>
          </p:cNvPr>
          <p:cNvSpPr/>
          <p:nvPr/>
        </p:nvSpPr>
        <p:spPr>
          <a:xfrm>
            <a:off x="6579731" y="3479078"/>
            <a:ext cx="1426352" cy="307777"/>
          </a:xfrm>
          <a:prstGeom prst="rect">
            <a:avLst/>
          </a:prstGeom>
        </p:spPr>
        <p:txBody>
          <a:bodyPr wrap="none">
            <a:spAutoFit/>
          </a:bodyPr>
          <a:lstStyle/>
          <a:p>
            <a:r>
              <a:rPr lang="en-US" sz="1400" dirty="0">
                <a:solidFill>
                  <a:srgbClr val="339933"/>
                </a:solidFill>
                <a:latin typeface="Calibri" panose="020F0502020204030204" pitchFamily="34" charset="0"/>
              </a:rPr>
              <a:t>Coccolithophore </a:t>
            </a:r>
          </a:p>
        </p:txBody>
      </p:sp>
      <p:sp>
        <p:nvSpPr>
          <p:cNvPr id="44" name="Rectangle 43">
            <a:extLst>
              <a:ext uri="{FF2B5EF4-FFF2-40B4-BE49-F238E27FC236}">
                <a16:creationId xmlns:a16="http://schemas.microsoft.com/office/drawing/2014/main" id="{3FC3635B-080A-4846-92BE-80B854D7F3C0}"/>
              </a:ext>
            </a:extLst>
          </p:cNvPr>
          <p:cNvSpPr/>
          <p:nvPr/>
        </p:nvSpPr>
        <p:spPr>
          <a:xfrm>
            <a:off x="718349" y="3461108"/>
            <a:ext cx="1215397" cy="307777"/>
          </a:xfrm>
          <a:prstGeom prst="rect">
            <a:avLst/>
          </a:prstGeom>
        </p:spPr>
        <p:txBody>
          <a:bodyPr wrap="none">
            <a:spAutoFit/>
          </a:bodyPr>
          <a:lstStyle/>
          <a:p>
            <a:r>
              <a:rPr lang="en-US" sz="1400" dirty="0">
                <a:solidFill>
                  <a:srgbClr val="339933"/>
                </a:solidFill>
                <a:latin typeface="Calibri" panose="020F0502020204030204" pitchFamily="34" charset="0"/>
              </a:rPr>
              <a:t> Pinna Nobilis </a:t>
            </a:r>
          </a:p>
        </p:txBody>
      </p:sp>
      <p:sp>
        <p:nvSpPr>
          <p:cNvPr id="45" name="Rectangle 44">
            <a:extLst>
              <a:ext uri="{FF2B5EF4-FFF2-40B4-BE49-F238E27FC236}">
                <a16:creationId xmlns:a16="http://schemas.microsoft.com/office/drawing/2014/main" id="{FBE6B638-8EB6-2F43-ADE7-C510C7A6B0D1}"/>
              </a:ext>
            </a:extLst>
          </p:cNvPr>
          <p:cNvSpPr/>
          <p:nvPr/>
        </p:nvSpPr>
        <p:spPr>
          <a:xfrm>
            <a:off x="3434317" y="3461107"/>
            <a:ext cx="1511569" cy="307777"/>
          </a:xfrm>
          <a:prstGeom prst="rect">
            <a:avLst/>
          </a:prstGeom>
        </p:spPr>
        <p:txBody>
          <a:bodyPr wrap="none">
            <a:spAutoFit/>
          </a:bodyPr>
          <a:lstStyle/>
          <a:p>
            <a:r>
              <a:rPr lang="en-US" sz="1400" dirty="0" err="1">
                <a:solidFill>
                  <a:srgbClr val="339933"/>
                </a:solidFill>
                <a:latin typeface="Calibri" panose="020F0502020204030204" pitchFamily="34" charset="0"/>
              </a:rPr>
              <a:t>Perna</a:t>
            </a:r>
            <a:r>
              <a:rPr lang="en-US" sz="1400" dirty="0">
                <a:solidFill>
                  <a:srgbClr val="339933"/>
                </a:solidFill>
                <a:latin typeface="Calibri" panose="020F0502020204030204" pitchFamily="34" charset="0"/>
              </a:rPr>
              <a:t> Canaliculus </a:t>
            </a:r>
          </a:p>
        </p:txBody>
      </p:sp>
      <p:sp>
        <p:nvSpPr>
          <p:cNvPr id="46" name="Rectangle 45">
            <a:extLst>
              <a:ext uri="{FF2B5EF4-FFF2-40B4-BE49-F238E27FC236}">
                <a16:creationId xmlns:a16="http://schemas.microsoft.com/office/drawing/2014/main" id="{6CB990CE-4E39-2C4A-A475-B095F6CE0D1E}"/>
              </a:ext>
            </a:extLst>
          </p:cNvPr>
          <p:cNvSpPr/>
          <p:nvPr/>
        </p:nvSpPr>
        <p:spPr>
          <a:xfrm>
            <a:off x="6614111" y="930343"/>
            <a:ext cx="958917" cy="307777"/>
          </a:xfrm>
          <a:prstGeom prst="rect">
            <a:avLst/>
          </a:prstGeom>
        </p:spPr>
        <p:txBody>
          <a:bodyPr wrap="none">
            <a:spAutoFit/>
          </a:bodyPr>
          <a:lstStyle/>
          <a:p>
            <a:r>
              <a:rPr lang="en-US" sz="1400" dirty="0">
                <a:solidFill>
                  <a:srgbClr val="339933"/>
                </a:solidFill>
                <a:latin typeface="Calibri" panose="020F0502020204030204" pitchFamily="34" charset="0"/>
              </a:rPr>
              <a:t>Pine Cone </a:t>
            </a:r>
          </a:p>
        </p:txBody>
      </p:sp>
      <p:sp>
        <p:nvSpPr>
          <p:cNvPr id="48" name="Rectangle 47">
            <a:extLst>
              <a:ext uri="{FF2B5EF4-FFF2-40B4-BE49-F238E27FC236}">
                <a16:creationId xmlns:a16="http://schemas.microsoft.com/office/drawing/2014/main" id="{5CF51236-ACF9-1E49-92C9-170F4B38FCB1}"/>
              </a:ext>
            </a:extLst>
          </p:cNvPr>
          <p:cNvSpPr/>
          <p:nvPr/>
        </p:nvSpPr>
        <p:spPr>
          <a:xfrm>
            <a:off x="4571286" y="917981"/>
            <a:ext cx="1153586" cy="307777"/>
          </a:xfrm>
          <a:prstGeom prst="rect">
            <a:avLst/>
          </a:prstGeom>
        </p:spPr>
        <p:txBody>
          <a:bodyPr wrap="none">
            <a:spAutoFit/>
          </a:bodyPr>
          <a:lstStyle/>
          <a:p>
            <a:r>
              <a:rPr lang="en-US" sz="1400" dirty="0">
                <a:solidFill>
                  <a:srgbClr val="339933"/>
                </a:solidFill>
                <a:latin typeface="Calibri" panose="020F0502020204030204" pitchFamily="34" charset="0"/>
              </a:rPr>
              <a:t>Seed Capsule</a:t>
            </a:r>
          </a:p>
        </p:txBody>
      </p:sp>
    </p:spTree>
    <p:extLst>
      <p:ext uri="{BB962C8B-B14F-4D97-AF65-F5344CB8AC3E}">
        <p14:creationId xmlns:p14="http://schemas.microsoft.com/office/powerpoint/2010/main" val="16106364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9800" fill="hold"/>
                                        <p:tgtEl>
                                          <p:spTgt spid="37"/>
                                        </p:tgtEl>
                                      </p:cBhvr>
                                    </p:cmd>
                                  </p:childTnLst>
                                </p:cTn>
                              </p:par>
                              <p:par>
                                <p:cTn id="13" presetID="1" presetClass="mediacall" presetSubtype="0" fill="hold" nodeType="withEffect">
                                  <p:stCondLst>
                                    <p:cond delay="0"/>
                                  </p:stCondLst>
                                  <p:childTnLst>
                                    <p:cmd type="call" cmd="playFrom(0.0)">
                                      <p:cBhvr>
                                        <p:cTn id="14" dur="16350" fill="hold"/>
                                        <p:tgtEl>
                                          <p:spTgt spid="38"/>
                                        </p:tgtEl>
                                      </p:cBhvr>
                                    </p:cmd>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37"/>
                </p:tgtEl>
              </p:cMediaNode>
            </p:video>
            <p:video>
              <p:cMediaNode vol="80000">
                <p:cTn id="50" repeatCount="indefinite" fill="hold" display="0">
                  <p:stCondLst>
                    <p:cond delay="indefinite"/>
                  </p:stCondLst>
                </p:cTn>
                <p:tgtEl>
                  <p:spTgt spid="38"/>
                </p:tgtEl>
              </p:cMediaNode>
            </p:video>
          </p:childTnLst>
        </p:cTn>
      </p:par>
    </p:tnLst>
    <p:bldLst>
      <p:bldP spid="34" grpId="0"/>
      <p:bldP spid="35" grpId="0"/>
      <p:bldP spid="36" grpId="0"/>
      <p:bldP spid="43" grpId="0"/>
      <p:bldP spid="44" grpId="0"/>
      <p:bldP spid="45" grpId="0"/>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266911" y="0"/>
            <a:ext cx="10272000"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2">
                    <a:lumMod val="75000"/>
                    <a:lumOff val="25000"/>
                  </a:schemeClr>
                </a:solidFill>
                <a:cs typeface="Calibri" panose="020F0502020204030204" pitchFamily="34" charset="0"/>
              </a:rPr>
              <a:t>PURPOSE OF PhD STUDY</a:t>
            </a:r>
          </a:p>
          <a:p>
            <a:pPr algn="l"/>
            <a:endParaRPr lang="en-US" sz="4000"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2" name="Slide Number Placeholder 1">
            <a:extLst>
              <a:ext uri="{FF2B5EF4-FFF2-40B4-BE49-F238E27FC236}">
                <a16:creationId xmlns:a16="http://schemas.microsoft.com/office/drawing/2014/main" id="{4271FA4D-6346-3846-8E17-1D5DAC21EB68}"/>
              </a:ext>
            </a:extLst>
          </p:cNvPr>
          <p:cNvSpPr>
            <a:spLocks noGrp="1"/>
          </p:cNvSpPr>
          <p:nvPr>
            <p:ph type="sldNum" sz="quarter" idx="12"/>
          </p:nvPr>
        </p:nvSpPr>
        <p:spPr/>
        <p:txBody>
          <a:bodyPr/>
          <a:lstStyle/>
          <a:p>
            <a:fld id="{AB6FBBF7-AB8A-4782-9B9F-61A2B2FB1DA8}" type="slidenum">
              <a:rPr lang="en-US" smtClean="0"/>
              <a:t>6</a:t>
            </a:fld>
            <a:endParaRPr lang="en-US"/>
          </a:p>
        </p:txBody>
      </p:sp>
      <p:sp>
        <p:nvSpPr>
          <p:cNvPr id="26" name="TextBox 25">
            <a:extLst>
              <a:ext uri="{FF2B5EF4-FFF2-40B4-BE49-F238E27FC236}">
                <a16:creationId xmlns:a16="http://schemas.microsoft.com/office/drawing/2014/main" id="{6F1A4755-2925-8945-8502-8C8CD81D8D24}"/>
              </a:ext>
            </a:extLst>
          </p:cNvPr>
          <p:cNvSpPr txBox="1"/>
          <p:nvPr/>
        </p:nvSpPr>
        <p:spPr>
          <a:xfrm>
            <a:off x="408005" y="869090"/>
            <a:ext cx="11131177" cy="3739485"/>
          </a:xfrm>
          <a:prstGeom prst="rect">
            <a:avLst/>
          </a:prstGeom>
          <a:noFill/>
        </p:spPr>
        <p:txBody>
          <a:bodyPr wrap="square">
            <a:spAutoFit/>
          </a:bodyPr>
          <a:lstStyle/>
          <a:p>
            <a:pPr algn="just">
              <a:lnSpc>
                <a:spcPct val="150000"/>
              </a:lnSpc>
              <a:buClr>
                <a:srgbClr val="339933"/>
              </a:buClr>
              <a:defRPr/>
            </a:pPr>
            <a:r>
              <a:rPr lang="en-US" dirty="0" smtClean="0">
                <a:solidFill>
                  <a:srgbClr val="0B2644"/>
                </a:solidFill>
                <a:latin typeface="Calibri" panose="020F0502020204030204" pitchFamily="34" charset="0"/>
                <a:cs typeface="Calibri" pitchFamily="34" charset="0"/>
              </a:rPr>
              <a:t>A multi-disciplinary and collaborative study</a:t>
            </a:r>
          </a:p>
          <a:p>
            <a:pPr algn="just">
              <a:lnSpc>
                <a:spcPct val="150000"/>
              </a:lnSpc>
              <a:buClr>
                <a:srgbClr val="339933"/>
              </a:buClr>
              <a:defRPr/>
            </a:pPr>
            <a:endParaRPr lang="en-US" dirty="0" smtClean="0">
              <a:solidFill>
                <a:srgbClr val="0B2644"/>
              </a:solidFill>
              <a:latin typeface="Calibri" panose="020F0502020204030204" pitchFamily="34" charset="0"/>
              <a:cs typeface="Calibri" pitchFamily="34" charset="0"/>
            </a:endParaRPr>
          </a:p>
          <a:p>
            <a:pPr algn="just">
              <a:lnSpc>
                <a:spcPct val="150000"/>
              </a:lnSpc>
              <a:buClr>
                <a:srgbClr val="339933"/>
              </a:buClr>
              <a:defRPr/>
            </a:pPr>
            <a:endParaRPr lang="en-US" dirty="0" smtClean="0">
              <a:solidFill>
                <a:srgbClr val="0B2644"/>
              </a:solidFill>
              <a:latin typeface="Calibri" panose="020F0502020204030204" pitchFamily="34" charset="0"/>
              <a:cs typeface="Calibri" pitchFamily="34" charset="0"/>
            </a:endParaRPr>
          </a:p>
          <a:p>
            <a:pPr algn="just">
              <a:lnSpc>
                <a:spcPct val="150000"/>
              </a:lnSpc>
              <a:buClr>
                <a:srgbClr val="339933"/>
              </a:buClr>
              <a:defRPr/>
            </a:pPr>
            <a:endParaRPr lang="en-US" dirty="0" smtClean="0">
              <a:solidFill>
                <a:srgbClr val="0B2644"/>
              </a:solidFill>
              <a:latin typeface="Calibri" panose="020F0502020204030204" pitchFamily="34" charset="0"/>
              <a:cs typeface="Calibri" pitchFamily="34" charset="0"/>
            </a:endParaRPr>
          </a:p>
          <a:p>
            <a:pPr algn="just">
              <a:lnSpc>
                <a:spcPct val="150000"/>
              </a:lnSpc>
              <a:buClr>
                <a:srgbClr val="339933"/>
              </a:buClr>
              <a:defRPr/>
            </a:pPr>
            <a:endParaRPr lang="en-US" dirty="0">
              <a:solidFill>
                <a:srgbClr val="0B2644"/>
              </a:solidFill>
              <a:latin typeface="Calibri" panose="020F0502020204030204" pitchFamily="34" charset="0"/>
              <a:cs typeface="Calibri" pitchFamily="34" charset="0"/>
            </a:endParaRPr>
          </a:p>
          <a:p>
            <a:pPr algn="just">
              <a:lnSpc>
                <a:spcPct val="150000"/>
              </a:lnSpc>
              <a:buClr>
                <a:srgbClr val="339933"/>
              </a:buClr>
              <a:defRPr/>
            </a:pPr>
            <a:endParaRPr lang="en-US" dirty="0" smtClean="0">
              <a:solidFill>
                <a:srgbClr val="0B2644"/>
              </a:solidFill>
              <a:latin typeface="Calibri" panose="020F0502020204030204" pitchFamily="34" charset="0"/>
              <a:cs typeface="Calibri" pitchFamily="34" charset="0"/>
            </a:endParaRPr>
          </a:p>
          <a:p>
            <a:pPr algn="just">
              <a:lnSpc>
                <a:spcPct val="200000"/>
              </a:lnSpc>
              <a:buClr>
                <a:srgbClr val="339933"/>
              </a:buClr>
              <a:defRPr/>
            </a:pPr>
            <a:endParaRPr lang="en-US" dirty="0" smtClean="0">
              <a:solidFill>
                <a:srgbClr val="0B2644"/>
              </a:solidFill>
              <a:latin typeface="Calibri" panose="020F0502020204030204" pitchFamily="34" charset="0"/>
              <a:cs typeface="Calibri" pitchFamily="34" charset="0"/>
            </a:endParaRPr>
          </a:p>
          <a:p>
            <a:pPr algn="just">
              <a:lnSpc>
                <a:spcPct val="150000"/>
              </a:lnSpc>
              <a:buClr>
                <a:srgbClr val="339933"/>
              </a:buClr>
              <a:defRPr/>
            </a:pPr>
            <a:r>
              <a:rPr lang="en-US" sz="2600" b="1" dirty="0" smtClean="0">
                <a:solidFill>
                  <a:srgbClr val="0B2644"/>
                </a:solidFill>
                <a:latin typeface="+mj-lt"/>
                <a:cs typeface="Calibri" pitchFamily="34" charset="0"/>
              </a:rPr>
              <a:t>Mechanical Characterization </a:t>
            </a:r>
            <a:r>
              <a:rPr lang="en-US" sz="2600" b="1" dirty="0">
                <a:solidFill>
                  <a:srgbClr val="0B2644"/>
                </a:solidFill>
                <a:latin typeface="+mj-lt"/>
                <a:cs typeface="Calibri" pitchFamily="34" charset="0"/>
              </a:rPr>
              <a:t>of Nano-scale Interfaces in Biocomposite </a:t>
            </a:r>
            <a:r>
              <a:rPr lang="en-US" sz="2600" b="1" dirty="0" smtClean="0">
                <a:solidFill>
                  <a:srgbClr val="0B2644"/>
                </a:solidFill>
                <a:latin typeface="+mj-lt"/>
                <a:cs typeface="Calibri" pitchFamily="34" charset="0"/>
              </a:rPr>
              <a:t>Material</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13" t="4154" r="3413" b="29180"/>
          <a:stretch/>
        </p:blipFill>
        <p:spPr>
          <a:xfrm>
            <a:off x="2533537" y="1861772"/>
            <a:ext cx="1844935" cy="18449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784" r="13065"/>
          <a:stretch/>
        </p:blipFill>
        <p:spPr>
          <a:xfrm>
            <a:off x="495135" y="1887581"/>
            <a:ext cx="1808863" cy="1808863"/>
          </a:xfrm>
          <a:prstGeom prst="rect">
            <a:avLst/>
          </a:prstGeom>
        </p:spPr>
      </p:pic>
      <p:sp>
        <p:nvSpPr>
          <p:cNvPr id="10" name="Rectangle 9"/>
          <p:cNvSpPr/>
          <p:nvPr/>
        </p:nvSpPr>
        <p:spPr>
          <a:xfrm>
            <a:off x="408005" y="4632588"/>
            <a:ext cx="10645415" cy="1200329"/>
          </a:xfrm>
          <a:prstGeom prst="rect">
            <a:avLst/>
          </a:prstGeom>
        </p:spPr>
        <p:txBody>
          <a:bodyPr wrap="square">
            <a:spAutoFit/>
          </a:bodyPr>
          <a:lstStyle/>
          <a:p>
            <a:pPr algn="just">
              <a:lnSpc>
                <a:spcPct val="150000"/>
              </a:lnSpc>
              <a:buClr>
                <a:srgbClr val="339933"/>
              </a:buClr>
              <a:defRPr/>
            </a:pPr>
            <a:r>
              <a:rPr lang="en-US" sz="1600" b="1" kern="0" dirty="0">
                <a:solidFill>
                  <a:srgbClr val="6478A0"/>
                </a:solidFill>
                <a:latin typeface="Roboto"/>
                <a:ea typeface="Roboto"/>
                <a:cs typeface="Roboto"/>
                <a:sym typeface="Roboto"/>
              </a:rPr>
              <a:t>Objectives:</a:t>
            </a:r>
          </a:p>
          <a:p>
            <a:pPr algn="just">
              <a:lnSpc>
                <a:spcPct val="150000"/>
              </a:lnSpc>
              <a:buClr>
                <a:srgbClr val="339933"/>
              </a:buClr>
              <a:defRPr/>
            </a:pPr>
            <a:r>
              <a:rPr lang="en-US" sz="1600" dirty="0" smtClean="0">
                <a:solidFill>
                  <a:srgbClr val="0B2644"/>
                </a:solidFill>
                <a:latin typeface="Calibri" panose="020F0502020204030204" pitchFamily="34" charset="0"/>
                <a:cs typeface="Calibri" pitchFamily="34" charset="0"/>
              </a:rPr>
              <a:t>To </a:t>
            </a:r>
            <a:r>
              <a:rPr lang="en-US" sz="1600" dirty="0" smtClean="0">
                <a:solidFill>
                  <a:srgbClr val="0B2644"/>
                </a:solidFill>
                <a:latin typeface="Calibri" panose="020F0502020204030204" pitchFamily="34" charset="0"/>
                <a:cs typeface="Calibri" pitchFamily="34" charset="0"/>
              </a:rPr>
              <a:t>develop </a:t>
            </a:r>
            <a:r>
              <a:rPr lang="en-US" sz="1600" dirty="0" smtClean="0">
                <a:solidFill>
                  <a:srgbClr val="0B2644"/>
                </a:solidFill>
                <a:latin typeface="Calibri" panose="020F0502020204030204" pitchFamily="34" charset="0"/>
                <a:cs typeface="Calibri" pitchFamily="34" charset="0"/>
              </a:rPr>
              <a:t>and test </a:t>
            </a:r>
            <a:r>
              <a:rPr lang="en-US" sz="1600" u="sng" dirty="0" smtClean="0">
                <a:solidFill>
                  <a:srgbClr val="0B2644"/>
                </a:solidFill>
                <a:latin typeface="Calibri" panose="020F0502020204030204" pitchFamily="34" charset="0"/>
                <a:cs typeface="Calibri" pitchFamily="34" charset="0"/>
              </a:rPr>
              <a:t>Theoretical</a:t>
            </a:r>
            <a:r>
              <a:rPr lang="en-US" sz="1600" dirty="0" smtClean="0">
                <a:solidFill>
                  <a:srgbClr val="0B2644"/>
                </a:solidFill>
                <a:latin typeface="Calibri" panose="020F0502020204030204" pitchFamily="34" charset="0"/>
                <a:cs typeface="Calibri" pitchFamily="34" charset="0"/>
              </a:rPr>
              <a:t>/</a:t>
            </a:r>
            <a:r>
              <a:rPr lang="en-US" sz="1600" u="sng" dirty="0" smtClean="0">
                <a:solidFill>
                  <a:srgbClr val="0B2644"/>
                </a:solidFill>
                <a:latin typeface="Calibri" panose="020F0502020204030204" pitchFamily="34" charset="0"/>
                <a:cs typeface="Calibri" pitchFamily="34" charset="0"/>
              </a:rPr>
              <a:t>Instrumental</a:t>
            </a:r>
            <a:r>
              <a:rPr lang="en-US" sz="1600" dirty="0" smtClean="0">
                <a:solidFill>
                  <a:srgbClr val="0B2644"/>
                </a:solidFill>
                <a:latin typeface="Calibri" panose="020F0502020204030204" pitchFamily="34" charset="0"/>
                <a:cs typeface="Calibri" pitchFamily="34" charset="0"/>
              </a:rPr>
              <a:t>/</a:t>
            </a:r>
            <a:r>
              <a:rPr lang="en-US" sz="1600" u="sng" dirty="0" smtClean="0">
                <a:solidFill>
                  <a:srgbClr val="0B2644"/>
                </a:solidFill>
                <a:latin typeface="Calibri" panose="020F0502020204030204" pitchFamily="34" charset="0"/>
                <a:cs typeface="Calibri" pitchFamily="34" charset="0"/>
              </a:rPr>
              <a:t>Experimental</a:t>
            </a:r>
            <a:r>
              <a:rPr lang="en-US" sz="1600" dirty="0" smtClean="0">
                <a:solidFill>
                  <a:srgbClr val="0B2644"/>
                </a:solidFill>
                <a:latin typeface="Calibri" panose="020F0502020204030204" pitchFamily="34" charset="0"/>
                <a:cs typeface="Calibri" pitchFamily="34" charset="0"/>
              </a:rPr>
              <a:t> frameworks to probe the mechanical properties of mineral/organic interfaces in </a:t>
            </a:r>
            <a:r>
              <a:rPr lang="en-US" sz="1600" dirty="0" err="1" smtClean="0">
                <a:solidFill>
                  <a:srgbClr val="0B2644"/>
                </a:solidFill>
                <a:latin typeface="Calibri" panose="020F0502020204030204" pitchFamily="34" charset="0"/>
                <a:cs typeface="Calibri" pitchFamily="34" charset="0"/>
              </a:rPr>
              <a:t>biocomposites</a:t>
            </a:r>
            <a:r>
              <a:rPr lang="en-US" sz="1600" dirty="0" smtClean="0">
                <a:solidFill>
                  <a:srgbClr val="0B2644"/>
                </a:solidFill>
                <a:latin typeface="Calibri" panose="020F0502020204030204" pitchFamily="34" charset="0"/>
                <a:cs typeface="Calibri" pitchFamily="34" charset="0"/>
              </a:rPr>
              <a:t> as a function frequency and environmental properties.</a:t>
            </a:r>
            <a:endParaRPr lang="en-US" sz="1600" dirty="0">
              <a:solidFill>
                <a:srgbClr val="0B2644"/>
              </a:solidFill>
              <a:latin typeface="Calibri" panose="020F0502020204030204" pitchFamily="34" charset="0"/>
              <a:cs typeface="Calibri" pitchFamily="34" charset="0"/>
            </a:endParaRPr>
          </a:p>
        </p:txBody>
      </p:sp>
      <p:sp>
        <p:nvSpPr>
          <p:cNvPr id="11" name="Rectangle 10"/>
          <p:cNvSpPr/>
          <p:nvPr/>
        </p:nvSpPr>
        <p:spPr>
          <a:xfrm>
            <a:off x="495135" y="1480073"/>
            <a:ext cx="1507272" cy="461665"/>
          </a:xfrm>
          <a:prstGeom prst="rect">
            <a:avLst/>
          </a:prstGeom>
        </p:spPr>
        <p:txBody>
          <a:bodyPr wrap="none">
            <a:spAutoFit/>
          </a:bodyPr>
          <a:lstStyle/>
          <a:p>
            <a:pPr algn="just">
              <a:lnSpc>
                <a:spcPct val="150000"/>
              </a:lnSpc>
              <a:buClr>
                <a:srgbClr val="339933"/>
              </a:buClr>
              <a:defRPr/>
            </a:pPr>
            <a:r>
              <a:rPr lang="en-US" sz="1600" dirty="0" err="1" smtClean="0">
                <a:solidFill>
                  <a:srgbClr val="0B2644"/>
                </a:solidFill>
                <a:latin typeface="Calibri" panose="020F0502020204030204" pitchFamily="34" charset="0"/>
                <a:cs typeface="Calibri" pitchFamily="34" charset="0"/>
              </a:rPr>
              <a:t>Zlotnikov’s</a:t>
            </a:r>
            <a:r>
              <a:rPr lang="en-US" sz="1600" dirty="0" smtClean="0">
                <a:solidFill>
                  <a:srgbClr val="0B2644"/>
                </a:solidFill>
                <a:latin typeface="Calibri" panose="020F0502020204030204" pitchFamily="34" charset="0"/>
                <a:cs typeface="Calibri" pitchFamily="34" charset="0"/>
              </a:rPr>
              <a:t> </a:t>
            </a:r>
            <a:r>
              <a:rPr lang="en-US" sz="1600" dirty="0">
                <a:solidFill>
                  <a:srgbClr val="0B2644"/>
                </a:solidFill>
                <a:latin typeface="Calibri" panose="020F0502020204030204" pitchFamily="34" charset="0"/>
                <a:cs typeface="Calibri" pitchFamily="34" charset="0"/>
              </a:rPr>
              <a:t>Lab. </a:t>
            </a:r>
          </a:p>
        </p:txBody>
      </p:sp>
      <p:sp>
        <p:nvSpPr>
          <p:cNvPr id="12" name="Rectangle 11"/>
          <p:cNvSpPr/>
          <p:nvPr/>
        </p:nvSpPr>
        <p:spPr>
          <a:xfrm>
            <a:off x="2450543" y="1460816"/>
            <a:ext cx="3051156" cy="461665"/>
          </a:xfrm>
          <a:prstGeom prst="rect">
            <a:avLst/>
          </a:prstGeom>
        </p:spPr>
        <p:txBody>
          <a:bodyPr wrap="none">
            <a:spAutoFit/>
          </a:bodyPr>
          <a:lstStyle/>
          <a:p>
            <a:pPr algn="just">
              <a:lnSpc>
                <a:spcPct val="150000"/>
              </a:lnSpc>
              <a:buClr>
                <a:srgbClr val="339933"/>
              </a:buClr>
              <a:defRPr/>
            </a:pPr>
            <a:r>
              <a:rPr lang="en-US" sz="1600" dirty="0" smtClean="0">
                <a:solidFill>
                  <a:srgbClr val="0B2644"/>
                </a:solidFill>
                <a:latin typeface="Calibri" panose="020F0502020204030204" pitchFamily="34" charset="0"/>
                <a:cs typeface="Calibri" pitchFamily="34" charset="0"/>
              </a:rPr>
              <a:t>Bar-</a:t>
            </a:r>
            <a:r>
              <a:rPr lang="en-US" sz="1600" dirty="0" err="1" smtClean="0">
                <a:solidFill>
                  <a:srgbClr val="0B2644"/>
                </a:solidFill>
                <a:latin typeface="Calibri" panose="020F0502020204030204" pitchFamily="34" charset="0"/>
                <a:cs typeface="Calibri" pitchFamily="34" charset="0"/>
              </a:rPr>
              <a:t>On’s</a:t>
            </a:r>
            <a:r>
              <a:rPr lang="en-US" sz="1600" dirty="0" smtClean="0">
                <a:solidFill>
                  <a:srgbClr val="0B2644"/>
                </a:solidFill>
                <a:latin typeface="Calibri" panose="020F0502020204030204" pitchFamily="34" charset="0"/>
                <a:cs typeface="Calibri" pitchFamily="34" charset="0"/>
              </a:rPr>
              <a:t> </a:t>
            </a:r>
            <a:r>
              <a:rPr lang="en-US" sz="1600" dirty="0">
                <a:solidFill>
                  <a:srgbClr val="0B2644"/>
                </a:solidFill>
                <a:latin typeface="Calibri" panose="020F0502020204030204" pitchFamily="34" charset="0"/>
                <a:cs typeface="Calibri" pitchFamily="34" charset="0"/>
              </a:rPr>
              <a:t>Lab</a:t>
            </a:r>
            <a:r>
              <a:rPr lang="en-US" sz="1600" dirty="0" smtClean="0">
                <a:solidFill>
                  <a:srgbClr val="0B2644"/>
                </a:solidFill>
                <a:latin typeface="Calibri" panose="020F0502020204030204" pitchFamily="34" charset="0"/>
                <a:cs typeface="Calibri" pitchFamily="34" charset="0"/>
              </a:rPr>
              <a:t>. </a:t>
            </a:r>
            <a:r>
              <a:rPr lang="en-US" sz="1400" dirty="0" smtClean="0">
                <a:solidFill>
                  <a:srgbClr val="0B2644"/>
                </a:solidFill>
                <a:latin typeface="Calibri" panose="020F0502020204030204" pitchFamily="34" charset="0"/>
                <a:cs typeface="Calibri" pitchFamily="34" charset="0"/>
              </a:rPr>
              <a:t>(Ben-Gurion University)</a:t>
            </a:r>
            <a:endParaRPr lang="en-US" sz="1400" dirty="0">
              <a:solidFill>
                <a:srgbClr val="0B2644"/>
              </a:solidFill>
              <a:latin typeface="Calibri" panose="020F0502020204030204" pitchFamily="34" charset="0"/>
              <a:cs typeface="Calibri"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970" y="2109972"/>
            <a:ext cx="5305763" cy="1348534"/>
          </a:xfrm>
          <a:prstGeom prst="rect">
            <a:avLst/>
          </a:prstGeom>
        </p:spPr>
      </p:pic>
    </p:spTree>
    <p:extLst>
      <p:ext uri="{BB962C8B-B14F-4D97-AF65-F5344CB8AC3E}">
        <p14:creationId xmlns:p14="http://schemas.microsoft.com/office/powerpoint/2010/main" val="2976359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781207" y="2869429"/>
            <a:ext cx="10629585"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8898B6"/>
                </a:solidFill>
                <a:cs typeface="Calibri" panose="020F0502020204030204" pitchFamily="34" charset="0"/>
              </a:rPr>
              <a:t>NANOINDENTATION BASED METHODS</a:t>
            </a:r>
            <a:endParaRPr lang="en-US" sz="4000" dirty="0">
              <a:solidFill>
                <a:srgbClr val="8898B6"/>
              </a:solidFill>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7</a:t>
            </a:fld>
            <a:endParaRPr lang="en-US"/>
          </a:p>
        </p:txBody>
      </p:sp>
      <p:sp>
        <p:nvSpPr>
          <p:cNvPr id="8" name="Rectangle 7"/>
          <p:cNvSpPr/>
          <p:nvPr/>
        </p:nvSpPr>
        <p:spPr>
          <a:xfrm>
            <a:off x="2238467" y="3828848"/>
            <a:ext cx="2415250" cy="1569660"/>
          </a:xfrm>
          <a:prstGeom prst="rect">
            <a:avLst/>
          </a:prstGeom>
        </p:spPr>
        <p:txBody>
          <a:bodyPr wrap="square">
            <a:spAutoFit/>
          </a:bodyPr>
          <a:lstStyle/>
          <a:p>
            <a:pPr algn="just">
              <a:lnSpc>
                <a:spcPct val="150000"/>
              </a:lnSpc>
              <a:buClr>
                <a:srgbClr val="339933"/>
              </a:buClr>
              <a:defRPr/>
            </a:pPr>
            <a:r>
              <a:rPr lang="en-US" sz="1600" b="1" kern="0" dirty="0">
                <a:solidFill>
                  <a:srgbClr val="6478A0"/>
                </a:solidFill>
                <a:latin typeface="Roboto"/>
                <a:ea typeface="Roboto"/>
                <a:cs typeface="Roboto"/>
              </a:rPr>
              <a:t>Three main </a:t>
            </a:r>
            <a:r>
              <a:rPr lang="en-US" sz="1600" b="1" kern="0" dirty="0" smtClean="0">
                <a:solidFill>
                  <a:srgbClr val="6478A0"/>
                </a:solidFill>
                <a:latin typeface="Roboto"/>
                <a:ea typeface="Roboto"/>
                <a:cs typeface="Roboto"/>
              </a:rPr>
              <a:t>approaches</a:t>
            </a:r>
            <a:endParaRPr lang="en-US" sz="1600" dirty="0">
              <a:solidFill>
                <a:srgbClr val="0B2644"/>
              </a:solidFill>
              <a:latin typeface="Calibri" panose="020F0502020204030204" pitchFamily="34" charset="0"/>
              <a:cs typeface="Calibri" pitchFamily="34" charset="0"/>
            </a:endParaRPr>
          </a:p>
          <a:p>
            <a:pPr>
              <a:lnSpc>
                <a:spcPct val="150000"/>
              </a:lnSpc>
              <a:buClr>
                <a:srgbClr val="339933"/>
              </a:buClr>
              <a:buFont typeface="Arial" pitchFamily="34" charset="0"/>
              <a:buChar char="•"/>
              <a:defRPr/>
            </a:pPr>
            <a:r>
              <a:rPr lang="en-US" sz="1600" dirty="0">
                <a:solidFill>
                  <a:srgbClr val="0B2644"/>
                </a:solidFill>
                <a:latin typeface="Calibri" panose="020F0502020204030204" pitchFamily="34" charset="0"/>
                <a:cs typeface="Calibri" pitchFamily="34" charset="0"/>
              </a:rPr>
              <a:t>  Theoretical </a:t>
            </a:r>
          </a:p>
          <a:p>
            <a:pPr>
              <a:lnSpc>
                <a:spcPct val="150000"/>
              </a:lnSpc>
              <a:buClr>
                <a:srgbClr val="339933"/>
              </a:buClr>
              <a:buFont typeface="Arial" pitchFamily="34" charset="0"/>
              <a:buChar char="•"/>
              <a:defRPr/>
            </a:pPr>
            <a:r>
              <a:rPr lang="en-US" sz="1600" dirty="0">
                <a:solidFill>
                  <a:srgbClr val="0B2644"/>
                </a:solidFill>
                <a:latin typeface="Calibri" panose="020F0502020204030204" pitchFamily="34" charset="0"/>
                <a:cs typeface="Calibri" pitchFamily="34" charset="0"/>
              </a:rPr>
              <a:t>  Instrumental</a:t>
            </a:r>
          </a:p>
          <a:p>
            <a:pPr>
              <a:lnSpc>
                <a:spcPct val="150000"/>
              </a:lnSpc>
              <a:buClr>
                <a:srgbClr val="339933"/>
              </a:buClr>
              <a:buFont typeface="Arial" pitchFamily="34" charset="0"/>
              <a:buChar char="•"/>
              <a:defRPr/>
            </a:pPr>
            <a:r>
              <a:rPr lang="en-US" sz="1600" dirty="0">
                <a:solidFill>
                  <a:srgbClr val="0B2644"/>
                </a:solidFill>
                <a:latin typeface="Calibri" panose="020F0502020204030204" pitchFamily="34" charset="0"/>
                <a:cs typeface="Calibri" pitchFamily="34" charset="0"/>
              </a:rPr>
              <a:t>  Experimental</a:t>
            </a:r>
          </a:p>
        </p:txBody>
      </p:sp>
    </p:spTree>
    <p:extLst>
      <p:ext uri="{BB962C8B-B14F-4D97-AF65-F5344CB8AC3E}">
        <p14:creationId xmlns:p14="http://schemas.microsoft.com/office/powerpoint/2010/main" val="11502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83771"/>
          </a:xfrm>
          <a:prstGeom prst="rect">
            <a:avLst/>
          </a:prstGeom>
          <a:gradFill>
            <a:gsLst>
              <a:gs pos="93000">
                <a:schemeClr val="bg1"/>
              </a:gs>
              <a:gs pos="37000">
                <a:srgbClr val="102F6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1;p28"/>
          <p:cNvSpPr txBox="1">
            <a:spLocks/>
          </p:cNvSpPr>
          <p:nvPr/>
        </p:nvSpPr>
        <p:spPr>
          <a:xfrm>
            <a:off x="781207" y="2872309"/>
            <a:ext cx="10629585" cy="86909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8898B6"/>
                </a:solidFill>
                <a:cs typeface="Calibri" panose="020F0502020204030204" pitchFamily="34" charset="0"/>
              </a:rPr>
              <a:t>THEORETICAL</a:t>
            </a:r>
            <a:endParaRPr lang="en-US" sz="4000" dirty="0">
              <a:solidFill>
                <a:srgbClr val="8898B6"/>
              </a:solidFill>
              <a:cs typeface="Calibri" panose="020F0502020204030204" pitchFamily="34" charset="0"/>
            </a:endParaRPr>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86868" y="175648"/>
            <a:ext cx="1104628" cy="517794"/>
          </a:xfrm>
          <a:prstGeom prst="rect">
            <a:avLst/>
          </a:prstGeom>
        </p:spPr>
      </p:pic>
      <p:sp>
        <p:nvSpPr>
          <p:cNvPr id="7" name="Slide Number Placeholder 6">
            <a:extLst>
              <a:ext uri="{FF2B5EF4-FFF2-40B4-BE49-F238E27FC236}">
                <a16:creationId xmlns:a16="http://schemas.microsoft.com/office/drawing/2014/main" id="{1341C54F-A523-4545-B8A4-D3C3A621740F}"/>
              </a:ext>
            </a:extLst>
          </p:cNvPr>
          <p:cNvSpPr>
            <a:spLocks noGrp="1"/>
          </p:cNvSpPr>
          <p:nvPr>
            <p:ph type="sldNum" sz="quarter" idx="12"/>
          </p:nvPr>
        </p:nvSpPr>
        <p:spPr/>
        <p:txBody>
          <a:bodyPr/>
          <a:lstStyle/>
          <a:p>
            <a:fld id="{AB6FBBF7-AB8A-4782-9B9F-61A2B2FB1DA8}" type="slidenum">
              <a:rPr lang="en-US" smtClean="0"/>
              <a:t>8</a:t>
            </a:fld>
            <a:endParaRPr lang="en-US"/>
          </a:p>
        </p:txBody>
      </p:sp>
    </p:spTree>
    <p:extLst>
      <p:ext uri="{BB962C8B-B14F-4D97-AF65-F5344CB8AC3E}">
        <p14:creationId xmlns:p14="http://schemas.microsoft.com/office/powerpoint/2010/main" val="28387790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7|83.1"/>
</p:tagLst>
</file>

<file path=ppt/tags/tag2.xml><?xml version="1.0" encoding="utf-8"?>
<p:tagLst xmlns:a="http://schemas.openxmlformats.org/drawingml/2006/main" xmlns:r="http://schemas.openxmlformats.org/officeDocument/2006/relationships" xmlns:p="http://schemas.openxmlformats.org/presentationml/2006/main">
  <p:tag name="TIMING" val="|46.7|83.1"/>
</p:tagLst>
</file>

<file path=ppt/tags/tag3.xml><?xml version="1.0" encoding="utf-8"?>
<p:tagLst xmlns:a="http://schemas.openxmlformats.org/drawingml/2006/main" xmlns:r="http://schemas.openxmlformats.org/officeDocument/2006/relationships" xmlns:p="http://schemas.openxmlformats.org/presentationml/2006/main">
  <p:tag name="TIMING" val="|46.7|83.1"/>
</p:tagLst>
</file>

<file path=ppt/tags/tag4.xml><?xml version="1.0" encoding="utf-8"?>
<p:tagLst xmlns:a="http://schemas.openxmlformats.org/drawingml/2006/main" xmlns:r="http://schemas.openxmlformats.org/officeDocument/2006/relationships" xmlns:p="http://schemas.openxmlformats.org/presentationml/2006/main">
  <p:tag name="TIMING" val="|46.7|8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14845</TotalTime>
  <Words>1882</Words>
  <Application>Microsoft Office PowerPoint</Application>
  <PresentationFormat>Widescreen</PresentationFormat>
  <Paragraphs>259</Paragraphs>
  <Slides>23</Slides>
  <Notes>10</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Arial</vt:lpstr>
      <vt:lpstr>Calibri</vt:lpstr>
      <vt:lpstr>Calibri Light</vt:lpstr>
      <vt:lpstr>Cambria Math</vt:lpstr>
      <vt:lpstr>Livvic</vt:lpstr>
      <vt:lpstr>Oswald</vt:lpstr>
      <vt:lpstr>Raleway</vt:lpstr>
      <vt:lpstr>Roboto</vt:lpstr>
      <vt:lpstr>Roboto Condensed Light</vt:lpstr>
      <vt:lpstr>Symbol</vt:lpstr>
      <vt:lpstr>Verdana</vt:lpstr>
      <vt:lpstr>Wingdings</vt:lpstr>
      <vt:lpstr>Office Theme</vt:lpstr>
      <vt:lpstr>Software Development Bussines Plan by Slidesgo</vt:lpstr>
      <vt:lpstr>Mechanical Characterization of Nano-scale Interfaces in Biocomposite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Hertz Contact Mechanics across an Interface</dc:title>
  <dc:creator>Mohammad Tadayon</dc:creator>
  <cp:lastModifiedBy>Mohammad Tadayon</cp:lastModifiedBy>
  <cp:revision>163</cp:revision>
  <dcterms:created xsi:type="dcterms:W3CDTF">2021-09-08T08:40:34Z</dcterms:created>
  <dcterms:modified xsi:type="dcterms:W3CDTF">2022-02-09T12:54:21Z</dcterms:modified>
</cp:coreProperties>
</file>