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891" r:id="rId1"/>
  </p:sldMasterIdLst>
  <p:notesMasterIdLst>
    <p:notesMasterId r:id="rId27"/>
  </p:notesMasterIdLst>
  <p:handoutMasterIdLst>
    <p:handoutMasterId r:id="rId28"/>
  </p:handoutMasterIdLst>
  <p:sldIdLst>
    <p:sldId id="256" r:id="rId2"/>
    <p:sldId id="284" r:id="rId3"/>
    <p:sldId id="318" r:id="rId4"/>
    <p:sldId id="327" r:id="rId5"/>
    <p:sldId id="317" r:id="rId6"/>
    <p:sldId id="320" r:id="rId7"/>
    <p:sldId id="322" r:id="rId8"/>
    <p:sldId id="321" r:id="rId9"/>
    <p:sldId id="323" r:id="rId10"/>
    <p:sldId id="331" r:id="rId11"/>
    <p:sldId id="328" r:id="rId12"/>
    <p:sldId id="324" r:id="rId13"/>
    <p:sldId id="325" r:id="rId14"/>
    <p:sldId id="334" r:id="rId15"/>
    <p:sldId id="326" r:id="rId16"/>
    <p:sldId id="330" r:id="rId17"/>
    <p:sldId id="303" r:id="rId18"/>
    <p:sldId id="315" r:id="rId19"/>
    <p:sldId id="319" r:id="rId20"/>
    <p:sldId id="332" r:id="rId21"/>
    <p:sldId id="333" r:id="rId22"/>
    <p:sldId id="335" r:id="rId23"/>
    <p:sldId id="336" r:id="rId24"/>
    <p:sldId id="337" r:id="rId25"/>
    <p:sldId id="338" r:id="rId26"/>
  </p:sldIdLst>
  <p:sldSz cx="12192000" cy="6858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mbria Math" panose="02040503050406030204" pitchFamily="18" charset="0"/>
      <p:regular r:id="rId33"/>
    </p:embeddedFont>
    <p:embeddedFont>
      <p:font typeface="Open Sans" panose="020B0604020202020204" charset="0"/>
      <p:regular r:id="rId34"/>
      <p:bold r:id="rId35"/>
      <p:italic r:id="rId36"/>
      <p:boldItalic r:id="rId37"/>
    </p:embeddedFont>
  </p:embeddedFontLst>
  <p:defaultTextStyle>
    <a:defPPr>
      <a:defRPr lang="de-DE"/>
    </a:defPPr>
    <a:lvl1pPr marL="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1pPr>
    <a:lvl2pPr marL="41148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2pPr>
    <a:lvl3pPr marL="82296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3pPr>
    <a:lvl4pPr marL="123444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4pPr>
    <a:lvl5pPr marL="164592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5pPr>
    <a:lvl6pPr marL="205740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6pPr>
    <a:lvl7pPr marL="246888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7pPr>
    <a:lvl8pPr marL="288036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8pPr>
    <a:lvl9pPr marL="329184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nöfel,Anja" initials="K" lastIdx="10" clrIdx="0">
    <p:extLst>
      <p:ext uri="{19B8F6BF-5375-455C-9EA6-DF929625EA0E}">
        <p15:presenceInfo xmlns:p15="http://schemas.microsoft.com/office/powerpoint/2012/main" userId="S-1-5-21-1982228756-150042506-1537001085-1885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05E"/>
    <a:srgbClr val="339B9B"/>
    <a:srgbClr val="0000D2"/>
    <a:srgbClr val="D2D200"/>
    <a:srgbClr val="13A983"/>
    <a:srgbClr val="009BA4"/>
    <a:srgbClr val="93C356"/>
    <a:srgbClr val="BCCF02"/>
    <a:srgbClr val="28618C"/>
    <a:srgbClr val="539D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8FB837D-C827-4EFA-A057-4D05807E0F7C}" styleName="Designformatvorlage 1 - Akz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Helle Formatvorlage 1 - Akz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113A9D2-9D6B-4929-AA2D-F23B5EE8CBE7}" styleName="Designformatvorlage 2 - Akz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Mittlere Formatvorlage 4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25E5076-3810-47DD-B79F-674D7AD40C01}" styleName="Dunkle Formatvorlage 1 - Akz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88" autoAdjust="0"/>
    <p:restoredTop sz="86748" autoAdjust="0"/>
  </p:normalViewPr>
  <p:slideViewPr>
    <p:cSldViewPr snapToGrid="0" snapToObjects="1">
      <p:cViewPr varScale="1">
        <p:scale>
          <a:sx n="99" d="100"/>
          <a:sy n="99" d="100"/>
        </p:scale>
        <p:origin x="498" y="78"/>
      </p:cViewPr>
      <p:guideLst/>
    </p:cSldViewPr>
  </p:slideViewPr>
  <p:outlineViewPr>
    <p:cViewPr>
      <p:scale>
        <a:sx n="33" d="100"/>
        <a:sy n="33" d="100"/>
      </p:scale>
      <p:origin x="0" y="-91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AC6211-610F-44E5-BF19-D3CDF6EDD281}" type="datetimeFigureOut">
              <a:rPr lang="de-DE" smtClean="0"/>
              <a:t>16.02.2021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D61AA8-FB04-42D1-9939-D1A1356F808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31560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7435D3-23A6-45D3-8DFA-7317DC1E7A64}" type="datetimeFigureOut">
              <a:rPr lang="de-DE" smtClean="0"/>
              <a:t>16.02.2021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69AC09-DF60-43F4-96BF-67D4D9A7409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318259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3450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1489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8329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10385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99357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9195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87486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77704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68882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1043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elfolie_T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0" y="1025526"/>
            <a:ext cx="12192000" cy="5832476"/>
          </a:xfrm>
          <a:prstGeom prst="rect">
            <a:avLst/>
          </a:prstGeom>
          <a:gradFill>
            <a:gsLst>
              <a:gs pos="14000">
                <a:schemeClr val="tx2"/>
              </a:gs>
              <a:gs pos="100000">
                <a:schemeClr val="accent2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74714" y="4494775"/>
            <a:ext cx="10438871" cy="1334525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>
                    <a:alpha val="80000"/>
                  </a:schemeClr>
                </a:solidFill>
              </a:defRPr>
            </a:lvl1pPr>
            <a:lvl2pPr marL="457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  <a:br>
              <a:rPr lang="de-DE" dirty="0"/>
            </a:br>
            <a:r>
              <a:rPr lang="de-DE" dirty="0"/>
              <a:t>Ort oder Anlass des Vortrags // Samstag, 13. Januar 2018</a:t>
            </a:r>
          </a:p>
        </p:txBody>
      </p:sp>
      <p:sp>
        <p:nvSpPr>
          <p:cNvPr id="26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74713" y="2420841"/>
            <a:ext cx="10438873" cy="828676"/>
          </a:xfrm>
          <a:ln>
            <a:noFill/>
          </a:ln>
        </p:spPr>
        <p:txBody>
          <a:bodyPr/>
          <a:lstStyle>
            <a:lvl1pPr>
              <a:spcBef>
                <a:spcPts val="0"/>
              </a:spcBef>
              <a:defRPr sz="1600">
                <a:solidFill>
                  <a:schemeClr val="bg1">
                    <a:alpha val="80000"/>
                  </a:schemeClr>
                </a:solidFill>
              </a:defRPr>
            </a:lvl1pPr>
          </a:lstStyle>
          <a:p>
            <a:pPr lvl="0"/>
            <a:r>
              <a:rPr lang="de-DE" dirty="0"/>
              <a:t>Vorname Name</a:t>
            </a:r>
            <a:br>
              <a:rPr lang="de-DE" dirty="0"/>
            </a:br>
            <a:r>
              <a:rPr lang="de-DE" dirty="0"/>
              <a:t>Struktureinheit  der TU Dresden</a:t>
            </a:r>
          </a:p>
        </p:txBody>
      </p:sp>
      <p:sp>
        <p:nvSpPr>
          <p:cNvPr id="4" name="Rechteck 3"/>
          <p:cNvSpPr/>
          <p:nvPr/>
        </p:nvSpPr>
        <p:spPr>
          <a:xfrm>
            <a:off x="0" y="1025525"/>
            <a:ext cx="12192000" cy="171451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874713" y="3392203"/>
            <a:ext cx="10438873" cy="972108"/>
          </a:xfrm>
          <a:ln>
            <a:noFill/>
          </a:ln>
        </p:spPr>
        <p:txBody>
          <a:bodyPr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</a:t>
            </a:r>
            <a:br>
              <a:rPr lang="de-DE" dirty="0"/>
            </a:br>
            <a:r>
              <a:rPr lang="de-DE" dirty="0"/>
              <a:t>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2731" y="328249"/>
            <a:ext cx="1218534" cy="554589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304" y="349731"/>
            <a:ext cx="1764738" cy="51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912023"/>
      </p:ext>
    </p:extLst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346076"/>
            <a:ext cx="10580687" cy="509588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59847689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346076"/>
            <a:ext cx="10580687" cy="509588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0"/>
          </p:nvPr>
        </p:nvSpPr>
        <p:spPr>
          <a:xfrm>
            <a:off x="0" y="1030288"/>
            <a:ext cx="12192000" cy="509905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258956533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0" y="6"/>
            <a:ext cx="12192000" cy="6129331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679611084"/>
      </p:ext>
    </p:extLst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folie_T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74712" y="4494775"/>
            <a:ext cx="10438873" cy="1334525"/>
          </a:xfrm>
        </p:spPr>
        <p:txBody>
          <a:bodyPr/>
          <a:lstStyle>
            <a:lvl1pPr marL="0" indent="0" algn="l">
              <a:buNone/>
              <a:defRPr>
                <a:solidFill>
                  <a:schemeClr val="bg2"/>
                </a:solidFill>
              </a:defRPr>
            </a:lvl1pPr>
            <a:lvl2pPr marL="457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  <a:br>
              <a:rPr lang="de-DE" dirty="0"/>
            </a:br>
            <a:r>
              <a:rPr lang="de-DE" dirty="0"/>
              <a:t>Ort oder Anlass des Vortrags // Samstag, 13. Januar 2018</a:t>
            </a:r>
          </a:p>
        </p:txBody>
      </p:sp>
      <p:sp>
        <p:nvSpPr>
          <p:cNvPr id="26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74713" y="2420841"/>
            <a:ext cx="10438873" cy="828676"/>
          </a:xfrm>
          <a:ln>
            <a:noFill/>
          </a:ln>
        </p:spPr>
        <p:txBody>
          <a:bodyPr/>
          <a:lstStyle>
            <a:lvl1pPr>
              <a:spcBef>
                <a:spcPts val="0"/>
              </a:spcBef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de-DE" dirty="0"/>
              <a:t>Vorname Name</a:t>
            </a:r>
            <a:br>
              <a:rPr lang="de-DE" dirty="0"/>
            </a:br>
            <a:r>
              <a:rPr lang="de-DE" dirty="0"/>
              <a:t>Struktureinheit  der TU Dresden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74713" y="3392203"/>
            <a:ext cx="10438873" cy="972108"/>
          </a:xfrm>
          <a:ln>
            <a:noFill/>
          </a:ln>
        </p:spPr>
        <p:txBody>
          <a:bodyPr/>
          <a:lstStyle>
            <a:lvl1pPr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Titelmasterformat</a:t>
            </a:r>
            <a:br>
              <a:rPr lang="de-DE" dirty="0"/>
            </a:br>
            <a:r>
              <a:rPr lang="de-DE" dirty="0"/>
              <a:t>durch Klicken bearbeiten</a:t>
            </a:r>
          </a:p>
        </p:txBody>
      </p:sp>
      <p:cxnSp>
        <p:nvCxnSpPr>
          <p:cNvPr id="8" name="Gerade Verbindung 14"/>
          <p:cNvCxnSpPr/>
          <p:nvPr/>
        </p:nvCxnSpPr>
        <p:spPr>
          <a:xfrm>
            <a:off x="0" y="1026000"/>
            <a:ext cx="12192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4"/>
          <p:cNvCxnSpPr/>
          <p:nvPr/>
        </p:nvCxnSpPr>
        <p:spPr>
          <a:xfrm>
            <a:off x="0" y="1206000"/>
            <a:ext cx="12192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2731" y="328249"/>
            <a:ext cx="1218534" cy="554589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304" y="349731"/>
            <a:ext cx="1764738" cy="51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198478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874711" y="1484313"/>
            <a:ext cx="10580688" cy="4344987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3pPr>
              <a:spcBef>
                <a:spcPts val="1200"/>
              </a:spcBef>
              <a:defRPr/>
            </a:lvl3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28119933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0" y="2"/>
            <a:ext cx="12192000" cy="6129336"/>
          </a:xfrm>
          <a:prstGeom prst="rect">
            <a:avLst/>
          </a:prstGeom>
          <a:gradFill>
            <a:gsLst>
              <a:gs pos="14000">
                <a:schemeClr val="tx2"/>
              </a:gs>
              <a:gs pos="100000">
                <a:schemeClr val="accent2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3387259"/>
            <a:ext cx="10580687" cy="1198491"/>
          </a:xfrm>
        </p:spPr>
        <p:txBody>
          <a:bodyPr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47067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65749" y="1484313"/>
            <a:ext cx="6089649" cy="434498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3"/>
          </p:nvPr>
        </p:nvSpPr>
        <p:spPr>
          <a:xfrm>
            <a:off x="874711" y="1484313"/>
            <a:ext cx="4300539" cy="1332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Bildplatzhalter 7"/>
          <p:cNvSpPr>
            <a:spLocks noGrp="1"/>
          </p:cNvSpPr>
          <p:nvPr>
            <p:ph type="pic" sz="quarter" idx="14"/>
          </p:nvPr>
        </p:nvSpPr>
        <p:spPr>
          <a:xfrm>
            <a:off x="874712" y="2943181"/>
            <a:ext cx="4300537" cy="1332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1" name="Bildplatzhalter 7"/>
          <p:cNvSpPr>
            <a:spLocks noGrp="1"/>
          </p:cNvSpPr>
          <p:nvPr>
            <p:ph type="pic" sz="quarter" idx="15"/>
          </p:nvPr>
        </p:nvSpPr>
        <p:spPr>
          <a:xfrm>
            <a:off x="874710" y="4402050"/>
            <a:ext cx="4300537" cy="1427249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291138792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3"/>
          </p:nvPr>
        </p:nvSpPr>
        <p:spPr>
          <a:xfrm>
            <a:off x="6267449" y="1484314"/>
            <a:ext cx="5187950" cy="4344985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874713" y="1484314"/>
            <a:ext cx="5195887" cy="434498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170242763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0"/>
          </p:nvPr>
        </p:nvSpPr>
        <p:spPr>
          <a:xfrm>
            <a:off x="874713" y="1484314"/>
            <a:ext cx="5195887" cy="434498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6267449" y="1484315"/>
            <a:ext cx="5187950" cy="434498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13661984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346075"/>
            <a:ext cx="10580687" cy="68421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0"/>
          </p:nvPr>
        </p:nvSpPr>
        <p:spPr>
          <a:xfrm>
            <a:off x="874712" y="1484314"/>
            <a:ext cx="3399576" cy="434498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8070849" y="1484315"/>
            <a:ext cx="3384550" cy="434498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4457700" y="1484315"/>
            <a:ext cx="3416300" cy="434498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43359633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/>
        </p:nvSpPr>
        <p:spPr>
          <a:xfrm>
            <a:off x="6267450" y="368305"/>
            <a:ext cx="5046135" cy="662147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baseline="0">
                <a:solidFill>
                  <a:schemeClr val="tx2"/>
                </a:solidFill>
                <a:latin typeface="Open Sans" panose="020B0606030504020204" pitchFamily="34" charset="0"/>
                <a:ea typeface="+mj-ea"/>
                <a:cs typeface="+mj-cs"/>
              </a:defRPr>
            </a:lvl1pPr>
          </a:lstStyle>
          <a:p>
            <a:r>
              <a:rPr lang="de-DE" sz="2400" dirty="0"/>
              <a:t>Titelmasterformat durch Klicken bearbeiten</a:t>
            </a:r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/>
          </p:nvPr>
        </p:nvSpPr>
        <p:spPr>
          <a:xfrm>
            <a:off x="874712" y="1484314"/>
            <a:ext cx="5195887" cy="434498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6267450" y="1484315"/>
            <a:ext cx="5187950" cy="434498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874712" y="367507"/>
            <a:ext cx="5195887" cy="662781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76531681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74712" y="346075"/>
            <a:ext cx="10580687" cy="684213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Das ist eine Überschrift</a:t>
            </a:r>
            <a:br>
              <a:rPr lang="de-DE" dirty="0"/>
            </a:br>
            <a:r>
              <a:rPr lang="de-DE" dirty="0"/>
              <a:t>in zwei Zeilen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74712" y="1481138"/>
            <a:ext cx="10580687" cy="4360861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Erste Textebene (16pt)</a:t>
            </a:r>
          </a:p>
          <a:p>
            <a:pPr lvl="1"/>
            <a:r>
              <a:rPr lang="de-DE" dirty="0"/>
              <a:t>Zweite Textebene für Aufzählungen</a:t>
            </a:r>
          </a:p>
          <a:p>
            <a:pPr lvl="2"/>
            <a:r>
              <a:rPr lang="de-DE" dirty="0"/>
              <a:t>Dritte Textebene bei viel Text (14pt)</a:t>
            </a:r>
          </a:p>
          <a:p>
            <a:pPr lvl="3"/>
            <a:r>
              <a:rPr lang="de-DE" dirty="0"/>
              <a:t>Vierte Textebene für Aufzählungen bei viel Text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Zwischenseite</a:t>
            </a:r>
          </a:p>
          <a:p>
            <a:pPr lvl="6"/>
            <a:r>
              <a:rPr lang="de-DE" dirty="0"/>
              <a:t>Für den nächsten Präsentationsabschnitt</a:t>
            </a:r>
          </a:p>
        </p:txBody>
      </p:sp>
      <p:sp>
        <p:nvSpPr>
          <p:cNvPr id="4" name="Textfeld 3"/>
          <p:cNvSpPr txBox="1"/>
          <p:nvPr userDrawn="1"/>
        </p:nvSpPr>
        <p:spPr>
          <a:xfrm>
            <a:off x="3575050" y="6319797"/>
            <a:ext cx="5187950" cy="36933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dirty="0">
                <a:solidFill>
                  <a:schemeClr val="bg2"/>
                </a:solidFill>
              </a:rPr>
              <a:t>Rational Design </a:t>
            </a:r>
            <a:r>
              <a:rPr lang="de-DE" sz="800" dirty="0" err="1">
                <a:solidFill>
                  <a:schemeClr val="bg2"/>
                </a:solidFill>
              </a:rPr>
              <a:t>of</a:t>
            </a:r>
            <a:r>
              <a:rPr lang="de-DE" sz="800" dirty="0">
                <a:solidFill>
                  <a:schemeClr val="bg2"/>
                </a:solidFill>
              </a:rPr>
              <a:t> 2D Framework-Materials</a:t>
            </a:r>
          </a:p>
          <a:p>
            <a:pPr algn="l"/>
            <a:r>
              <a:rPr lang="de-DE" sz="800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David </a:t>
            </a:r>
            <a:r>
              <a:rPr lang="de-DE" sz="800" dirty="0" err="1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Bodesheim</a:t>
            </a:r>
            <a:endParaRPr lang="de-DE" sz="800" baseline="0" dirty="0">
              <a:solidFill>
                <a:schemeClr val="bg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/>
            <a:r>
              <a:rPr lang="de-DE" sz="800" baseline="0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r>
              <a:rPr lang="de-DE" sz="800" baseline="30000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</a:t>
            </a:r>
            <a:r>
              <a:rPr lang="de-DE" sz="800" baseline="0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TAC Meeting // 16.02.2021</a:t>
            </a:r>
            <a:endParaRPr lang="de-DE" sz="800" dirty="0">
              <a:solidFill>
                <a:schemeClr val="bg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8" name="Gerade Verbindung 14"/>
          <p:cNvCxnSpPr/>
          <p:nvPr/>
        </p:nvCxnSpPr>
        <p:spPr>
          <a:xfrm>
            <a:off x="0" y="6123216"/>
            <a:ext cx="12192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8966200" y="6306444"/>
            <a:ext cx="704850" cy="36933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r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de-DE" sz="800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de-DE" sz="800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Slide</a:t>
            </a:r>
            <a:r>
              <a:rPr lang="de-DE" sz="800" baseline="0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fld id="{38F97D41-8991-4148-BA02-56FEE4AAF2CC}" type="slidenum">
              <a:rPr lang="de-DE" sz="800" baseline="0" smtClean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r" defTabSz="9142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lang="de-DE" sz="800" baseline="0" dirty="0">
              <a:solidFill>
                <a:schemeClr val="bg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r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800" dirty="0">
              <a:solidFill>
                <a:schemeClr val="bg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3955" y="6336430"/>
            <a:ext cx="770373" cy="350618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293" y="6336706"/>
            <a:ext cx="1115691" cy="32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890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  <p:sldLayoutId id="2147483903" r:id="rId12"/>
  </p:sldLayoutIdLst>
  <p:hf hdr="0"/>
  <p:txStyles>
    <p:titleStyle>
      <a:lvl1pPr algn="l" defTabSz="914269" rtl="0" eaLnBrk="1" latinLnBrk="0" hangingPunct="1">
        <a:spcBef>
          <a:spcPct val="0"/>
        </a:spcBef>
        <a:buNone/>
        <a:defRPr sz="2400" b="1" kern="1200" baseline="0">
          <a:solidFill>
            <a:schemeClr val="tx2"/>
          </a:solidFill>
          <a:latin typeface="Open Sans" panose="020B0606030504020204" pitchFamily="34" charset="0"/>
          <a:ea typeface="+mj-ea"/>
          <a:cs typeface="+mj-cs"/>
        </a:defRPr>
      </a:lvl1pPr>
    </p:titleStyle>
    <p:bodyStyle>
      <a:lvl1pPr marL="0" indent="0" algn="l" defTabSz="914269" rtl="0" eaLnBrk="1" latinLnBrk="0" hangingPunct="1">
        <a:spcBef>
          <a:spcPts val="600"/>
        </a:spcBef>
        <a:buFont typeface="Arial" panose="020B0604020202020204" pitchFamily="34" charset="0"/>
        <a:buNone/>
        <a:defRPr sz="16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1pPr>
      <a:lvl2pPr marL="395942" indent="-323953" algn="l" defTabSz="914269" rtl="0" eaLnBrk="1" latinLnBrk="0" hangingPunct="1">
        <a:spcBef>
          <a:spcPts val="300"/>
        </a:spcBef>
        <a:buFont typeface="Open Sans" panose="020B0606030504020204" pitchFamily="34" charset="0"/>
        <a:buChar char="—"/>
        <a:defRPr sz="16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2pPr>
      <a:lvl3pPr marL="0" indent="0" algn="l" defTabSz="914269" rtl="0" eaLnBrk="1" latinLnBrk="0" hangingPunct="1">
        <a:spcBef>
          <a:spcPts val="600"/>
        </a:spcBef>
        <a:buFont typeface="Arial" panose="020B0604020202020204" pitchFamily="34" charset="0"/>
        <a:buNone/>
        <a:defRPr sz="14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3pPr>
      <a:lvl4pPr marL="395942" indent="-215969" algn="l" defTabSz="914269" rtl="0" eaLnBrk="1" latinLnBrk="0" hangingPunct="1">
        <a:spcBef>
          <a:spcPts val="300"/>
        </a:spcBef>
        <a:buFont typeface="Symbol" panose="05050102010706020507" pitchFamily="18" charset="2"/>
        <a:buChar char="-"/>
        <a:defRPr sz="14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4pPr>
      <a:lvl5pPr marL="575916" indent="-179362" algn="l" defTabSz="914269" rtl="0" eaLnBrk="1" latinLnBrk="0" hangingPunct="1">
        <a:spcBef>
          <a:spcPts val="300"/>
        </a:spcBef>
        <a:buFont typeface="Symbol" panose="05050102010706020507" pitchFamily="18" charset="2"/>
        <a:buChar char="-"/>
        <a:defRPr sz="1400" kern="1200" baseline="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5pPr>
      <a:lvl6pPr marL="358723" indent="0" algn="l" defTabSz="914269" rtl="0" eaLnBrk="1" latinLnBrk="0" hangingPunct="1">
        <a:spcBef>
          <a:spcPts val="0"/>
        </a:spcBef>
        <a:buFont typeface="Arial" panose="020B0604020202020204" pitchFamily="34" charset="0"/>
        <a:buNone/>
        <a:defRPr sz="3200" b="1" kern="1200">
          <a:solidFill>
            <a:schemeClr val="bg1"/>
          </a:solidFill>
          <a:latin typeface="+mn-lt"/>
          <a:ea typeface="+mn-ea"/>
          <a:cs typeface="+mn-cs"/>
        </a:defRPr>
      </a:lvl6pPr>
      <a:lvl7pPr marL="358723" indent="0" algn="l" defTabSz="914269" rtl="0" eaLnBrk="1" latinLnBrk="0" hangingPunct="1">
        <a:spcBef>
          <a:spcPts val="0"/>
        </a:spcBef>
        <a:buFont typeface="Arial" panose="020B0604020202020204" pitchFamily="34" charset="0"/>
        <a:buNone/>
        <a:defRPr sz="3200" kern="1200">
          <a:solidFill>
            <a:schemeClr val="bg1"/>
          </a:solidFill>
          <a:latin typeface="+mn-lt"/>
          <a:ea typeface="+mn-ea"/>
          <a:cs typeface="+mn-cs"/>
        </a:defRPr>
      </a:lvl7pPr>
      <a:lvl8pPr marL="3428502" indent="-228566" algn="l" defTabSz="91426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35" indent="-228566" algn="l" defTabSz="91426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5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9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2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34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0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03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36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70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6" pos="992">
          <p15:clr>
            <a:srgbClr val="F26B43"/>
          </p15:clr>
        </p15:guide>
        <p15:guide id="7" pos="1120">
          <p15:clr>
            <a:srgbClr val="F26B43"/>
          </p15:clr>
        </p15:guide>
        <p15:guide id="8" pos="1676">
          <p15:clr>
            <a:srgbClr val="F26B43"/>
          </p15:clr>
        </p15:guide>
        <p15:guide id="9" pos="1556">
          <p15:clr>
            <a:srgbClr val="F26B43"/>
          </p15:clr>
        </p15:guide>
        <p15:guide id="10" pos="2252">
          <p15:clr>
            <a:srgbClr val="F26B43"/>
          </p15:clr>
        </p15:guide>
        <p15:guide id="11" pos="2128">
          <p15:clr>
            <a:srgbClr val="F26B43"/>
          </p15:clr>
        </p15:guide>
        <p15:guide id="16" pos="3824">
          <p15:clr>
            <a:srgbClr val="F26B43"/>
          </p15:clr>
        </p15:guide>
        <p15:guide id="17" pos="3948">
          <p15:clr>
            <a:srgbClr val="F26B43"/>
          </p15:clr>
        </p15:guide>
        <p15:guide id="20" pos="4384">
          <p15:clr>
            <a:srgbClr val="F26B43"/>
          </p15:clr>
        </p15:guide>
        <p15:guide id="21" pos="4508">
          <p15:clr>
            <a:srgbClr val="F26B43"/>
          </p15:clr>
        </p15:guide>
        <p15:guide id="22" pos="6780">
          <p15:clr>
            <a:srgbClr val="F26B43"/>
          </p15:clr>
        </p15:guide>
        <p15:guide id="23" pos="6656">
          <p15:clr>
            <a:srgbClr val="F26B43"/>
          </p15:clr>
        </p15:guide>
        <p15:guide id="24" pos="4960">
          <p15:clr>
            <a:srgbClr val="F26B43"/>
          </p15:clr>
        </p15:guide>
        <p15:guide id="25" pos="5084">
          <p15:clr>
            <a:srgbClr val="F26B43"/>
          </p15:clr>
        </p15:guide>
        <p15:guide id="30" orient="horz" pos="538">
          <p15:clr>
            <a:srgbClr val="F26B43"/>
          </p15:clr>
        </p15:guide>
        <p15:guide id="31" pos="551">
          <p15:clr>
            <a:srgbClr val="F26B43"/>
          </p15:clr>
        </p15:guide>
        <p15:guide id="39" pos="6092">
          <p15:clr>
            <a:srgbClr val="F26B43"/>
          </p15:clr>
        </p15:guide>
        <p15:guide id="40" pos="6216">
          <p15:clr>
            <a:srgbClr val="F26B43"/>
          </p15:clr>
        </p15:guide>
        <p15:guide id="41" pos="2692">
          <p15:clr>
            <a:srgbClr val="F26B43"/>
          </p15:clr>
        </p15:guide>
        <p15:guide id="42" pos="2808">
          <p15:clr>
            <a:srgbClr val="F26B43"/>
          </p15:clr>
        </p15:guide>
        <p15:guide id="43" pos="3260">
          <p15:clr>
            <a:srgbClr val="F26B43"/>
          </p15:clr>
        </p15:guide>
        <p15:guide id="44" pos="3380">
          <p15:clr>
            <a:srgbClr val="F26B43"/>
          </p15:clr>
        </p15:guide>
        <p15:guide id="50" pos="5520">
          <p15:clr>
            <a:srgbClr val="F26B43"/>
          </p15:clr>
        </p15:guide>
        <p15:guide id="52" orient="horz" pos="933">
          <p15:clr>
            <a:srgbClr val="F26B43"/>
          </p15:clr>
        </p15:guide>
        <p15:guide id="53" orient="horz" pos="759">
          <p15:clr>
            <a:srgbClr val="F26B43"/>
          </p15:clr>
        </p15:guide>
        <p15:guide id="58" orient="horz" pos="218">
          <p15:clr>
            <a:srgbClr val="F26B43"/>
          </p15:clr>
        </p15:guide>
        <p15:guide id="59" orient="horz" pos="3680">
          <p15:clr>
            <a:srgbClr val="F26B43"/>
          </p15:clr>
        </p15:guide>
        <p15:guide id="60" orient="horz" pos="3861">
          <p15:clr>
            <a:srgbClr val="F26B43"/>
          </p15:clr>
        </p15:guide>
        <p15:guide id="62" orient="horz" pos="2130">
          <p15:clr>
            <a:srgbClr val="F26B43"/>
          </p15:clr>
        </p15:guide>
        <p15:guide id="65" pos="5648">
          <p15:clr>
            <a:srgbClr val="F26B43"/>
          </p15:clr>
        </p15:guide>
        <p15:guide id="66" orient="horz" pos="649">
          <p15:clr>
            <a:srgbClr val="F26B43"/>
          </p15:clr>
        </p15:guide>
        <p15:guide id="67" pos="7216">
          <p15:clr>
            <a:srgbClr val="F26B43"/>
          </p15:clr>
        </p15:guide>
        <p15:guide id="69" orient="horz" pos="3988">
          <p15:clr>
            <a:srgbClr val="F26B43"/>
          </p15:clr>
        </p15:guide>
        <p15:guide id="70" orient="horz" pos="4196">
          <p15:clr>
            <a:srgbClr val="F26B43"/>
          </p15:clr>
        </p15:guide>
        <p15:guide id="71" pos="318">
          <p15:clr>
            <a:srgbClr val="F26B43"/>
          </p15:clr>
        </p15:guide>
        <p15:guide id="72" orient="horz" pos="411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jpeg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pubs.acs.org/doi/abs/10.1021/acs.nanolett.5b05161" TargetMode="External"/><Relationship Id="rId2" Type="http://schemas.openxmlformats.org/officeDocument/2006/relationships/hyperlink" Target="https://pubs.acs.org/doi/pdf/10.1021/acs.nanolett.0c03021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journals.aps.org/prb/pdf/10.1103/PhysRevB.90.165404" TargetMode="External"/><Relationship Id="rId5" Type="http://schemas.openxmlformats.org/officeDocument/2006/relationships/hyperlink" Target="https://arxiv.org/ftp/arxiv/papers/2006/2006.13963.pdf" TargetMode="External"/><Relationship Id="rId4" Type="http://schemas.openxmlformats.org/officeDocument/2006/relationships/hyperlink" Target="https://www.nature.com/articles/nphys2979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gif"/><Relationship Id="rId5" Type="http://schemas.openxmlformats.org/officeDocument/2006/relationships/image" Target="../media/image20.gif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1</a:t>
            </a:r>
            <a:r>
              <a:rPr lang="de-DE" baseline="30000" dirty="0"/>
              <a:t>st</a:t>
            </a:r>
            <a:r>
              <a:rPr lang="de-DE" dirty="0"/>
              <a:t> TAC Meeting // 16.02.2021</a:t>
            </a:r>
          </a:p>
          <a:p>
            <a:r>
              <a:rPr lang="de-DE" dirty="0"/>
              <a:t>David </a:t>
            </a:r>
            <a:r>
              <a:rPr lang="de-DE" dirty="0" err="1"/>
              <a:t>Bodesheim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Chair </a:t>
            </a:r>
            <a:r>
              <a:rPr lang="de-DE" dirty="0" err="1"/>
              <a:t>of</a:t>
            </a:r>
            <a:r>
              <a:rPr lang="de-DE" dirty="0"/>
              <a:t> Materials Science and Nanotechnology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Rational Design </a:t>
            </a:r>
            <a:r>
              <a:rPr lang="de-DE" dirty="0" err="1"/>
              <a:t>of</a:t>
            </a:r>
            <a:r>
              <a:rPr lang="de-DE" dirty="0"/>
              <a:t> 2D Framework-Materials</a:t>
            </a:r>
            <a:br>
              <a:rPr lang="de-DE" dirty="0"/>
            </a:br>
            <a:endParaRPr lang="de-DE" b="0" dirty="0"/>
          </a:p>
        </p:txBody>
      </p:sp>
      <p:pic>
        <p:nvPicPr>
          <p:cNvPr id="6" name="Grafik 5" descr="Ein Bild, das Monitor, sitzend, dunkel, Bildschirm enthält.&#10;&#10;Automatisch generierte Beschreibung">
            <a:extLst>
              <a:ext uri="{FF2B5EF4-FFF2-40B4-BE49-F238E27FC236}">
                <a16:creationId xmlns:a16="http://schemas.microsoft.com/office/drawing/2014/main" id="{F7F9AD65-1D48-45A2-B9EB-06576B51C2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8129" y="446462"/>
            <a:ext cx="1446420" cy="377649"/>
          </a:xfrm>
          <a:prstGeom prst="rect">
            <a:avLst/>
          </a:prstGeom>
        </p:spPr>
      </p:pic>
      <p:pic>
        <p:nvPicPr>
          <p:cNvPr id="4" name="Grafik 3" descr="Ein Bild, das sitzend, Schild, Zeichnung, Essen enthält.&#10;&#10;Automatisch generierte Beschreibung">
            <a:extLst>
              <a:ext uri="{FF2B5EF4-FFF2-40B4-BE49-F238E27FC236}">
                <a16:creationId xmlns:a16="http://schemas.microsoft.com/office/drawing/2014/main" id="{8573723C-4D17-4458-8A77-42C698DA97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4781" y="217715"/>
            <a:ext cx="1306604" cy="73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022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9097D8-BD15-48FA-899B-00471AC1F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Hofstadter‘s</a:t>
            </a:r>
            <a:r>
              <a:rPr lang="de-DE" dirty="0"/>
              <a:t> Butterfly in COFs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1B174889-957F-4412-8AC5-9251DBB457C3}"/>
                  </a:ext>
                </a:extLst>
              </p:cNvPr>
              <p:cNvSpPr>
                <a:spLocks noGrp="1"/>
              </p:cNvSpPr>
              <p:nvPr>
                <p:ph sz="quarter" idx="10"/>
              </p:nvPr>
            </p:nvSpPr>
            <p:spPr/>
            <p:txBody>
              <a:bodyPr/>
              <a:lstStyle/>
              <a:p>
                <a:r>
                  <a:rPr lang="en-US" b="1" dirty="0"/>
                  <a:t>Why is the butterfly to difficult to measure?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Periodicity of the pattern: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𝒄𝒓𝒊𝒕</m:t>
                        </m:r>
                      </m:sub>
                    </m:sSub>
                    <m:r>
                      <a:rPr lang="de-DE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i="1">
                                <a:latin typeface="Cambria Math" panose="02040503050406030204" pitchFamily="18" charset="0"/>
                              </a:rPr>
                              <m:t>Φ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de-DE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b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𝒍𝒐𝒐𝒑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b="1" dirty="0"/>
                  <a:t> </a:t>
                </a:r>
              </a:p>
              <a:p>
                <a:endParaRPr lang="en-US" b="1" dirty="0"/>
              </a:p>
              <a:p>
                <a:endParaRPr lang="en-US" b="1" dirty="0"/>
              </a:p>
              <a:p>
                <a:r>
                  <a:rPr lang="en-US" b="1" dirty="0"/>
                  <a:t>Why COFs?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Big rings reduce necessary magnetic field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Can we find similarities between COF-topologies and simple lattices?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1B174889-957F-4412-8AC5-9251DBB457C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0"/>
              </p:nvPr>
            </p:nvSpPr>
            <p:spPr>
              <a:blipFill>
                <a:blip r:embed="rId3"/>
                <a:stretch>
                  <a:fillRect l="-1152" t="-14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Grafik 7">
            <a:extLst>
              <a:ext uri="{FF2B5EF4-FFF2-40B4-BE49-F238E27FC236}">
                <a16:creationId xmlns:a16="http://schemas.microsoft.com/office/drawing/2014/main" id="{76F4D79D-0E33-49BD-96AB-1EBF8002EF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187" y="403127"/>
            <a:ext cx="3024371" cy="201624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1E99556-AB56-4BCA-9217-BDF5736D3D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778" y="3349653"/>
            <a:ext cx="2613032" cy="2678358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8D692BFD-3E2B-4023-8EE6-3E5B5E9390F7}"/>
              </a:ext>
            </a:extLst>
          </p:cNvPr>
          <p:cNvSpPr/>
          <p:nvPr/>
        </p:nvSpPr>
        <p:spPr>
          <a:xfrm>
            <a:off x="5976048" y="6247009"/>
            <a:ext cx="292580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[8] https://www.nature.com/articles/d41586-019-01869-1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1341B684-7A4A-4B3C-AA82-3AFB1CB65D35}"/>
              </a:ext>
            </a:extLst>
          </p:cNvPr>
          <p:cNvSpPr txBox="1"/>
          <p:nvPr/>
        </p:nvSpPr>
        <p:spPr>
          <a:xfrm>
            <a:off x="11636332" y="3131213"/>
            <a:ext cx="3417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[8]</a:t>
            </a:r>
            <a:endParaRPr lang="en-US" dirty="0"/>
          </a:p>
        </p:txBody>
      </p: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EAF35551-1D57-4C92-B01B-36791442DFE3}"/>
              </a:ext>
            </a:extLst>
          </p:cNvPr>
          <p:cNvCxnSpPr>
            <a:cxnSpLocks/>
          </p:cNvCxnSpPr>
          <p:nvPr/>
        </p:nvCxnSpPr>
        <p:spPr>
          <a:xfrm flipV="1">
            <a:off x="11624020" y="2309176"/>
            <a:ext cx="0" cy="148054"/>
          </a:xfrm>
          <a:prstGeom prst="straightConnector1">
            <a:avLst/>
          </a:prstGeom>
          <a:ln w="12700">
            <a:solidFill>
              <a:srgbClr val="00305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16">
            <a:extLst>
              <a:ext uri="{FF2B5EF4-FFF2-40B4-BE49-F238E27FC236}">
                <a16:creationId xmlns:a16="http://schemas.microsoft.com/office/drawing/2014/main" id="{7F239248-D1B1-4994-8BB3-4010EA2EBAAA}"/>
              </a:ext>
            </a:extLst>
          </p:cNvPr>
          <p:cNvSpPr txBox="1"/>
          <p:nvPr/>
        </p:nvSpPr>
        <p:spPr>
          <a:xfrm>
            <a:off x="11314150" y="2406430"/>
            <a:ext cx="67839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dirty="0"/>
              <a:t>80000 T</a:t>
            </a:r>
            <a:endParaRPr lang="en-US" sz="1050" dirty="0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6ADFCC54-EC64-4E5D-AEDE-BF963695630B}"/>
              </a:ext>
            </a:extLst>
          </p:cNvPr>
          <p:cNvSpPr/>
          <p:nvPr/>
        </p:nvSpPr>
        <p:spPr>
          <a:xfrm>
            <a:off x="5977608" y="6426670"/>
            <a:ext cx="338702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[9] </a:t>
            </a:r>
            <a:r>
              <a:rPr lang="en-US" sz="800" i="1" dirty="0"/>
              <a:t>Chinese Science Bulletin</a:t>
            </a:r>
            <a:r>
              <a:rPr lang="en-US" sz="800" dirty="0"/>
              <a:t>, Volume 63 , Issue 22 : 2229-2245 (2018)</a:t>
            </a:r>
          </a:p>
        </p:txBody>
      </p: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1CA603C9-BF41-4853-94FD-A80D3F9DE2F0}"/>
              </a:ext>
            </a:extLst>
          </p:cNvPr>
          <p:cNvGrpSpPr/>
          <p:nvPr/>
        </p:nvGrpSpPr>
        <p:grpSpPr>
          <a:xfrm>
            <a:off x="1294522" y="4432189"/>
            <a:ext cx="4116571" cy="1691072"/>
            <a:chOff x="1294522" y="3751536"/>
            <a:chExt cx="5495243" cy="2257425"/>
          </a:xfrm>
        </p:grpSpPr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ED3C6A55-47A0-47C3-A965-C6DD8BE5E9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78"/>
            <a:stretch/>
          </p:blipFill>
          <p:spPr>
            <a:xfrm>
              <a:off x="4829175" y="3751536"/>
              <a:ext cx="1960590" cy="2257425"/>
            </a:xfrm>
            <a:prstGeom prst="rect">
              <a:avLst/>
            </a:prstGeom>
          </p:spPr>
        </p:pic>
        <p:pic>
          <p:nvPicPr>
            <p:cNvPr id="27" name="Grafik 26">
              <a:extLst>
                <a:ext uri="{FF2B5EF4-FFF2-40B4-BE49-F238E27FC236}">
                  <a16:creationId xmlns:a16="http://schemas.microsoft.com/office/drawing/2014/main" id="{E80253C9-36B8-4D2F-88FE-E870137A11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45731"/>
            <a:stretch/>
          </p:blipFill>
          <p:spPr>
            <a:xfrm>
              <a:off x="1294522" y="4180488"/>
              <a:ext cx="1518965" cy="1399519"/>
            </a:xfrm>
            <a:prstGeom prst="rect">
              <a:avLst/>
            </a:prstGeom>
          </p:spPr>
        </p:pic>
        <p:cxnSp>
          <p:nvCxnSpPr>
            <p:cNvPr id="29" name="Gerade Verbindung mit Pfeil 28">
              <a:extLst>
                <a:ext uri="{FF2B5EF4-FFF2-40B4-BE49-F238E27FC236}">
                  <a16:creationId xmlns:a16="http://schemas.microsoft.com/office/drawing/2014/main" id="{9B6D9282-92C6-41BF-9985-CB473BFB0BF9}"/>
                </a:ext>
              </a:extLst>
            </p:cNvPr>
            <p:cNvCxnSpPr/>
            <p:nvPr/>
          </p:nvCxnSpPr>
          <p:spPr>
            <a:xfrm>
              <a:off x="3219450" y="4880248"/>
              <a:ext cx="1340418" cy="0"/>
            </a:xfrm>
            <a:prstGeom prst="straightConnector1">
              <a:avLst/>
            </a:prstGeom>
            <a:ln w="25400">
              <a:solidFill>
                <a:srgbClr val="00305E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FE09B62E-9D74-4AA6-A403-F405541BF5F8}"/>
                </a:ext>
              </a:extLst>
            </p:cNvPr>
            <p:cNvSpPr txBox="1"/>
            <p:nvPr/>
          </p:nvSpPr>
          <p:spPr>
            <a:xfrm>
              <a:off x="3254088" y="4466666"/>
              <a:ext cx="1383293" cy="4108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err="1"/>
                <a:t>Similarity</a:t>
              </a:r>
              <a:r>
                <a:rPr lang="de-DE" sz="1400" dirty="0"/>
                <a:t>?</a:t>
              </a:r>
              <a:endParaRPr lang="en-US" sz="1400" dirty="0"/>
            </a:p>
          </p:txBody>
        </p:sp>
      </p:grpSp>
      <p:sp>
        <p:nvSpPr>
          <p:cNvPr id="18" name="Textfeld 17">
            <a:extLst>
              <a:ext uri="{FF2B5EF4-FFF2-40B4-BE49-F238E27FC236}">
                <a16:creationId xmlns:a16="http://schemas.microsoft.com/office/drawing/2014/main" id="{8BE39580-E72C-4DBF-BED7-89DAD24FE8D7}"/>
              </a:ext>
            </a:extLst>
          </p:cNvPr>
          <p:cNvSpPr txBox="1"/>
          <p:nvPr/>
        </p:nvSpPr>
        <p:spPr>
          <a:xfrm>
            <a:off x="5529438" y="4507303"/>
            <a:ext cx="3417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[9]</a:t>
            </a:r>
            <a:endParaRPr lang="en-US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C98E146-1E31-4A76-B793-F16B7EBA8E28}"/>
              </a:ext>
            </a:extLst>
          </p:cNvPr>
          <p:cNvSpPr txBox="1"/>
          <p:nvPr/>
        </p:nvSpPr>
        <p:spPr>
          <a:xfrm>
            <a:off x="9364534" y="267234"/>
            <a:ext cx="2089675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Graphene</a:t>
            </a:r>
            <a:r>
              <a:rPr lang="de-DE" dirty="0"/>
              <a:t> </a:t>
            </a:r>
            <a:r>
              <a:rPr lang="de-DE" dirty="0" err="1"/>
              <a:t>butterfly</a:t>
            </a:r>
            <a:endParaRPr lang="en-US" dirty="0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7DC40713-8BC1-4405-8BF8-5E488C73FEA6}"/>
              </a:ext>
            </a:extLst>
          </p:cNvPr>
          <p:cNvSpPr/>
          <p:nvPr/>
        </p:nvSpPr>
        <p:spPr>
          <a:xfrm>
            <a:off x="7043833" y="1232920"/>
            <a:ext cx="430153" cy="430153"/>
          </a:xfrm>
          <a:prstGeom prst="rect">
            <a:avLst/>
          </a:prstGeom>
          <a:solidFill>
            <a:srgbClr val="0030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640C492F-4E52-4AC3-9794-714F61C3F006}"/>
              </a:ext>
            </a:extLst>
          </p:cNvPr>
          <p:cNvSpPr txBox="1"/>
          <p:nvPr/>
        </p:nvSpPr>
        <p:spPr>
          <a:xfrm>
            <a:off x="7471674" y="1262139"/>
            <a:ext cx="81967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</a:t>
            </a:r>
            <a:endParaRPr lang="en-US" dirty="0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6232242-CB84-4300-874E-451A2C8E160A}"/>
              </a:ext>
            </a:extLst>
          </p:cNvPr>
          <p:cNvSpPr txBox="1"/>
          <p:nvPr/>
        </p:nvSpPr>
        <p:spPr>
          <a:xfrm>
            <a:off x="7143239" y="968790"/>
            <a:ext cx="81967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</a:t>
            </a:r>
            <a:endParaRPr lang="en-US" dirty="0"/>
          </a:p>
        </p:txBody>
      </p:sp>
      <p:sp>
        <p:nvSpPr>
          <p:cNvPr id="5" name="Sechseck 4">
            <a:extLst>
              <a:ext uri="{FF2B5EF4-FFF2-40B4-BE49-F238E27FC236}">
                <a16:creationId xmlns:a16="http://schemas.microsoft.com/office/drawing/2014/main" id="{001EC364-9AE1-4157-89EC-E5DA02C964C4}"/>
              </a:ext>
            </a:extLst>
          </p:cNvPr>
          <p:cNvSpPr/>
          <p:nvPr/>
        </p:nvSpPr>
        <p:spPr>
          <a:xfrm>
            <a:off x="6958481" y="1934862"/>
            <a:ext cx="617767" cy="532558"/>
          </a:xfrm>
          <a:prstGeom prst="hexagon">
            <a:avLst/>
          </a:prstGeom>
          <a:solidFill>
            <a:srgbClr val="0030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CD727CC2-72CF-43B9-8457-8B06D43625D7}"/>
              </a:ext>
            </a:extLst>
          </p:cNvPr>
          <p:cNvSpPr txBox="1"/>
          <p:nvPr/>
        </p:nvSpPr>
        <p:spPr>
          <a:xfrm>
            <a:off x="7476160" y="1823348"/>
            <a:ext cx="81967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</a:t>
            </a:r>
            <a:endParaRPr lang="en-US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7A08C0EA-F918-4E7E-8930-D7255602AB7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320" y="12082"/>
            <a:ext cx="4044549" cy="303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464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  <p:bldP spid="21" grpId="0"/>
      <p:bldP spid="24" grpId="0"/>
      <p:bldP spid="5" grpId="0" animBg="1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66C092-6435-49B0-BCD9-D2747BF53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Hofstadter‘s</a:t>
            </a:r>
            <a:r>
              <a:rPr lang="de-DE" dirty="0"/>
              <a:t> Butterfly in COFs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A5692043-3652-4DA5-84FF-78E61898C179}"/>
                  </a:ext>
                </a:extLst>
              </p:cNvPr>
              <p:cNvSpPr>
                <a:spLocks noGrp="1"/>
              </p:cNvSpPr>
              <p:nvPr>
                <p:ph sz="quarter" idx="10"/>
              </p:nvPr>
            </p:nvSpPr>
            <p:spPr/>
            <p:txBody>
              <a:bodyPr/>
              <a:lstStyle/>
              <a:p>
                <a:r>
                  <a:rPr lang="de-DE" b="1" dirty="0"/>
                  <a:t>Calculating </a:t>
                </a:r>
                <a:r>
                  <a:rPr lang="de-DE" b="1" dirty="0" err="1"/>
                  <a:t>the</a:t>
                </a:r>
                <a:r>
                  <a:rPr lang="de-DE" b="1" dirty="0"/>
                  <a:t> Butterfly </a:t>
                </a:r>
                <a:r>
                  <a:rPr lang="de-DE" b="1" dirty="0" err="1"/>
                  <a:t>structure</a:t>
                </a:r>
                <a:endParaRPr lang="de-DE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 err="1"/>
                  <a:t>Tight</a:t>
                </a:r>
                <a:r>
                  <a:rPr lang="de-DE" dirty="0"/>
                  <a:t>-Binding </a:t>
                </a:r>
                <a:r>
                  <a:rPr lang="de-DE" dirty="0" err="1"/>
                  <a:t>model</a:t>
                </a:r>
                <a:r>
                  <a:rPr lang="de-DE" dirty="0"/>
                  <a:t> </a:t>
                </a:r>
                <a:r>
                  <a:rPr lang="de-DE" dirty="0" err="1"/>
                  <a:t>with</a:t>
                </a:r>
                <a:r>
                  <a:rPr lang="de-DE" dirty="0"/>
                  <a:t> </a:t>
                </a:r>
                <a:r>
                  <a:rPr lang="de-DE" dirty="0" err="1"/>
                  <a:t>only</a:t>
                </a:r>
                <a:r>
                  <a:rPr lang="de-DE" dirty="0"/>
                  <a:t> </a:t>
                </a:r>
                <a:r>
                  <a:rPr lang="de-DE" dirty="0" err="1"/>
                  <a:t>nearest-neighbor</a:t>
                </a:r>
                <a:r>
                  <a:rPr lang="de-DE" dirty="0"/>
                  <a:t> </a:t>
                </a:r>
                <a:r>
                  <a:rPr lang="de-DE" dirty="0" err="1"/>
                  <a:t>interactions</a:t>
                </a:r>
                <a:endParaRPr lang="de-DE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 err="1"/>
                  <a:t>Only</a:t>
                </a:r>
                <a:r>
                  <a:rPr lang="de-DE" dirty="0"/>
                  <a:t> </a:t>
                </a:r>
                <a:r>
                  <a:rPr lang="de-DE" dirty="0" err="1"/>
                  <a:t>p</a:t>
                </a:r>
                <a:r>
                  <a:rPr lang="de-DE" baseline="-25000" dirty="0" err="1"/>
                  <a:t>z</a:t>
                </a:r>
                <a:r>
                  <a:rPr lang="de-DE" dirty="0"/>
                  <a:t>-orbitals and </a:t>
                </a:r>
                <a:r>
                  <a:rPr lang="el-GR" dirty="0"/>
                  <a:t>π</a:t>
                </a:r>
                <a:r>
                  <a:rPr lang="de-DE" dirty="0"/>
                  <a:t>-bonds</a:t>
                </a:r>
                <a:endParaRPr lang="de-DE" baseline="-25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 err="1"/>
                  <a:t>Distance-dependent</a:t>
                </a:r>
                <a:r>
                  <a:rPr lang="de-DE" dirty="0"/>
                  <a:t> </a:t>
                </a:r>
                <a:r>
                  <a:rPr lang="de-DE" dirty="0" err="1"/>
                  <a:t>parameters</a:t>
                </a:r>
                <a:r>
                  <a:rPr lang="de-DE" dirty="0"/>
                  <a:t> </a:t>
                </a:r>
                <a:r>
                  <a:rPr lang="de-DE" dirty="0" err="1"/>
                  <a:t>from</a:t>
                </a:r>
                <a:r>
                  <a:rPr lang="de-DE" dirty="0"/>
                  <a:t> Salter-Koster </a:t>
                </a:r>
                <a:r>
                  <a:rPr lang="de-DE" dirty="0" err="1"/>
                  <a:t>files</a:t>
                </a:r>
                <a:endParaRPr lang="de-DE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/>
                  <a:t>Finite 2D </a:t>
                </a:r>
                <a:r>
                  <a:rPr lang="de-DE" dirty="0" err="1"/>
                  <a:t>system</a:t>
                </a:r>
                <a:endParaRPr lang="de-DE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 err="1"/>
                  <a:t>Altering</a:t>
                </a:r>
                <a:r>
                  <a:rPr lang="de-DE" dirty="0"/>
                  <a:t> hopping </a:t>
                </a:r>
                <a:r>
                  <a:rPr lang="de-DE" dirty="0" err="1"/>
                  <a:t>parameters</a:t>
                </a:r>
                <a:r>
                  <a:rPr lang="de-DE" dirty="0"/>
                  <a:t> via </a:t>
                </a:r>
                <a:r>
                  <a:rPr lang="de-DE" dirty="0" err="1"/>
                  <a:t>Peierls</a:t>
                </a:r>
                <a:r>
                  <a:rPr lang="de-DE" dirty="0"/>
                  <a:t>-Substitution</a:t>
                </a:r>
                <a:br>
                  <a:rPr lang="de-DE" dirty="0"/>
                </a:br>
                <a:r>
                  <a:rPr lang="de-DE" dirty="0"/>
                  <a:t> </a:t>
                </a:r>
              </a:p>
              <a:p>
                <a:pPr lvl="4" indent="0">
                  <a:buNone/>
                </a:pPr>
                <a:r>
                  <a:rPr lang="de-DE" dirty="0"/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𝑛𝑚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 </m:t>
                    </m:r>
                    <m:groupChr>
                      <m:groupChrPr>
                        <m:chr m:val="→"/>
                        <m:vertJc m:val="bot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groupChrPr>
                      <m:e/>
                    </m:groupChr>
                    <m:r>
                      <a:rPr lang="de-DE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𝑛𝑚</m:t>
                        </m:r>
                      </m:sub>
                    </m:sSub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f>
                          <m:f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el-GR" b="0" i="1" smtClean="0">
                                <a:latin typeface="Cambria Math" panose="02040503050406030204" pitchFamily="18" charset="0"/>
                              </a:rPr>
                              <m:t>π</m:t>
                            </m:r>
                          </m:num>
                          <m:den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l-GR" i="1">
                                    <a:latin typeface="Cambria Math" panose="02040503050406030204" pitchFamily="18" charset="0"/>
                                  </a:rPr>
                                  <m:t>Φ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  <m:nary>
                          <m:nary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p>
                          <m:e>
                            <m:acc>
                              <m:accPr>
                                <m:chr m:val="⃗"/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𝑛𝑚</m:t>
                                    </m:r>
                                  </m:sub>
                                </m:sSub>
                              </m:e>
                            </m:acc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acc>
                              <m:accPr>
                                <m:chr m:val="⃗"/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e>
                            </m:acc>
                          </m:e>
                        </m:nary>
                      </m:sup>
                    </m:sSup>
                  </m:oMath>
                </a14:m>
                <a:r>
                  <a:rPr lang="de-DE" dirty="0"/>
                  <a:t> </a:t>
                </a:r>
              </a:p>
              <a:p>
                <a:endParaRPr lang="de-DE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A5692043-3652-4DA5-84FF-78E61898C17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0"/>
              </p:nvPr>
            </p:nvSpPr>
            <p:spPr>
              <a:blipFill>
                <a:blip r:embed="rId2"/>
                <a:stretch>
                  <a:fillRect l="-1152" t="-14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5" name="Gruppieren 54">
            <a:extLst>
              <a:ext uri="{FF2B5EF4-FFF2-40B4-BE49-F238E27FC236}">
                <a16:creationId xmlns:a16="http://schemas.microsoft.com/office/drawing/2014/main" id="{930848B0-04E7-41CC-A092-99E36C7CC43C}"/>
              </a:ext>
            </a:extLst>
          </p:cNvPr>
          <p:cNvGrpSpPr/>
          <p:nvPr/>
        </p:nvGrpSpPr>
        <p:grpSpPr>
          <a:xfrm>
            <a:off x="7944295" y="1391221"/>
            <a:ext cx="2717006" cy="2707077"/>
            <a:chOff x="7944295" y="1391221"/>
            <a:chExt cx="2045253" cy="2037779"/>
          </a:xfrm>
        </p:grpSpPr>
        <p:grpSp>
          <p:nvGrpSpPr>
            <p:cNvPr id="50" name="Gruppieren 49">
              <a:extLst>
                <a:ext uri="{FF2B5EF4-FFF2-40B4-BE49-F238E27FC236}">
                  <a16:creationId xmlns:a16="http://schemas.microsoft.com/office/drawing/2014/main" id="{22F46207-D82E-4535-8629-F52C738021DF}"/>
                </a:ext>
              </a:extLst>
            </p:cNvPr>
            <p:cNvGrpSpPr/>
            <p:nvPr/>
          </p:nvGrpSpPr>
          <p:grpSpPr>
            <a:xfrm>
              <a:off x="7944295" y="1391221"/>
              <a:ext cx="2045253" cy="2037779"/>
              <a:chOff x="7944295" y="1391221"/>
              <a:chExt cx="2045253" cy="2037779"/>
            </a:xfrm>
            <a:scene3d>
              <a:camera prst="isometricOffAxis2Top"/>
              <a:lightRig rig="threePt" dir="t"/>
            </a:scene3d>
          </p:grpSpPr>
          <p:grpSp>
            <p:nvGrpSpPr>
              <p:cNvPr id="5" name="Gruppieren 4">
                <a:extLst>
                  <a:ext uri="{FF2B5EF4-FFF2-40B4-BE49-F238E27FC236}">
                    <a16:creationId xmlns:a16="http://schemas.microsoft.com/office/drawing/2014/main" id="{4AAA400C-5A02-4A5F-B1CB-6C37EB213A1C}"/>
                  </a:ext>
                </a:extLst>
              </p:cNvPr>
              <p:cNvGrpSpPr/>
              <p:nvPr/>
            </p:nvGrpSpPr>
            <p:grpSpPr>
              <a:xfrm>
                <a:off x="8037338" y="1476490"/>
                <a:ext cx="1868556" cy="1868694"/>
                <a:chOff x="3498574" y="1421296"/>
                <a:chExt cx="1868556" cy="1868694"/>
              </a:xfrm>
            </p:grpSpPr>
            <p:sp>
              <p:nvSpPr>
                <p:cNvPr id="31" name="Rechteck 30">
                  <a:extLst>
                    <a:ext uri="{FF2B5EF4-FFF2-40B4-BE49-F238E27FC236}">
                      <a16:creationId xmlns:a16="http://schemas.microsoft.com/office/drawing/2014/main" id="{98D9B8A4-8F94-4350-93DA-5BD72D4081F1}"/>
                    </a:ext>
                  </a:extLst>
                </p:cNvPr>
                <p:cNvSpPr/>
                <p:nvPr/>
              </p:nvSpPr>
              <p:spPr>
                <a:xfrm>
                  <a:off x="3498574" y="2355574"/>
                  <a:ext cx="467139" cy="467139"/>
                </a:xfrm>
                <a:prstGeom prst="rect">
                  <a:avLst/>
                </a:prstGeom>
                <a:noFill/>
                <a:ln>
                  <a:solidFill>
                    <a:srgbClr val="00305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Rechteck 31">
                  <a:extLst>
                    <a:ext uri="{FF2B5EF4-FFF2-40B4-BE49-F238E27FC236}">
                      <a16:creationId xmlns:a16="http://schemas.microsoft.com/office/drawing/2014/main" id="{5145BED3-0237-4F25-9EBE-36D7236FEC3F}"/>
                    </a:ext>
                  </a:extLst>
                </p:cNvPr>
                <p:cNvSpPr/>
                <p:nvPr/>
              </p:nvSpPr>
              <p:spPr>
                <a:xfrm>
                  <a:off x="3965713" y="2355574"/>
                  <a:ext cx="467139" cy="467139"/>
                </a:xfrm>
                <a:prstGeom prst="rect">
                  <a:avLst/>
                </a:prstGeom>
                <a:noFill/>
                <a:ln>
                  <a:solidFill>
                    <a:srgbClr val="00305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Rechteck 32">
                  <a:extLst>
                    <a:ext uri="{FF2B5EF4-FFF2-40B4-BE49-F238E27FC236}">
                      <a16:creationId xmlns:a16="http://schemas.microsoft.com/office/drawing/2014/main" id="{0E8524ED-F450-4C18-9B5F-056EE5FB4400}"/>
                    </a:ext>
                  </a:extLst>
                </p:cNvPr>
                <p:cNvSpPr/>
                <p:nvPr/>
              </p:nvSpPr>
              <p:spPr>
                <a:xfrm>
                  <a:off x="3965713" y="2822851"/>
                  <a:ext cx="467139" cy="467139"/>
                </a:xfrm>
                <a:prstGeom prst="rect">
                  <a:avLst/>
                </a:prstGeom>
                <a:noFill/>
                <a:ln>
                  <a:solidFill>
                    <a:srgbClr val="00305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Rechteck 33">
                  <a:extLst>
                    <a:ext uri="{FF2B5EF4-FFF2-40B4-BE49-F238E27FC236}">
                      <a16:creationId xmlns:a16="http://schemas.microsoft.com/office/drawing/2014/main" id="{A972A18C-3F19-43A7-B87E-7AC9A0659A34}"/>
                    </a:ext>
                  </a:extLst>
                </p:cNvPr>
                <p:cNvSpPr/>
                <p:nvPr/>
              </p:nvSpPr>
              <p:spPr>
                <a:xfrm>
                  <a:off x="3498574" y="2822713"/>
                  <a:ext cx="467139" cy="467139"/>
                </a:xfrm>
                <a:prstGeom prst="rect">
                  <a:avLst/>
                </a:prstGeom>
                <a:noFill/>
                <a:ln>
                  <a:solidFill>
                    <a:srgbClr val="00305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Rechteck 34">
                  <a:extLst>
                    <a:ext uri="{FF2B5EF4-FFF2-40B4-BE49-F238E27FC236}">
                      <a16:creationId xmlns:a16="http://schemas.microsoft.com/office/drawing/2014/main" id="{8AACCCCD-39E5-4EE8-9529-F797E9256661}"/>
                    </a:ext>
                  </a:extLst>
                </p:cNvPr>
                <p:cNvSpPr/>
                <p:nvPr/>
              </p:nvSpPr>
              <p:spPr>
                <a:xfrm>
                  <a:off x="4432852" y="2355574"/>
                  <a:ext cx="467139" cy="467139"/>
                </a:xfrm>
                <a:prstGeom prst="rect">
                  <a:avLst/>
                </a:prstGeom>
                <a:noFill/>
                <a:ln>
                  <a:solidFill>
                    <a:srgbClr val="00305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chteck 35">
                  <a:extLst>
                    <a:ext uri="{FF2B5EF4-FFF2-40B4-BE49-F238E27FC236}">
                      <a16:creationId xmlns:a16="http://schemas.microsoft.com/office/drawing/2014/main" id="{7021E0F9-144F-4154-B33A-1FE9C44668FC}"/>
                    </a:ext>
                  </a:extLst>
                </p:cNvPr>
                <p:cNvSpPr/>
                <p:nvPr/>
              </p:nvSpPr>
              <p:spPr>
                <a:xfrm>
                  <a:off x="4899991" y="2355574"/>
                  <a:ext cx="467139" cy="467139"/>
                </a:xfrm>
                <a:prstGeom prst="rect">
                  <a:avLst/>
                </a:prstGeom>
                <a:noFill/>
                <a:ln>
                  <a:solidFill>
                    <a:srgbClr val="00305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Rechteck 36">
                  <a:extLst>
                    <a:ext uri="{FF2B5EF4-FFF2-40B4-BE49-F238E27FC236}">
                      <a16:creationId xmlns:a16="http://schemas.microsoft.com/office/drawing/2014/main" id="{C45A345B-7D98-4C55-BEBD-A612C165CD39}"/>
                    </a:ext>
                  </a:extLst>
                </p:cNvPr>
                <p:cNvSpPr/>
                <p:nvPr/>
              </p:nvSpPr>
              <p:spPr>
                <a:xfrm>
                  <a:off x="4899991" y="2822851"/>
                  <a:ext cx="467139" cy="467139"/>
                </a:xfrm>
                <a:prstGeom prst="rect">
                  <a:avLst/>
                </a:prstGeom>
                <a:noFill/>
                <a:ln>
                  <a:solidFill>
                    <a:srgbClr val="00305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Rechteck 37">
                  <a:extLst>
                    <a:ext uri="{FF2B5EF4-FFF2-40B4-BE49-F238E27FC236}">
                      <a16:creationId xmlns:a16="http://schemas.microsoft.com/office/drawing/2014/main" id="{7E8AC33D-79D1-49EC-974B-B74F2DB2F512}"/>
                    </a:ext>
                  </a:extLst>
                </p:cNvPr>
                <p:cNvSpPr/>
                <p:nvPr/>
              </p:nvSpPr>
              <p:spPr>
                <a:xfrm>
                  <a:off x="4432852" y="2822713"/>
                  <a:ext cx="467139" cy="467139"/>
                </a:xfrm>
                <a:prstGeom prst="rect">
                  <a:avLst/>
                </a:prstGeom>
                <a:noFill/>
                <a:ln>
                  <a:solidFill>
                    <a:srgbClr val="00305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Rechteck 38">
                  <a:extLst>
                    <a:ext uri="{FF2B5EF4-FFF2-40B4-BE49-F238E27FC236}">
                      <a16:creationId xmlns:a16="http://schemas.microsoft.com/office/drawing/2014/main" id="{2D588E89-56ED-4588-896E-2E6F7DA77838}"/>
                    </a:ext>
                  </a:extLst>
                </p:cNvPr>
                <p:cNvSpPr/>
                <p:nvPr/>
              </p:nvSpPr>
              <p:spPr>
                <a:xfrm>
                  <a:off x="3498574" y="1421296"/>
                  <a:ext cx="467139" cy="467139"/>
                </a:xfrm>
                <a:prstGeom prst="rect">
                  <a:avLst/>
                </a:prstGeom>
                <a:noFill/>
                <a:ln>
                  <a:solidFill>
                    <a:srgbClr val="00305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Rechteck 39">
                  <a:extLst>
                    <a:ext uri="{FF2B5EF4-FFF2-40B4-BE49-F238E27FC236}">
                      <a16:creationId xmlns:a16="http://schemas.microsoft.com/office/drawing/2014/main" id="{90103707-D77A-4B89-803A-E165C9E24CEF}"/>
                    </a:ext>
                  </a:extLst>
                </p:cNvPr>
                <p:cNvSpPr/>
                <p:nvPr/>
              </p:nvSpPr>
              <p:spPr>
                <a:xfrm>
                  <a:off x="3965713" y="1421296"/>
                  <a:ext cx="467139" cy="467139"/>
                </a:xfrm>
                <a:prstGeom prst="rect">
                  <a:avLst/>
                </a:prstGeom>
                <a:noFill/>
                <a:ln>
                  <a:solidFill>
                    <a:srgbClr val="00305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Rechteck 40">
                  <a:extLst>
                    <a:ext uri="{FF2B5EF4-FFF2-40B4-BE49-F238E27FC236}">
                      <a16:creationId xmlns:a16="http://schemas.microsoft.com/office/drawing/2014/main" id="{DC146B4B-873E-459C-B57D-7FE09C3B989B}"/>
                    </a:ext>
                  </a:extLst>
                </p:cNvPr>
                <p:cNvSpPr/>
                <p:nvPr/>
              </p:nvSpPr>
              <p:spPr>
                <a:xfrm>
                  <a:off x="3965713" y="1888573"/>
                  <a:ext cx="467139" cy="467139"/>
                </a:xfrm>
                <a:prstGeom prst="rect">
                  <a:avLst/>
                </a:prstGeom>
                <a:noFill/>
                <a:ln>
                  <a:solidFill>
                    <a:srgbClr val="00305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Rechteck 41">
                  <a:extLst>
                    <a:ext uri="{FF2B5EF4-FFF2-40B4-BE49-F238E27FC236}">
                      <a16:creationId xmlns:a16="http://schemas.microsoft.com/office/drawing/2014/main" id="{EB13415F-E3B2-4547-B998-1802CCDA9C9A}"/>
                    </a:ext>
                  </a:extLst>
                </p:cNvPr>
                <p:cNvSpPr/>
                <p:nvPr/>
              </p:nvSpPr>
              <p:spPr>
                <a:xfrm>
                  <a:off x="3498574" y="1888435"/>
                  <a:ext cx="467139" cy="467139"/>
                </a:xfrm>
                <a:prstGeom prst="rect">
                  <a:avLst/>
                </a:prstGeom>
                <a:noFill/>
                <a:ln>
                  <a:solidFill>
                    <a:srgbClr val="00305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Rechteck 42">
                  <a:extLst>
                    <a:ext uri="{FF2B5EF4-FFF2-40B4-BE49-F238E27FC236}">
                      <a16:creationId xmlns:a16="http://schemas.microsoft.com/office/drawing/2014/main" id="{C8A774E3-D367-4E36-BFB3-45388C3A0D90}"/>
                    </a:ext>
                  </a:extLst>
                </p:cNvPr>
                <p:cNvSpPr/>
                <p:nvPr/>
              </p:nvSpPr>
              <p:spPr>
                <a:xfrm>
                  <a:off x="4432852" y="1421296"/>
                  <a:ext cx="467139" cy="467139"/>
                </a:xfrm>
                <a:prstGeom prst="rect">
                  <a:avLst/>
                </a:prstGeom>
                <a:noFill/>
                <a:ln>
                  <a:solidFill>
                    <a:srgbClr val="00305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Rechteck 43">
                  <a:extLst>
                    <a:ext uri="{FF2B5EF4-FFF2-40B4-BE49-F238E27FC236}">
                      <a16:creationId xmlns:a16="http://schemas.microsoft.com/office/drawing/2014/main" id="{72F5ACF4-F3F5-4983-A2CF-34216A6ED345}"/>
                    </a:ext>
                  </a:extLst>
                </p:cNvPr>
                <p:cNvSpPr/>
                <p:nvPr/>
              </p:nvSpPr>
              <p:spPr>
                <a:xfrm>
                  <a:off x="4899991" y="1421296"/>
                  <a:ext cx="467139" cy="467139"/>
                </a:xfrm>
                <a:prstGeom prst="rect">
                  <a:avLst/>
                </a:prstGeom>
                <a:noFill/>
                <a:ln>
                  <a:solidFill>
                    <a:srgbClr val="00305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Rechteck 44">
                  <a:extLst>
                    <a:ext uri="{FF2B5EF4-FFF2-40B4-BE49-F238E27FC236}">
                      <a16:creationId xmlns:a16="http://schemas.microsoft.com/office/drawing/2014/main" id="{3B5F7133-6D04-494C-A806-8F78749DB95F}"/>
                    </a:ext>
                  </a:extLst>
                </p:cNvPr>
                <p:cNvSpPr/>
                <p:nvPr/>
              </p:nvSpPr>
              <p:spPr>
                <a:xfrm>
                  <a:off x="4899991" y="1888573"/>
                  <a:ext cx="467139" cy="467139"/>
                </a:xfrm>
                <a:prstGeom prst="rect">
                  <a:avLst/>
                </a:prstGeom>
                <a:noFill/>
                <a:ln>
                  <a:solidFill>
                    <a:srgbClr val="00305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Rechteck 45">
                  <a:extLst>
                    <a:ext uri="{FF2B5EF4-FFF2-40B4-BE49-F238E27FC236}">
                      <a16:creationId xmlns:a16="http://schemas.microsoft.com/office/drawing/2014/main" id="{CC943C57-6FAB-4676-9D9F-A284F628AAF9}"/>
                    </a:ext>
                  </a:extLst>
                </p:cNvPr>
                <p:cNvSpPr/>
                <p:nvPr/>
              </p:nvSpPr>
              <p:spPr>
                <a:xfrm>
                  <a:off x="4432852" y="1888435"/>
                  <a:ext cx="467139" cy="467139"/>
                </a:xfrm>
                <a:prstGeom prst="rect">
                  <a:avLst/>
                </a:prstGeom>
                <a:noFill/>
                <a:ln>
                  <a:solidFill>
                    <a:srgbClr val="00305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" name="Ellipse 5">
                <a:extLst>
                  <a:ext uri="{FF2B5EF4-FFF2-40B4-BE49-F238E27FC236}">
                    <a16:creationId xmlns:a16="http://schemas.microsoft.com/office/drawing/2014/main" id="{F61AD763-7796-4030-8ACD-3CC6843393F2}"/>
                  </a:ext>
                </a:extLst>
              </p:cNvPr>
              <p:cNvSpPr/>
              <p:nvPr/>
            </p:nvSpPr>
            <p:spPr>
              <a:xfrm>
                <a:off x="8422064" y="1861312"/>
                <a:ext cx="167309" cy="167309"/>
              </a:xfrm>
              <a:prstGeom prst="ellipse">
                <a:avLst/>
              </a:prstGeom>
              <a:solidFill>
                <a:srgbClr val="0030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Ellipse 6">
                <a:extLst>
                  <a:ext uri="{FF2B5EF4-FFF2-40B4-BE49-F238E27FC236}">
                    <a16:creationId xmlns:a16="http://schemas.microsoft.com/office/drawing/2014/main" id="{1539B660-E36F-47C5-9407-13D6BC64CD83}"/>
                  </a:ext>
                </a:extLst>
              </p:cNvPr>
              <p:cNvSpPr/>
              <p:nvPr/>
            </p:nvSpPr>
            <p:spPr>
              <a:xfrm>
                <a:off x="8884855" y="1862503"/>
                <a:ext cx="167309" cy="167309"/>
              </a:xfrm>
              <a:prstGeom prst="ellipse">
                <a:avLst/>
              </a:prstGeom>
              <a:solidFill>
                <a:srgbClr val="0030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Ellipse 7">
                <a:extLst>
                  <a:ext uri="{FF2B5EF4-FFF2-40B4-BE49-F238E27FC236}">
                    <a16:creationId xmlns:a16="http://schemas.microsoft.com/office/drawing/2014/main" id="{12EFF38B-3D01-465A-95C6-23517F79AB89}"/>
                  </a:ext>
                </a:extLst>
              </p:cNvPr>
              <p:cNvSpPr/>
              <p:nvPr/>
            </p:nvSpPr>
            <p:spPr>
              <a:xfrm>
                <a:off x="9359517" y="1862503"/>
                <a:ext cx="167309" cy="167309"/>
              </a:xfrm>
              <a:prstGeom prst="ellipse">
                <a:avLst/>
              </a:prstGeom>
              <a:solidFill>
                <a:srgbClr val="0030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Ellipse 8">
                <a:extLst>
                  <a:ext uri="{FF2B5EF4-FFF2-40B4-BE49-F238E27FC236}">
                    <a16:creationId xmlns:a16="http://schemas.microsoft.com/office/drawing/2014/main" id="{1E6A9BF0-6409-4900-B792-1490FCF93CB9}"/>
                  </a:ext>
                </a:extLst>
              </p:cNvPr>
              <p:cNvSpPr/>
              <p:nvPr/>
            </p:nvSpPr>
            <p:spPr>
              <a:xfrm>
                <a:off x="9821825" y="1862503"/>
                <a:ext cx="167309" cy="167309"/>
              </a:xfrm>
              <a:prstGeom prst="ellipse">
                <a:avLst/>
              </a:prstGeom>
              <a:solidFill>
                <a:srgbClr val="0030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Ellipse 9">
                <a:extLst>
                  <a:ext uri="{FF2B5EF4-FFF2-40B4-BE49-F238E27FC236}">
                    <a16:creationId xmlns:a16="http://schemas.microsoft.com/office/drawing/2014/main" id="{43160742-7442-4C54-BE3C-63D9275DF771}"/>
                  </a:ext>
                </a:extLst>
              </p:cNvPr>
              <p:cNvSpPr/>
              <p:nvPr/>
            </p:nvSpPr>
            <p:spPr>
              <a:xfrm>
                <a:off x="7950508" y="1858637"/>
                <a:ext cx="167309" cy="167309"/>
              </a:xfrm>
              <a:prstGeom prst="ellipse">
                <a:avLst/>
              </a:prstGeom>
              <a:solidFill>
                <a:srgbClr val="0030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71183D60-D32A-43A5-A2B3-08A5E47D45EF}"/>
                  </a:ext>
                </a:extLst>
              </p:cNvPr>
              <p:cNvSpPr/>
              <p:nvPr/>
            </p:nvSpPr>
            <p:spPr>
              <a:xfrm>
                <a:off x="8422478" y="2331212"/>
                <a:ext cx="167309" cy="167309"/>
              </a:xfrm>
              <a:prstGeom prst="ellipse">
                <a:avLst/>
              </a:prstGeom>
              <a:solidFill>
                <a:srgbClr val="0030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Ellipse 11">
                <a:extLst>
                  <a:ext uri="{FF2B5EF4-FFF2-40B4-BE49-F238E27FC236}">
                    <a16:creationId xmlns:a16="http://schemas.microsoft.com/office/drawing/2014/main" id="{3B1F1B49-B5AE-4F67-B2D1-311120EE88AB}"/>
                  </a:ext>
                </a:extLst>
              </p:cNvPr>
              <p:cNvSpPr/>
              <p:nvPr/>
            </p:nvSpPr>
            <p:spPr>
              <a:xfrm>
                <a:off x="8885269" y="2332403"/>
                <a:ext cx="167309" cy="167309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F396085C-40DA-4150-85D9-C28892EF790B}"/>
                  </a:ext>
                </a:extLst>
              </p:cNvPr>
              <p:cNvSpPr/>
              <p:nvPr/>
            </p:nvSpPr>
            <p:spPr>
              <a:xfrm>
                <a:off x="9359931" y="2332403"/>
                <a:ext cx="167309" cy="167309"/>
              </a:xfrm>
              <a:prstGeom prst="ellipse">
                <a:avLst/>
              </a:prstGeom>
              <a:solidFill>
                <a:srgbClr val="0030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6229621C-B199-48A8-8CCA-AE569B4B6A11}"/>
                  </a:ext>
                </a:extLst>
              </p:cNvPr>
              <p:cNvSpPr/>
              <p:nvPr/>
            </p:nvSpPr>
            <p:spPr>
              <a:xfrm>
                <a:off x="9822239" y="2332403"/>
                <a:ext cx="167309" cy="167309"/>
              </a:xfrm>
              <a:prstGeom prst="ellipse">
                <a:avLst/>
              </a:prstGeom>
              <a:solidFill>
                <a:srgbClr val="0030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043E90F4-7A18-48DD-A69A-E51DF97D71B2}"/>
                  </a:ext>
                </a:extLst>
              </p:cNvPr>
              <p:cNvSpPr/>
              <p:nvPr/>
            </p:nvSpPr>
            <p:spPr>
              <a:xfrm>
                <a:off x="7950922" y="2328537"/>
                <a:ext cx="167309" cy="167309"/>
              </a:xfrm>
              <a:prstGeom prst="ellipse">
                <a:avLst/>
              </a:prstGeom>
              <a:solidFill>
                <a:srgbClr val="0030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BF92ABA1-9576-4AD4-B10E-729433AB6845}"/>
                  </a:ext>
                </a:extLst>
              </p:cNvPr>
              <p:cNvSpPr/>
              <p:nvPr/>
            </p:nvSpPr>
            <p:spPr>
              <a:xfrm>
                <a:off x="8422478" y="2790896"/>
                <a:ext cx="167309" cy="167309"/>
              </a:xfrm>
              <a:prstGeom prst="ellipse">
                <a:avLst/>
              </a:prstGeom>
              <a:solidFill>
                <a:srgbClr val="0030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ECFDF058-3C13-48D8-9D05-D27E305037F1}"/>
                  </a:ext>
                </a:extLst>
              </p:cNvPr>
              <p:cNvSpPr/>
              <p:nvPr/>
            </p:nvSpPr>
            <p:spPr>
              <a:xfrm>
                <a:off x="8885269" y="2792087"/>
                <a:ext cx="167309" cy="167309"/>
              </a:xfrm>
              <a:prstGeom prst="ellipse">
                <a:avLst/>
              </a:prstGeom>
              <a:solidFill>
                <a:srgbClr val="0030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1BA01682-D941-48B4-B161-8A33A0065DF8}"/>
                  </a:ext>
                </a:extLst>
              </p:cNvPr>
              <p:cNvSpPr/>
              <p:nvPr/>
            </p:nvSpPr>
            <p:spPr>
              <a:xfrm>
                <a:off x="9359931" y="2792087"/>
                <a:ext cx="167309" cy="167309"/>
              </a:xfrm>
              <a:prstGeom prst="ellipse">
                <a:avLst/>
              </a:prstGeom>
              <a:solidFill>
                <a:srgbClr val="0030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E3519525-45DD-4F1E-A928-16B7CCD706E0}"/>
                  </a:ext>
                </a:extLst>
              </p:cNvPr>
              <p:cNvSpPr/>
              <p:nvPr/>
            </p:nvSpPr>
            <p:spPr>
              <a:xfrm>
                <a:off x="9822239" y="2792087"/>
                <a:ext cx="167309" cy="167309"/>
              </a:xfrm>
              <a:prstGeom prst="ellipse">
                <a:avLst/>
              </a:prstGeom>
              <a:solidFill>
                <a:srgbClr val="0030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7C84819C-30E2-42AE-98D0-E1BD56AB6CCA}"/>
                  </a:ext>
                </a:extLst>
              </p:cNvPr>
              <p:cNvSpPr/>
              <p:nvPr/>
            </p:nvSpPr>
            <p:spPr>
              <a:xfrm>
                <a:off x="7950922" y="2788221"/>
                <a:ext cx="167309" cy="167309"/>
              </a:xfrm>
              <a:prstGeom prst="ellipse">
                <a:avLst/>
              </a:prstGeom>
              <a:solidFill>
                <a:srgbClr val="0030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Ellipse 20">
                <a:extLst>
                  <a:ext uri="{FF2B5EF4-FFF2-40B4-BE49-F238E27FC236}">
                    <a16:creationId xmlns:a16="http://schemas.microsoft.com/office/drawing/2014/main" id="{BAB9A097-D0A4-4E81-B9A2-4A48D1B39BE9}"/>
                  </a:ext>
                </a:extLst>
              </p:cNvPr>
              <p:cNvSpPr/>
              <p:nvPr/>
            </p:nvSpPr>
            <p:spPr>
              <a:xfrm>
                <a:off x="8422478" y="3260500"/>
                <a:ext cx="167309" cy="167309"/>
              </a:xfrm>
              <a:prstGeom prst="ellipse">
                <a:avLst/>
              </a:prstGeom>
              <a:solidFill>
                <a:srgbClr val="0030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Ellipse 21">
                <a:extLst>
                  <a:ext uri="{FF2B5EF4-FFF2-40B4-BE49-F238E27FC236}">
                    <a16:creationId xmlns:a16="http://schemas.microsoft.com/office/drawing/2014/main" id="{146FA44F-A7A3-48CE-A829-12C1D9EAD7D8}"/>
                  </a:ext>
                </a:extLst>
              </p:cNvPr>
              <p:cNvSpPr/>
              <p:nvPr/>
            </p:nvSpPr>
            <p:spPr>
              <a:xfrm>
                <a:off x="8885269" y="3261691"/>
                <a:ext cx="167309" cy="167309"/>
              </a:xfrm>
              <a:prstGeom prst="ellipse">
                <a:avLst/>
              </a:prstGeom>
              <a:solidFill>
                <a:srgbClr val="0030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84FBF97B-E079-4EB1-BFD9-CAB207E5881D}"/>
                  </a:ext>
                </a:extLst>
              </p:cNvPr>
              <p:cNvSpPr/>
              <p:nvPr/>
            </p:nvSpPr>
            <p:spPr>
              <a:xfrm>
                <a:off x="9359931" y="3261691"/>
                <a:ext cx="167309" cy="167309"/>
              </a:xfrm>
              <a:prstGeom prst="ellipse">
                <a:avLst/>
              </a:prstGeom>
              <a:solidFill>
                <a:srgbClr val="0030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0811C5E5-6716-4463-A0D8-D349E33057A3}"/>
                  </a:ext>
                </a:extLst>
              </p:cNvPr>
              <p:cNvSpPr/>
              <p:nvPr/>
            </p:nvSpPr>
            <p:spPr>
              <a:xfrm>
                <a:off x="9822239" y="3261691"/>
                <a:ext cx="167309" cy="167309"/>
              </a:xfrm>
              <a:prstGeom prst="ellipse">
                <a:avLst/>
              </a:prstGeom>
              <a:solidFill>
                <a:srgbClr val="0030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id="{189DB458-00E4-43D5-B3BF-0A76AF9D9D0E}"/>
                  </a:ext>
                </a:extLst>
              </p:cNvPr>
              <p:cNvSpPr/>
              <p:nvPr/>
            </p:nvSpPr>
            <p:spPr>
              <a:xfrm>
                <a:off x="7950922" y="3257825"/>
                <a:ext cx="167309" cy="167309"/>
              </a:xfrm>
              <a:prstGeom prst="ellipse">
                <a:avLst/>
              </a:prstGeom>
              <a:solidFill>
                <a:srgbClr val="0030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Ellipse 25">
                <a:extLst>
                  <a:ext uri="{FF2B5EF4-FFF2-40B4-BE49-F238E27FC236}">
                    <a16:creationId xmlns:a16="http://schemas.microsoft.com/office/drawing/2014/main" id="{3C802691-E6E2-4BE0-801D-920F99FCC898}"/>
                  </a:ext>
                </a:extLst>
              </p:cNvPr>
              <p:cNvSpPr/>
              <p:nvPr/>
            </p:nvSpPr>
            <p:spPr>
              <a:xfrm>
                <a:off x="8415851" y="1393896"/>
                <a:ext cx="167309" cy="167309"/>
              </a:xfrm>
              <a:prstGeom prst="ellipse">
                <a:avLst/>
              </a:prstGeom>
              <a:solidFill>
                <a:srgbClr val="0030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id="{FAFAE4F3-A6F4-4B2C-8F47-AA8EF4BFAE31}"/>
                  </a:ext>
                </a:extLst>
              </p:cNvPr>
              <p:cNvSpPr/>
              <p:nvPr/>
            </p:nvSpPr>
            <p:spPr>
              <a:xfrm>
                <a:off x="8878642" y="1395087"/>
                <a:ext cx="167309" cy="167309"/>
              </a:xfrm>
              <a:prstGeom prst="ellipse">
                <a:avLst/>
              </a:prstGeom>
              <a:solidFill>
                <a:srgbClr val="0030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Ellipse 27">
                <a:extLst>
                  <a:ext uri="{FF2B5EF4-FFF2-40B4-BE49-F238E27FC236}">
                    <a16:creationId xmlns:a16="http://schemas.microsoft.com/office/drawing/2014/main" id="{210F2B0A-A97B-43DD-88E3-05B2563E081A}"/>
                  </a:ext>
                </a:extLst>
              </p:cNvPr>
              <p:cNvSpPr/>
              <p:nvPr/>
            </p:nvSpPr>
            <p:spPr>
              <a:xfrm>
                <a:off x="9353304" y="1395087"/>
                <a:ext cx="167309" cy="167309"/>
              </a:xfrm>
              <a:prstGeom prst="ellipse">
                <a:avLst/>
              </a:prstGeom>
              <a:solidFill>
                <a:srgbClr val="0030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E84F5300-1B10-458A-BC9F-F527022D94A9}"/>
                  </a:ext>
                </a:extLst>
              </p:cNvPr>
              <p:cNvSpPr/>
              <p:nvPr/>
            </p:nvSpPr>
            <p:spPr>
              <a:xfrm>
                <a:off x="9815612" y="1395087"/>
                <a:ext cx="167309" cy="167309"/>
              </a:xfrm>
              <a:prstGeom prst="ellipse">
                <a:avLst/>
              </a:prstGeom>
              <a:solidFill>
                <a:srgbClr val="0030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Ellipse 29">
                <a:extLst>
                  <a:ext uri="{FF2B5EF4-FFF2-40B4-BE49-F238E27FC236}">
                    <a16:creationId xmlns:a16="http://schemas.microsoft.com/office/drawing/2014/main" id="{36E8B81C-CB5F-4D43-8E3E-ADDD1C987E78}"/>
                  </a:ext>
                </a:extLst>
              </p:cNvPr>
              <p:cNvSpPr/>
              <p:nvPr/>
            </p:nvSpPr>
            <p:spPr>
              <a:xfrm>
                <a:off x="7944295" y="1391221"/>
                <a:ext cx="167309" cy="167309"/>
              </a:xfrm>
              <a:prstGeom prst="ellipse">
                <a:avLst/>
              </a:prstGeom>
              <a:solidFill>
                <a:srgbClr val="0030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1" name="Bogen 50">
              <a:extLst>
                <a:ext uri="{FF2B5EF4-FFF2-40B4-BE49-F238E27FC236}">
                  <a16:creationId xmlns:a16="http://schemas.microsoft.com/office/drawing/2014/main" id="{16C1DA0D-0C99-4C3D-B685-C6D861727A74}"/>
                </a:ext>
              </a:extLst>
            </p:cNvPr>
            <p:cNvSpPr/>
            <p:nvPr/>
          </p:nvSpPr>
          <p:spPr>
            <a:xfrm rot="20034263">
              <a:off x="8765073" y="2392630"/>
              <a:ext cx="681739" cy="471897"/>
            </a:xfrm>
            <a:prstGeom prst="arc">
              <a:avLst/>
            </a:prstGeom>
            <a:ln w="12700">
              <a:solidFill>
                <a:srgbClr val="C00000"/>
              </a:solidFill>
              <a:headEnd type="triangle"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Bogen 51">
              <a:extLst>
                <a:ext uri="{FF2B5EF4-FFF2-40B4-BE49-F238E27FC236}">
                  <a16:creationId xmlns:a16="http://schemas.microsoft.com/office/drawing/2014/main" id="{A28A8828-AFB7-4684-82AD-41BCC6F8C9D7}"/>
                </a:ext>
              </a:extLst>
            </p:cNvPr>
            <p:cNvSpPr/>
            <p:nvPr/>
          </p:nvSpPr>
          <p:spPr>
            <a:xfrm rot="20034263">
              <a:off x="8309103" y="2319960"/>
              <a:ext cx="681739" cy="471897"/>
            </a:xfrm>
            <a:prstGeom prst="arc">
              <a:avLst/>
            </a:prstGeom>
            <a:ln w="12700">
              <a:solidFill>
                <a:srgbClr val="C00000"/>
              </a:solidFill>
              <a:headEnd type="triangle"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Bogen 52">
              <a:extLst>
                <a:ext uri="{FF2B5EF4-FFF2-40B4-BE49-F238E27FC236}">
                  <a16:creationId xmlns:a16="http://schemas.microsoft.com/office/drawing/2014/main" id="{D75A8CE7-D9BE-4B5F-95D8-344CA8672BCF}"/>
                </a:ext>
              </a:extLst>
            </p:cNvPr>
            <p:cNvSpPr/>
            <p:nvPr/>
          </p:nvSpPr>
          <p:spPr>
            <a:xfrm rot="17059789">
              <a:off x="8697793" y="2445819"/>
              <a:ext cx="379343" cy="294857"/>
            </a:xfrm>
            <a:prstGeom prst="arc">
              <a:avLst>
                <a:gd name="adj1" fmla="val 16200000"/>
                <a:gd name="adj2" fmla="val 176088"/>
              </a:avLst>
            </a:prstGeom>
            <a:ln w="12700">
              <a:solidFill>
                <a:srgbClr val="C00000"/>
              </a:solidFill>
              <a:headEnd type="triangle"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ogen 53">
              <a:extLst>
                <a:ext uri="{FF2B5EF4-FFF2-40B4-BE49-F238E27FC236}">
                  <a16:creationId xmlns:a16="http://schemas.microsoft.com/office/drawing/2014/main" id="{79441435-9B07-4682-84F0-7A1E0613560B}"/>
                </a:ext>
              </a:extLst>
            </p:cNvPr>
            <p:cNvSpPr/>
            <p:nvPr/>
          </p:nvSpPr>
          <p:spPr>
            <a:xfrm rot="16798797">
              <a:off x="8908854" y="2309853"/>
              <a:ext cx="385128" cy="246763"/>
            </a:xfrm>
            <a:prstGeom prst="arc">
              <a:avLst>
                <a:gd name="adj1" fmla="val 16200000"/>
                <a:gd name="adj2" fmla="val 1200131"/>
              </a:avLst>
            </a:prstGeom>
            <a:ln w="12700">
              <a:solidFill>
                <a:srgbClr val="C00000"/>
              </a:solidFill>
              <a:headEnd type="triangle"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432231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320250-A0FB-4394-8EF0-E7A93E83F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Hofstadter‘s</a:t>
            </a:r>
            <a:r>
              <a:rPr lang="de-DE" dirty="0"/>
              <a:t> Butterfly in COFs</a:t>
            </a:r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DE9C23E-41AF-4F55-BF84-D8762CC5180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e-DE" b="1" dirty="0"/>
              <a:t>COF </a:t>
            </a:r>
            <a:r>
              <a:rPr lang="de-DE" b="1" dirty="0" err="1"/>
              <a:t>with</a:t>
            </a:r>
            <a:r>
              <a:rPr lang="de-DE" b="1" dirty="0"/>
              <a:t> </a:t>
            </a:r>
            <a:r>
              <a:rPr lang="de-DE" b="1" dirty="0" err="1"/>
              <a:t>square</a:t>
            </a:r>
            <a:r>
              <a:rPr lang="de-DE" b="1" dirty="0"/>
              <a:t> </a:t>
            </a:r>
            <a:r>
              <a:rPr lang="de-DE" b="1" dirty="0" err="1"/>
              <a:t>topology</a:t>
            </a:r>
            <a:endParaRPr lang="de-DE" b="1" dirty="0"/>
          </a:p>
          <a:p>
            <a:endParaRPr lang="en-US" b="1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1A2DD41-FA7F-4783-99EB-0477D17D6F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738" y="445135"/>
            <a:ext cx="1890698" cy="1852612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C18E7950-95F6-4E6D-A6F0-0A754B22CD52}"/>
              </a:ext>
            </a:extLst>
          </p:cNvPr>
          <p:cNvSpPr/>
          <p:nvPr/>
        </p:nvSpPr>
        <p:spPr>
          <a:xfrm>
            <a:off x="9794715" y="978535"/>
            <a:ext cx="883443" cy="876300"/>
          </a:xfrm>
          <a:prstGeom prst="rect">
            <a:avLst/>
          </a:prstGeom>
          <a:solidFill>
            <a:srgbClr val="00305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266BA39-91DB-43B2-BCD4-2354E4EF6A02}"/>
              </a:ext>
            </a:extLst>
          </p:cNvPr>
          <p:cNvSpPr txBox="1"/>
          <p:nvPr/>
        </p:nvSpPr>
        <p:spPr>
          <a:xfrm>
            <a:off x="7836349" y="1245869"/>
            <a:ext cx="1398140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B</a:t>
            </a:r>
            <a:r>
              <a:rPr lang="de-DE" baseline="-25000" dirty="0" err="1"/>
              <a:t>crit</a:t>
            </a:r>
            <a:r>
              <a:rPr lang="de-DE" dirty="0"/>
              <a:t> = 3612 T</a:t>
            </a:r>
            <a:endParaRPr lang="en-US" baseline="-25000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2510F92E-7C9A-4486-A9B8-8F4D49E0BE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90" y="2201996"/>
            <a:ext cx="5210710" cy="3908033"/>
          </a:xfrm>
          <a:prstGeom prst="rect">
            <a:avLst/>
          </a:prstGeom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A1B662DA-2ACC-4566-8847-CE3DC40D2BD3}"/>
              </a:ext>
            </a:extLst>
          </p:cNvPr>
          <p:cNvSpPr/>
          <p:nvPr/>
        </p:nvSpPr>
        <p:spPr>
          <a:xfrm>
            <a:off x="939160" y="4101534"/>
            <a:ext cx="45719" cy="394266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solidFill>
              <a:srgbClr val="003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D29A2F14-4875-4918-AB3A-A4D162F58287}"/>
              </a:ext>
            </a:extLst>
          </p:cNvPr>
          <p:cNvCxnSpPr>
            <a:cxnSpLocks/>
            <a:stCxn id="14" idx="3"/>
            <a:endCxn id="13" idx="3"/>
          </p:cNvCxnSpPr>
          <p:nvPr/>
        </p:nvCxnSpPr>
        <p:spPr>
          <a:xfrm flipV="1">
            <a:off x="984879" y="4156013"/>
            <a:ext cx="4514221" cy="142654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 10">
            <a:extLst>
              <a:ext uri="{FF2B5EF4-FFF2-40B4-BE49-F238E27FC236}">
                <a16:creationId xmlns:a16="http://schemas.microsoft.com/office/drawing/2014/main" id="{18797789-8A2F-450D-8653-5095274FEE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19" y="2582190"/>
            <a:ext cx="4962472" cy="3502439"/>
          </a:xfrm>
          <a:prstGeom prst="rect">
            <a:avLst/>
          </a:prstGeom>
        </p:spPr>
      </p:pic>
      <p:sp>
        <p:nvSpPr>
          <p:cNvPr id="20" name="Geschweifte Klammer rechts 19">
            <a:extLst>
              <a:ext uri="{FF2B5EF4-FFF2-40B4-BE49-F238E27FC236}">
                <a16:creationId xmlns:a16="http://schemas.microsoft.com/office/drawing/2014/main" id="{C9ECA37C-9BDA-4B3E-B791-7D3340BC44F8}"/>
              </a:ext>
            </a:extLst>
          </p:cNvPr>
          <p:cNvSpPr/>
          <p:nvPr/>
        </p:nvSpPr>
        <p:spPr>
          <a:xfrm>
            <a:off x="10744200" y="978535"/>
            <a:ext cx="298450" cy="876300"/>
          </a:xfrm>
          <a:prstGeom prst="rightBrace">
            <a:avLst/>
          </a:prstGeom>
          <a:ln w="12700">
            <a:solidFill>
              <a:srgbClr val="0030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6383B11B-A808-4B34-978C-430B33E8D28B}"/>
              </a:ext>
            </a:extLst>
          </p:cNvPr>
          <p:cNvSpPr txBox="1"/>
          <p:nvPr/>
        </p:nvSpPr>
        <p:spPr>
          <a:xfrm>
            <a:off x="11042650" y="1245869"/>
            <a:ext cx="97174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1.07 </a:t>
            </a:r>
            <a:r>
              <a:rPr lang="de-DE" dirty="0" err="1"/>
              <a:t>nm</a:t>
            </a:r>
            <a:endParaRPr lang="en-US" dirty="0"/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2F208720-62B5-4A51-B468-73AD1980BC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905" y="923760"/>
            <a:ext cx="2365452" cy="1576967"/>
          </a:xfrm>
          <a:prstGeom prst="rect">
            <a:avLst/>
          </a:prstGeom>
        </p:spPr>
      </p:pic>
      <p:sp>
        <p:nvSpPr>
          <p:cNvPr id="26" name="Textfeld 25">
            <a:extLst>
              <a:ext uri="{FF2B5EF4-FFF2-40B4-BE49-F238E27FC236}">
                <a16:creationId xmlns:a16="http://schemas.microsoft.com/office/drawing/2014/main" id="{7C42ADB8-F08F-4267-A3F1-3F07BDFE78B2}"/>
              </a:ext>
            </a:extLst>
          </p:cNvPr>
          <p:cNvSpPr txBox="1"/>
          <p:nvPr/>
        </p:nvSpPr>
        <p:spPr>
          <a:xfrm>
            <a:off x="5287358" y="884163"/>
            <a:ext cx="161454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dirty="0"/>
              <a:t>Square </a:t>
            </a:r>
            <a:r>
              <a:rPr lang="de-DE" sz="1050" dirty="0" err="1"/>
              <a:t>lattice</a:t>
            </a:r>
            <a:r>
              <a:rPr lang="de-DE" sz="1050" dirty="0"/>
              <a:t> </a:t>
            </a:r>
            <a:r>
              <a:rPr lang="de-DE" sz="1050" dirty="0" err="1"/>
              <a:t>butterfly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9271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320250-A0FB-4394-8EF0-E7A93E83F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Hofstadter‘s</a:t>
            </a:r>
            <a:r>
              <a:rPr lang="de-DE" dirty="0"/>
              <a:t> Butterfly in COFs</a:t>
            </a:r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DE9C23E-41AF-4F55-BF84-D8762CC5180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e-DE" b="1" dirty="0"/>
              <a:t>COF </a:t>
            </a:r>
            <a:r>
              <a:rPr lang="de-DE" b="1" dirty="0" err="1"/>
              <a:t>with</a:t>
            </a:r>
            <a:r>
              <a:rPr lang="de-DE" b="1" dirty="0"/>
              <a:t> </a:t>
            </a:r>
            <a:r>
              <a:rPr lang="de-DE" b="1" dirty="0" err="1"/>
              <a:t>honeycomb</a:t>
            </a:r>
            <a:r>
              <a:rPr lang="de-DE" b="1" dirty="0"/>
              <a:t> </a:t>
            </a:r>
            <a:r>
              <a:rPr lang="de-DE" b="1" dirty="0" err="1"/>
              <a:t>topology</a:t>
            </a:r>
            <a:r>
              <a:rPr lang="de-DE" b="1" dirty="0"/>
              <a:t>: COF-5</a:t>
            </a:r>
            <a:endParaRPr lang="en-US" b="1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F5BA77C-ADDC-4A93-A109-EDC842137C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118" y="93624"/>
            <a:ext cx="3981141" cy="2751614"/>
          </a:xfrm>
          <a:prstGeom prst="rect">
            <a:avLst/>
          </a:prstGeom>
        </p:spPr>
      </p:pic>
      <p:sp>
        <p:nvSpPr>
          <p:cNvPr id="6" name="Geschweifte Klammer rechts 5">
            <a:extLst>
              <a:ext uri="{FF2B5EF4-FFF2-40B4-BE49-F238E27FC236}">
                <a16:creationId xmlns:a16="http://schemas.microsoft.com/office/drawing/2014/main" id="{8BA0F34A-11D0-4598-9A04-6C9F35D93D57}"/>
              </a:ext>
            </a:extLst>
          </p:cNvPr>
          <p:cNvSpPr/>
          <p:nvPr/>
        </p:nvSpPr>
        <p:spPr>
          <a:xfrm>
            <a:off x="10795909" y="1010286"/>
            <a:ext cx="298450" cy="876300"/>
          </a:xfrm>
          <a:prstGeom prst="rightBrace">
            <a:avLst/>
          </a:prstGeom>
          <a:ln w="12700">
            <a:solidFill>
              <a:srgbClr val="0030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CE1C961-9EE0-4CB9-88CC-A2613A7D2BBC}"/>
              </a:ext>
            </a:extLst>
          </p:cNvPr>
          <p:cNvSpPr txBox="1"/>
          <p:nvPr/>
        </p:nvSpPr>
        <p:spPr>
          <a:xfrm>
            <a:off x="11094359" y="1277620"/>
            <a:ext cx="97174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1.71 </a:t>
            </a:r>
            <a:r>
              <a:rPr lang="de-DE" dirty="0" err="1"/>
              <a:t>nm</a:t>
            </a:r>
            <a:endParaRPr lang="en-US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A0C165C4-4E2A-4373-B9CD-240129B554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615" y="1065537"/>
            <a:ext cx="2320003" cy="1546668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38ADECFA-A09D-4BD8-B44A-988B33077B5D}"/>
              </a:ext>
            </a:extLst>
          </p:cNvPr>
          <p:cNvSpPr txBox="1"/>
          <p:nvPr/>
        </p:nvSpPr>
        <p:spPr>
          <a:xfrm>
            <a:off x="5229204" y="966991"/>
            <a:ext cx="155657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 err="1"/>
              <a:t>Graphene</a:t>
            </a:r>
            <a:r>
              <a:rPr lang="de-DE" sz="1050" dirty="0"/>
              <a:t> </a:t>
            </a:r>
            <a:r>
              <a:rPr lang="de-DE" sz="1050" dirty="0" err="1"/>
              <a:t>butterfly</a:t>
            </a:r>
            <a:endParaRPr lang="en-US" sz="1050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E9F2569E-8362-4F0E-916C-589A565A4D82}"/>
              </a:ext>
            </a:extLst>
          </p:cNvPr>
          <p:cNvSpPr txBox="1"/>
          <p:nvPr/>
        </p:nvSpPr>
        <p:spPr>
          <a:xfrm>
            <a:off x="7366449" y="1245869"/>
            <a:ext cx="127951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B</a:t>
            </a:r>
            <a:r>
              <a:rPr lang="de-DE" baseline="-25000" dirty="0" err="1"/>
              <a:t>crit</a:t>
            </a:r>
            <a:r>
              <a:rPr lang="de-DE" dirty="0"/>
              <a:t> = 544 T</a:t>
            </a:r>
            <a:endParaRPr lang="en-US" baseline="-25000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203D850-6C58-4FFD-A1D1-785FFDA529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24" y="2497157"/>
            <a:ext cx="4775079" cy="3581309"/>
          </a:xfrm>
          <a:prstGeom prst="rect">
            <a:avLst/>
          </a:prstGeom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C534429B-8F02-43BB-97D3-617B7DEB1B5E}"/>
              </a:ext>
            </a:extLst>
          </p:cNvPr>
          <p:cNvSpPr/>
          <p:nvPr/>
        </p:nvSpPr>
        <p:spPr>
          <a:xfrm>
            <a:off x="939160" y="4683919"/>
            <a:ext cx="45719" cy="73820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solidFill>
              <a:srgbClr val="003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4362BC82-B5D1-4CF6-A27C-4D9A716DEC7F}"/>
              </a:ext>
            </a:extLst>
          </p:cNvPr>
          <p:cNvCxnSpPr>
            <a:cxnSpLocks/>
            <a:stCxn id="17" idx="3"/>
            <a:endCxn id="23" idx="1"/>
          </p:cNvCxnSpPr>
          <p:nvPr/>
        </p:nvCxnSpPr>
        <p:spPr>
          <a:xfrm flipV="1">
            <a:off x="984879" y="4425826"/>
            <a:ext cx="4648951" cy="295003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Grafik 22">
            <a:extLst>
              <a:ext uri="{FF2B5EF4-FFF2-40B4-BE49-F238E27FC236}">
                <a16:creationId xmlns:a16="http://schemas.microsoft.com/office/drawing/2014/main" id="{6855648C-C201-48BD-9373-1CF5C930C9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830" y="2809309"/>
            <a:ext cx="4557680" cy="3233034"/>
          </a:xfrm>
          <a:prstGeom prst="rect">
            <a:avLst/>
          </a:prstGeom>
        </p:spPr>
      </p:pic>
      <p:sp>
        <p:nvSpPr>
          <p:cNvPr id="4" name="Sechseck 3">
            <a:extLst>
              <a:ext uri="{FF2B5EF4-FFF2-40B4-BE49-F238E27FC236}">
                <a16:creationId xmlns:a16="http://schemas.microsoft.com/office/drawing/2014/main" id="{B144B87F-6B8B-4CAA-B5F3-5097B81C4243}"/>
              </a:ext>
            </a:extLst>
          </p:cNvPr>
          <p:cNvSpPr/>
          <p:nvPr/>
        </p:nvSpPr>
        <p:spPr>
          <a:xfrm rot="5400000">
            <a:off x="9135379" y="715593"/>
            <a:ext cx="1725433" cy="1487442"/>
          </a:xfrm>
          <a:prstGeom prst="hexagon">
            <a:avLst/>
          </a:prstGeom>
          <a:solidFill>
            <a:srgbClr val="00305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885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26EBDB68-8A0F-4DBC-AD7B-C4B68274A5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924" y="-152400"/>
            <a:ext cx="4015681" cy="316635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2320250-A0FB-4394-8EF0-E7A93E83F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Hofstadter‘s</a:t>
            </a:r>
            <a:r>
              <a:rPr lang="de-DE" dirty="0"/>
              <a:t> Butterfly in COFs</a:t>
            </a:r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DE9C23E-41AF-4F55-BF84-D8762CC5180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e-DE" b="1" dirty="0"/>
              <a:t>COF </a:t>
            </a:r>
            <a:r>
              <a:rPr lang="de-DE" b="1" dirty="0" err="1"/>
              <a:t>with</a:t>
            </a:r>
            <a:r>
              <a:rPr lang="de-DE" b="1" dirty="0"/>
              <a:t> </a:t>
            </a:r>
            <a:r>
              <a:rPr lang="de-DE" b="1" dirty="0" err="1"/>
              <a:t>honeycomb</a:t>
            </a:r>
            <a:r>
              <a:rPr lang="de-DE" b="1" dirty="0"/>
              <a:t> </a:t>
            </a:r>
            <a:r>
              <a:rPr lang="de-DE" b="1" dirty="0" err="1"/>
              <a:t>topology</a:t>
            </a:r>
            <a:r>
              <a:rPr lang="de-DE" b="1" dirty="0"/>
              <a:t>: pure C</a:t>
            </a:r>
            <a:endParaRPr lang="en-US" b="1" dirty="0"/>
          </a:p>
        </p:txBody>
      </p:sp>
      <p:sp>
        <p:nvSpPr>
          <p:cNvPr id="6" name="Geschweifte Klammer rechts 5">
            <a:extLst>
              <a:ext uri="{FF2B5EF4-FFF2-40B4-BE49-F238E27FC236}">
                <a16:creationId xmlns:a16="http://schemas.microsoft.com/office/drawing/2014/main" id="{8BA0F34A-11D0-4598-9A04-6C9F35D93D57}"/>
              </a:ext>
            </a:extLst>
          </p:cNvPr>
          <p:cNvSpPr/>
          <p:nvPr/>
        </p:nvSpPr>
        <p:spPr>
          <a:xfrm>
            <a:off x="10857307" y="979813"/>
            <a:ext cx="298450" cy="1029963"/>
          </a:xfrm>
          <a:prstGeom prst="rightBrace">
            <a:avLst/>
          </a:prstGeom>
          <a:ln w="12700">
            <a:solidFill>
              <a:srgbClr val="0030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CE1C961-9EE0-4CB9-88CC-A2613A7D2BBC}"/>
              </a:ext>
            </a:extLst>
          </p:cNvPr>
          <p:cNvSpPr txBox="1"/>
          <p:nvPr/>
        </p:nvSpPr>
        <p:spPr>
          <a:xfrm>
            <a:off x="11155757" y="1417479"/>
            <a:ext cx="97174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1.97 </a:t>
            </a:r>
            <a:r>
              <a:rPr lang="de-DE" dirty="0" err="1"/>
              <a:t>nm</a:t>
            </a:r>
            <a:endParaRPr lang="en-US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A0C165C4-4E2A-4373-B9CD-240129B554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615" y="1065537"/>
            <a:ext cx="2320003" cy="1546668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38ADECFA-A09D-4BD8-B44A-988B33077B5D}"/>
              </a:ext>
            </a:extLst>
          </p:cNvPr>
          <p:cNvSpPr txBox="1"/>
          <p:nvPr/>
        </p:nvSpPr>
        <p:spPr>
          <a:xfrm>
            <a:off x="5229204" y="966991"/>
            <a:ext cx="155657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 err="1"/>
              <a:t>Graphene</a:t>
            </a:r>
            <a:r>
              <a:rPr lang="de-DE" sz="1050" dirty="0"/>
              <a:t> </a:t>
            </a:r>
            <a:r>
              <a:rPr lang="de-DE" sz="1050" dirty="0" err="1"/>
              <a:t>butterfly</a:t>
            </a:r>
            <a:endParaRPr lang="en-US" sz="1050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E9F2569E-8362-4F0E-916C-589A565A4D82}"/>
              </a:ext>
            </a:extLst>
          </p:cNvPr>
          <p:cNvSpPr txBox="1"/>
          <p:nvPr/>
        </p:nvSpPr>
        <p:spPr>
          <a:xfrm>
            <a:off x="7366449" y="1198244"/>
            <a:ext cx="127951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B</a:t>
            </a:r>
            <a:r>
              <a:rPr lang="de-DE" baseline="-25000" dirty="0" err="1"/>
              <a:t>crit</a:t>
            </a:r>
            <a:r>
              <a:rPr lang="de-DE" dirty="0"/>
              <a:t> = 409 T</a:t>
            </a:r>
            <a:endParaRPr lang="en-US" baseline="-25000" dirty="0"/>
          </a:p>
        </p:txBody>
      </p:sp>
      <p:sp>
        <p:nvSpPr>
          <p:cNvPr id="4" name="Sechseck 3">
            <a:extLst>
              <a:ext uri="{FF2B5EF4-FFF2-40B4-BE49-F238E27FC236}">
                <a16:creationId xmlns:a16="http://schemas.microsoft.com/office/drawing/2014/main" id="{B144B87F-6B8B-4CAA-B5F3-5097B81C4243}"/>
              </a:ext>
            </a:extLst>
          </p:cNvPr>
          <p:cNvSpPr/>
          <p:nvPr/>
        </p:nvSpPr>
        <p:spPr>
          <a:xfrm rot="5400000">
            <a:off x="9204170" y="728042"/>
            <a:ext cx="1721998" cy="1547469"/>
          </a:xfrm>
          <a:prstGeom prst="hexagon">
            <a:avLst/>
          </a:prstGeom>
          <a:solidFill>
            <a:srgbClr val="00305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2D75D26F-4130-412D-831A-D7BBB0F706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625" y="2755975"/>
            <a:ext cx="4535747" cy="333081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BEDD42F-8C72-414A-84E6-4111A1F6A4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63" y="2419926"/>
            <a:ext cx="4922439" cy="3691830"/>
          </a:xfrm>
          <a:prstGeom prst="rect">
            <a:avLst/>
          </a:prstGeom>
        </p:spPr>
      </p:pic>
      <p:sp>
        <p:nvSpPr>
          <p:cNvPr id="21" name="Rechteck 20">
            <a:extLst>
              <a:ext uri="{FF2B5EF4-FFF2-40B4-BE49-F238E27FC236}">
                <a16:creationId xmlns:a16="http://schemas.microsoft.com/office/drawing/2014/main" id="{97FA53FC-CDF3-44F6-8EF5-3FFC44AB985B}"/>
              </a:ext>
            </a:extLst>
          </p:cNvPr>
          <p:cNvSpPr/>
          <p:nvPr/>
        </p:nvSpPr>
        <p:spPr>
          <a:xfrm>
            <a:off x="1181393" y="5064125"/>
            <a:ext cx="45719" cy="127000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solidFill>
              <a:srgbClr val="003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C8551E1F-7D1F-4476-BB4A-B2E676A06BB4}"/>
              </a:ext>
            </a:extLst>
          </p:cNvPr>
          <p:cNvCxnSpPr>
            <a:cxnSpLocks/>
            <a:stCxn id="21" idx="3"/>
          </p:cNvCxnSpPr>
          <p:nvPr/>
        </p:nvCxnSpPr>
        <p:spPr>
          <a:xfrm flipV="1">
            <a:off x="1227112" y="4245797"/>
            <a:ext cx="5482388" cy="881828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8058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EBC0F6-CC4C-447D-8356-4CC955ED7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Research plan</a:t>
            </a:r>
            <a:endParaRPr lang="en-US" dirty="0"/>
          </a:p>
        </p:txBody>
      </p:sp>
      <p:pic>
        <p:nvPicPr>
          <p:cNvPr id="4" name="Grafik 3" descr="Ein Bild, das Tisch, Hocker enthält.&#10;&#10;Automatisch generierte Beschreibung">
            <a:extLst>
              <a:ext uri="{FF2B5EF4-FFF2-40B4-BE49-F238E27FC236}">
                <a16:creationId xmlns:a16="http://schemas.microsoft.com/office/drawing/2014/main" id="{FE00696F-5D8C-4ADE-9A0C-51F78C1060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0318" y="1538098"/>
            <a:ext cx="581950" cy="412000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AD36A81C-3776-4AE7-8BCC-12D1F3A0B2A5}"/>
              </a:ext>
            </a:extLst>
          </p:cNvPr>
          <p:cNvSpPr/>
          <p:nvPr/>
        </p:nvSpPr>
        <p:spPr>
          <a:xfrm>
            <a:off x="5835454" y="1152534"/>
            <a:ext cx="5227200" cy="3775063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solidFill>
              <a:schemeClr val="accent1">
                <a:shade val="50000"/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de-DE" sz="1800" dirty="0">
              <a:solidFill>
                <a:srgbClr val="00305E"/>
              </a:solidFill>
            </a:endParaRPr>
          </a:p>
          <a:p>
            <a:endParaRPr lang="de-DE" sz="1800" dirty="0">
              <a:solidFill>
                <a:srgbClr val="00305E"/>
              </a:solidFill>
            </a:endParaRPr>
          </a:p>
          <a:p>
            <a:endParaRPr lang="en-US" sz="1800" dirty="0">
              <a:solidFill>
                <a:srgbClr val="00305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305E"/>
                </a:solidFill>
              </a:rPr>
              <a:t>Mechanical</a:t>
            </a:r>
            <a:r>
              <a:rPr lang="en-US" sz="1800" dirty="0">
                <a:solidFill>
                  <a:srgbClr val="00305E"/>
                </a:solidFill>
              </a:rPr>
              <a:t> and </a:t>
            </a:r>
            <a:r>
              <a:rPr lang="en-US" sz="1800" b="1" dirty="0">
                <a:solidFill>
                  <a:srgbClr val="00305E"/>
                </a:solidFill>
              </a:rPr>
              <a:t>electronic</a:t>
            </a:r>
            <a:r>
              <a:rPr lang="en-US" sz="1800" dirty="0">
                <a:solidFill>
                  <a:srgbClr val="00305E"/>
                </a:solidFill>
              </a:rPr>
              <a:t> properties of defective COFs</a:t>
            </a:r>
          </a:p>
          <a:p>
            <a:endParaRPr lang="en-US" sz="1800" dirty="0">
              <a:solidFill>
                <a:srgbClr val="00305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305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305E"/>
                </a:solidFill>
              </a:rPr>
              <a:t>Machine learning </a:t>
            </a:r>
            <a:r>
              <a:rPr lang="en-US" sz="1800" dirty="0">
                <a:solidFill>
                  <a:srgbClr val="00305E"/>
                </a:solidFill>
              </a:rPr>
              <a:t>for </a:t>
            </a:r>
            <a:r>
              <a:rPr lang="en-US" sz="1800" b="1" dirty="0">
                <a:solidFill>
                  <a:srgbClr val="00305E"/>
                </a:solidFill>
              </a:rPr>
              <a:t>structure property relationships</a:t>
            </a:r>
            <a:r>
              <a:rPr lang="en-US" sz="1800" dirty="0">
                <a:solidFill>
                  <a:srgbClr val="00305E"/>
                </a:solidFill>
              </a:rPr>
              <a:t> of COFs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305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305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305E"/>
                </a:solidFill>
              </a:rPr>
              <a:t>Making </a:t>
            </a:r>
            <a:r>
              <a:rPr lang="en-US" sz="1800" b="1" dirty="0">
                <a:solidFill>
                  <a:srgbClr val="00305E"/>
                </a:solidFill>
              </a:rPr>
              <a:t>Hofstadter’s Butterfly machine learnable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305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305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305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b="1" dirty="0">
              <a:solidFill>
                <a:srgbClr val="00305E"/>
              </a:solidFill>
            </a:endParaRPr>
          </a:p>
          <a:p>
            <a:pPr algn="ctr"/>
            <a:endParaRPr lang="en-US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ED13B195-8474-4610-874F-BA492B481CB8}"/>
              </a:ext>
            </a:extLst>
          </p:cNvPr>
          <p:cNvSpPr/>
          <p:nvPr/>
        </p:nvSpPr>
        <p:spPr>
          <a:xfrm>
            <a:off x="612754" y="1152534"/>
            <a:ext cx="5228167" cy="3775065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solidFill>
              <a:schemeClr val="accent1">
                <a:shade val="50000"/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sz="1800" dirty="0">
              <a:solidFill>
                <a:srgbClr val="00305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800" dirty="0">
              <a:solidFill>
                <a:srgbClr val="00305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800" dirty="0">
              <a:solidFill>
                <a:srgbClr val="00305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305E"/>
                </a:solidFill>
              </a:rPr>
              <a:t>SMAIS </a:t>
            </a:r>
            <a:r>
              <a:rPr lang="en-US" sz="1800" dirty="0">
                <a:solidFill>
                  <a:srgbClr val="00305E"/>
                </a:solidFill>
              </a:rPr>
              <a:t>simulations with different parameters/molecules</a:t>
            </a:r>
            <a:endParaRPr lang="en-US" sz="1800" i="1" dirty="0">
              <a:solidFill>
                <a:srgbClr val="00305E"/>
              </a:solidFill>
            </a:endParaRPr>
          </a:p>
          <a:p>
            <a:endParaRPr lang="de-DE" sz="1800" dirty="0">
              <a:solidFill>
                <a:srgbClr val="00305E"/>
              </a:solidFill>
            </a:endParaRPr>
          </a:p>
          <a:p>
            <a:pPr algn="ctr"/>
            <a:endParaRPr lang="en-US" sz="1800" dirty="0">
              <a:solidFill>
                <a:srgbClr val="00305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305E"/>
                </a:solidFill>
              </a:rPr>
              <a:t>Crosslinking</a:t>
            </a:r>
            <a:r>
              <a:rPr lang="en-US" sz="1800" dirty="0">
                <a:solidFill>
                  <a:srgbClr val="00305E"/>
                </a:solidFill>
              </a:rPr>
              <a:t> simulation to understand defect 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305E"/>
              </a:solidFill>
            </a:endParaRPr>
          </a:p>
          <a:p>
            <a:endParaRPr lang="en-US" sz="1800" dirty="0">
              <a:solidFill>
                <a:srgbClr val="00305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305E"/>
                </a:solidFill>
              </a:rPr>
              <a:t>Hofstadter’s Butterfly</a:t>
            </a:r>
            <a:r>
              <a:rPr lang="en-US" sz="1800" dirty="0">
                <a:solidFill>
                  <a:srgbClr val="00305E"/>
                </a:solidFill>
              </a:rPr>
              <a:t> for different COFs and understanding pattern formation</a:t>
            </a:r>
          </a:p>
          <a:p>
            <a:pPr algn="ctr"/>
            <a:endParaRPr lang="en-US" dirty="0"/>
          </a:p>
        </p:txBody>
      </p: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67B9DACC-4C62-42BD-8DFB-B073AB702824}"/>
              </a:ext>
            </a:extLst>
          </p:cNvPr>
          <p:cNvCxnSpPr>
            <a:cxnSpLocks/>
          </p:cNvCxnSpPr>
          <p:nvPr/>
        </p:nvCxnSpPr>
        <p:spPr>
          <a:xfrm>
            <a:off x="594804" y="1704842"/>
            <a:ext cx="11049800" cy="0"/>
          </a:xfrm>
          <a:prstGeom prst="straightConnector1">
            <a:avLst/>
          </a:prstGeom>
          <a:ln w="60325">
            <a:solidFill>
              <a:srgbClr val="00305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F44FBCF9-8B7D-446F-A920-2C3DBE7A59E7}"/>
              </a:ext>
            </a:extLst>
          </p:cNvPr>
          <p:cNvSpPr txBox="1"/>
          <p:nvPr/>
        </p:nvSpPr>
        <p:spPr>
          <a:xfrm>
            <a:off x="2999151" y="1234365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/>
              <a:t>2021</a:t>
            </a:r>
            <a:endParaRPr lang="en-US" sz="1800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C116CBF-FD76-4367-9D10-A7C3D1411376}"/>
              </a:ext>
            </a:extLst>
          </p:cNvPr>
          <p:cNvSpPr txBox="1"/>
          <p:nvPr/>
        </p:nvSpPr>
        <p:spPr>
          <a:xfrm>
            <a:off x="8360393" y="1234365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/>
              <a:t>2022</a:t>
            </a:r>
            <a:endParaRPr lang="en-US" sz="1800" dirty="0"/>
          </a:p>
        </p:txBody>
      </p:sp>
      <p:sp>
        <p:nvSpPr>
          <p:cNvPr id="9" name="Parallelogramm 8">
            <a:extLst>
              <a:ext uri="{FF2B5EF4-FFF2-40B4-BE49-F238E27FC236}">
                <a16:creationId xmlns:a16="http://schemas.microsoft.com/office/drawing/2014/main" id="{1116BFB3-A11C-4F68-87FB-B3DE1C9FABAA}"/>
              </a:ext>
            </a:extLst>
          </p:cNvPr>
          <p:cNvSpPr/>
          <p:nvPr/>
        </p:nvSpPr>
        <p:spPr>
          <a:xfrm>
            <a:off x="11166639" y="1459587"/>
            <a:ext cx="151583" cy="490511"/>
          </a:xfrm>
          <a:prstGeom prst="parallelogram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E033518F-BEBF-45C7-B2BE-420C15CF6AED}"/>
              </a:ext>
            </a:extLst>
          </p:cNvPr>
          <p:cNvCxnSpPr>
            <a:cxnSpLocks/>
          </p:cNvCxnSpPr>
          <p:nvPr/>
        </p:nvCxnSpPr>
        <p:spPr>
          <a:xfrm flipH="1">
            <a:off x="11157109" y="1528625"/>
            <a:ext cx="41272" cy="354942"/>
          </a:xfrm>
          <a:prstGeom prst="line">
            <a:avLst/>
          </a:prstGeom>
          <a:ln>
            <a:solidFill>
              <a:srgbClr val="0030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4A29D507-99F0-473A-82CB-946620771083}"/>
              </a:ext>
            </a:extLst>
          </p:cNvPr>
          <p:cNvCxnSpPr>
            <a:cxnSpLocks/>
          </p:cNvCxnSpPr>
          <p:nvPr/>
        </p:nvCxnSpPr>
        <p:spPr>
          <a:xfrm flipH="1">
            <a:off x="11283318" y="1527371"/>
            <a:ext cx="41272" cy="354942"/>
          </a:xfrm>
          <a:prstGeom prst="line">
            <a:avLst/>
          </a:prstGeom>
          <a:ln>
            <a:solidFill>
              <a:srgbClr val="0030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18586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4F6E81-52EA-48D0-ABCB-7AAC17839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Other </a:t>
            </a:r>
            <a:r>
              <a:rPr lang="de-DE" dirty="0" err="1"/>
              <a:t>activities</a:t>
            </a:r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D642A5F-2CBB-4839-BAFC-521C1C3E5C3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Teaching Assistant for Concepts of Molecular Modeling</a:t>
            </a:r>
          </a:p>
          <a:p>
            <a:pPr marL="681692" lvl="1" indent="-285750">
              <a:buFont typeface="Arial" panose="020B0604020202020204" pitchFamily="34" charset="0"/>
              <a:buChar char="•"/>
            </a:pPr>
            <a:r>
              <a:rPr lang="en-US" dirty="0"/>
              <a:t>Created python introduction tutorials and an </a:t>
            </a:r>
            <a:r>
              <a:rPr lang="en-US" dirty="0" err="1"/>
              <a:t>Ising</a:t>
            </a:r>
            <a:r>
              <a:rPr lang="en-US" dirty="0"/>
              <a:t>-model tutorial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Managing the jobs-email account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Attended workshops:</a:t>
            </a:r>
          </a:p>
          <a:p>
            <a:pPr marL="681692" lvl="1" indent="-285750">
              <a:buFont typeface="Arial" panose="020B0604020202020204" pitchFamily="34" charset="0"/>
              <a:buChar char="•"/>
            </a:pPr>
            <a:r>
              <a:rPr lang="en-US" dirty="0"/>
              <a:t>MOLSIM 2021 (2 weeks workshop about MD and MC)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MGK member since September 2020</a:t>
            </a:r>
          </a:p>
          <a:p>
            <a:pPr marL="681692" lvl="1" indent="-285750">
              <a:buFont typeface="Arial" panose="020B0604020202020204" pitchFamily="34" charset="0"/>
              <a:buChar char="•"/>
            </a:pPr>
            <a:r>
              <a:rPr lang="en-US" dirty="0"/>
              <a:t>MGK student seminar, MGK seminar, IRTT Meetings</a:t>
            </a:r>
          </a:p>
        </p:txBody>
      </p:sp>
    </p:spTree>
    <p:extLst>
      <p:ext uri="{BB962C8B-B14F-4D97-AF65-F5344CB8AC3E}">
        <p14:creationId xmlns:p14="http://schemas.microsoft.com/office/powerpoint/2010/main" val="7382136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3642385-D686-4871-949B-8257F6AC838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74711" y="2869406"/>
            <a:ext cx="10580688" cy="1119187"/>
          </a:xfrm>
        </p:spPr>
        <p:txBody>
          <a:bodyPr/>
          <a:lstStyle/>
          <a:p>
            <a:pPr algn="ctr"/>
            <a:r>
              <a:rPr lang="de-DE" sz="6000" dirty="0" err="1"/>
              <a:t>Thank</a:t>
            </a:r>
            <a:r>
              <a:rPr lang="de-DE" sz="6000" dirty="0"/>
              <a:t> </a:t>
            </a:r>
            <a:r>
              <a:rPr lang="de-DE" sz="6000" dirty="0" err="1"/>
              <a:t>you</a:t>
            </a:r>
            <a:r>
              <a:rPr lang="de-DE" sz="6000" dirty="0"/>
              <a:t> </a:t>
            </a:r>
            <a:r>
              <a:rPr lang="de-DE" sz="6000" dirty="0" err="1"/>
              <a:t>for</a:t>
            </a:r>
            <a:r>
              <a:rPr lang="de-DE" sz="6000" dirty="0"/>
              <a:t> </a:t>
            </a:r>
            <a:r>
              <a:rPr lang="de-DE" sz="6000" dirty="0" err="1"/>
              <a:t>your</a:t>
            </a:r>
            <a:r>
              <a:rPr lang="de-DE" sz="6000" dirty="0"/>
              <a:t> </a:t>
            </a:r>
            <a:r>
              <a:rPr lang="de-DE" sz="6000" dirty="0" err="1"/>
              <a:t>attention</a:t>
            </a:r>
            <a:r>
              <a:rPr lang="de-DE" sz="6000" dirty="0"/>
              <a:t>!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5093673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3642385-D686-4871-949B-8257F6AC838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74711" y="2869406"/>
            <a:ext cx="10580688" cy="1119187"/>
          </a:xfrm>
        </p:spPr>
        <p:txBody>
          <a:bodyPr/>
          <a:lstStyle/>
          <a:p>
            <a:pPr algn="ctr"/>
            <a:r>
              <a:rPr lang="de-DE" sz="6000" dirty="0"/>
              <a:t>Appendix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7577791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4DF41D-30B6-43BB-A434-B30FA6F7F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Top-down </a:t>
            </a:r>
            <a:r>
              <a:rPr lang="de-DE" dirty="0" err="1"/>
              <a:t>snapshots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ordering</a:t>
            </a:r>
            <a:r>
              <a:rPr lang="de-DE" dirty="0"/>
              <a:t> in SOS</a:t>
            </a:r>
            <a:endParaRPr lang="en-US" dirty="0"/>
          </a:p>
        </p:txBody>
      </p:sp>
      <p:grpSp>
        <p:nvGrpSpPr>
          <p:cNvPr id="132" name="Gruppieren 131">
            <a:extLst>
              <a:ext uri="{FF2B5EF4-FFF2-40B4-BE49-F238E27FC236}">
                <a16:creationId xmlns:a16="http://schemas.microsoft.com/office/drawing/2014/main" id="{936B5E7C-C557-40D4-85D3-43C5AFF9D7C7}"/>
              </a:ext>
            </a:extLst>
          </p:cNvPr>
          <p:cNvGrpSpPr/>
          <p:nvPr/>
        </p:nvGrpSpPr>
        <p:grpSpPr>
          <a:xfrm>
            <a:off x="1511208" y="1867592"/>
            <a:ext cx="8997691" cy="2897845"/>
            <a:chOff x="1334865" y="900940"/>
            <a:chExt cx="8997691" cy="2897845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3EE56526-D628-4918-96C5-1674B7534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8162" y="900940"/>
              <a:ext cx="2963826" cy="2892613"/>
            </a:xfrm>
            <a:prstGeom prst="rect">
              <a:avLst/>
            </a:prstGeom>
          </p:spPr>
        </p:pic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D66DEAC5-45FE-4316-B41D-0E20A1E2E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4865" y="900940"/>
              <a:ext cx="2920238" cy="2876753"/>
            </a:xfrm>
            <a:prstGeom prst="rect">
              <a:avLst/>
            </a:prstGeom>
          </p:spPr>
        </p:pic>
        <p:cxnSp>
          <p:nvCxnSpPr>
            <p:cNvPr id="8" name="Gerader Verbinder 7">
              <a:extLst>
                <a:ext uri="{FF2B5EF4-FFF2-40B4-BE49-F238E27FC236}">
                  <a16:creationId xmlns:a16="http://schemas.microsoft.com/office/drawing/2014/main" id="{5EDD1D46-26A5-42E7-8FAB-FB9AE6F8D46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60315" y="1719511"/>
              <a:ext cx="152400" cy="16669"/>
            </a:xfrm>
            <a:prstGeom prst="line">
              <a:avLst/>
            </a:prstGeom>
            <a:ln w="12700">
              <a:solidFill>
                <a:srgbClr val="CFC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r Verbinder 8">
              <a:extLst>
                <a:ext uri="{FF2B5EF4-FFF2-40B4-BE49-F238E27FC236}">
                  <a16:creationId xmlns:a16="http://schemas.microsoft.com/office/drawing/2014/main" id="{5384B649-E141-4973-B337-8C67BD37E7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12715" y="1704032"/>
              <a:ext cx="116681" cy="16670"/>
            </a:xfrm>
            <a:prstGeom prst="line">
              <a:avLst/>
            </a:prstGeom>
            <a:ln w="12700">
              <a:solidFill>
                <a:srgbClr val="CFC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r Verbinder 9">
              <a:extLst>
                <a:ext uri="{FF2B5EF4-FFF2-40B4-BE49-F238E27FC236}">
                  <a16:creationId xmlns:a16="http://schemas.microsoft.com/office/drawing/2014/main" id="{1755C674-D609-44C4-BF3B-30CFA5B297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29396" y="1694505"/>
              <a:ext cx="152400" cy="16670"/>
            </a:xfrm>
            <a:prstGeom prst="line">
              <a:avLst/>
            </a:prstGeom>
            <a:ln w="12700">
              <a:solidFill>
                <a:srgbClr val="CFC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r Verbinder 10">
              <a:extLst>
                <a:ext uri="{FF2B5EF4-FFF2-40B4-BE49-F238E27FC236}">
                  <a16:creationId xmlns:a16="http://schemas.microsoft.com/office/drawing/2014/main" id="{49BD45D6-0D1C-4EEE-A3AC-9D3C085BCF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29396" y="1588328"/>
              <a:ext cx="21432" cy="131183"/>
            </a:xfrm>
            <a:prstGeom prst="line">
              <a:avLst/>
            </a:prstGeom>
            <a:ln w="12700">
              <a:solidFill>
                <a:srgbClr val="CFC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r Verbinder 11">
              <a:extLst>
                <a:ext uri="{FF2B5EF4-FFF2-40B4-BE49-F238E27FC236}">
                  <a16:creationId xmlns:a16="http://schemas.microsoft.com/office/drawing/2014/main" id="{B4D17A9C-10D7-463A-B34B-F7D4369EED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48447" y="1559967"/>
              <a:ext cx="116681" cy="33123"/>
            </a:xfrm>
            <a:prstGeom prst="line">
              <a:avLst/>
            </a:prstGeom>
            <a:ln w="12700">
              <a:solidFill>
                <a:srgbClr val="CFC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r Verbinder 12">
              <a:extLst>
                <a:ext uri="{FF2B5EF4-FFF2-40B4-BE49-F238E27FC236}">
                  <a16:creationId xmlns:a16="http://schemas.microsoft.com/office/drawing/2014/main" id="{5E20EC21-FDEB-4BA1-A969-8F33069AB7E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98429" y="1593090"/>
              <a:ext cx="152399" cy="1192"/>
            </a:xfrm>
            <a:prstGeom prst="line">
              <a:avLst/>
            </a:prstGeom>
            <a:ln w="12700">
              <a:solidFill>
                <a:srgbClr val="CFC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r Verbinder 13">
              <a:extLst>
                <a:ext uri="{FF2B5EF4-FFF2-40B4-BE49-F238E27FC236}">
                  <a16:creationId xmlns:a16="http://schemas.microsoft.com/office/drawing/2014/main" id="{E5889A6D-BE15-49DF-97C0-F779F73BCD3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60316" y="1601425"/>
              <a:ext cx="127397" cy="8122"/>
            </a:xfrm>
            <a:prstGeom prst="line">
              <a:avLst/>
            </a:prstGeom>
            <a:ln w="12700">
              <a:solidFill>
                <a:srgbClr val="CFC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r Verbinder 14">
              <a:extLst>
                <a:ext uri="{FF2B5EF4-FFF2-40B4-BE49-F238E27FC236}">
                  <a16:creationId xmlns:a16="http://schemas.microsoft.com/office/drawing/2014/main" id="{C0F5C7B6-5739-4FA8-87F0-CAC2B51FE5B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47218" y="1462336"/>
              <a:ext cx="151211" cy="29125"/>
            </a:xfrm>
            <a:prstGeom prst="line">
              <a:avLst/>
            </a:prstGeom>
            <a:ln w="12700">
              <a:solidFill>
                <a:srgbClr val="CFC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3A8CDBE0-2C5F-4894-8E56-3AFEBB8F3A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12716" y="1450217"/>
              <a:ext cx="116680" cy="10288"/>
            </a:xfrm>
            <a:prstGeom prst="line">
              <a:avLst/>
            </a:prstGeom>
            <a:ln w="12700">
              <a:solidFill>
                <a:srgbClr val="CFC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r Verbinder 16">
              <a:extLst>
                <a:ext uri="{FF2B5EF4-FFF2-40B4-BE49-F238E27FC236}">
                  <a16:creationId xmlns:a16="http://schemas.microsoft.com/office/drawing/2014/main" id="{723E847D-46D6-4746-A331-A93387975AC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24634" y="1418648"/>
              <a:ext cx="135732" cy="30240"/>
            </a:xfrm>
            <a:prstGeom prst="line">
              <a:avLst/>
            </a:prstGeom>
            <a:ln w="12700">
              <a:solidFill>
                <a:srgbClr val="CFC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r Verbinder 17">
              <a:extLst>
                <a:ext uri="{FF2B5EF4-FFF2-40B4-BE49-F238E27FC236}">
                  <a16:creationId xmlns:a16="http://schemas.microsoft.com/office/drawing/2014/main" id="{36F47E84-284C-4620-A6E8-E70FAF5BF1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55604" y="1425577"/>
              <a:ext cx="0" cy="139152"/>
            </a:xfrm>
            <a:prstGeom prst="line">
              <a:avLst/>
            </a:prstGeom>
            <a:ln w="12700">
              <a:solidFill>
                <a:srgbClr val="CFC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r Verbinder 18">
              <a:extLst>
                <a:ext uri="{FF2B5EF4-FFF2-40B4-BE49-F238E27FC236}">
                  <a16:creationId xmlns:a16="http://schemas.microsoft.com/office/drawing/2014/main" id="{C78DD458-A248-40EC-9502-3FD88E0114B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55605" y="1559967"/>
              <a:ext cx="26191" cy="144065"/>
            </a:xfrm>
            <a:prstGeom prst="line">
              <a:avLst/>
            </a:prstGeom>
            <a:ln w="12700">
              <a:solidFill>
                <a:srgbClr val="CFC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r Verbinder 19">
              <a:extLst>
                <a:ext uri="{FF2B5EF4-FFF2-40B4-BE49-F238E27FC236}">
                  <a16:creationId xmlns:a16="http://schemas.microsoft.com/office/drawing/2014/main" id="{A53D82C9-5AEB-4C85-A9E5-2C1E667BE58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16300" y="1439538"/>
              <a:ext cx="26191" cy="144065"/>
            </a:xfrm>
            <a:prstGeom prst="line">
              <a:avLst/>
            </a:prstGeom>
            <a:ln w="12700">
              <a:solidFill>
                <a:srgbClr val="CFC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r Verbinder 20">
              <a:extLst>
                <a:ext uri="{FF2B5EF4-FFF2-40B4-BE49-F238E27FC236}">
                  <a16:creationId xmlns:a16="http://schemas.microsoft.com/office/drawing/2014/main" id="{7B5A98C7-27BE-47B0-98C9-13D6743E5F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99619" y="1460505"/>
              <a:ext cx="3568" cy="132585"/>
            </a:xfrm>
            <a:prstGeom prst="line">
              <a:avLst/>
            </a:prstGeom>
            <a:ln w="12700">
              <a:solidFill>
                <a:srgbClr val="CFC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C885838A-120E-421E-A8B9-469229E5731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51977" y="1474731"/>
              <a:ext cx="15484" cy="134816"/>
            </a:xfrm>
            <a:prstGeom prst="line">
              <a:avLst/>
            </a:prstGeom>
            <a:ln w="12700">
              <a:solidFill>
                <a:srgbClr val="CFC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r Verbinder 22">
              <a:extLst>
                <a:ext uri="{FF2B5EF4-FFF2-40B4-BE49-F238E27FC236}">
                  <a16:creationId xmlns:a16="http://schemas.microsoft.com/office/drawing/2014/main" id="{9D090898-198E-4197-9ACA-C9D9B6B470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60315" y="1609547"/>
              <a:ext cx="10711" cy="126633"/>
            </a:xfrm>
            <a:prstGeom prst="line">
              <a:avLst/>
            </a:prstGeom>
            <a:ln w="12700">
              <a:solidFill>
                <a:srgbClr val="CFC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r Verbinder 23">
              <a:extLst>
                <a:ext uri="{FF2B5EF4-FFF2-40B4-BE49-F238E27FC236}">
                  <a16:creationId xmlns:a16="http://schemas.microsoft.com/office/drawing/2014/main" id="{F7F26EA3-3DB8-40C1-BC88-AEDCCE38E20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99614" y="1588329"/>
              <a:ext cx="3573" cy="138900"/>
            </a:xfrm>
            <a:prstGeom prst="line">
              <a:avLst/>
            </a:prstGeom>
            <a:ln w="12700">
              <a:solidFill>
                <a:srgbClr val="CFC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r Verbinder 24">
              <a:extLst>
                <a:ext uri="{FF2B5EF4-FFF2-40B4-BE49-F238E27FC236}">
                  <a16:creationId xmlns:a16="http://schemas.microsoft.com/office/drawing/2014/main" id="{7533A2C0-7B02-4E8E-8692-29953EAF8E3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45429" y="1337998"/>
              <a:ext cx="3573" cy="138900"/>
            </a:xfrm>
            <a:prstGeom prst="line">
              <a:avLst/>
            </a:prstGeom>
            <a:ln w="12700">
              <a:solidFill>
                <a:srgbClr val="CFC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r Verbinder 25">
              <a:extLst>
                <a:ext uri="{FF2B5EF4-FFF2-40B4-BE49-F238E27FC236}">
                  <a16:creationId xmlns:a16="http://schemas.microsoft.com/office/drawing/2014/main" id="{74684A9E-F920-4140-87E2-CB43DA0EE64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78186" y="1342917"/>
              <a:ext cx="27976" cy="119419"/>
            </a:xfrm>
            <a:prstGeom prst="line">
              <a:avLst/>
            </a:prstGeom>
            <a:ln w="12700">
              <a:solidFill>
                <a:srgbClr val="CFC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r Verbinder 26">
              <a:extLst>
                <a:ext uri="{FF2B5EF4-FFF2-40B4-BE49-F238E27FC236}">
                  <a16:creationId xmlns:a16="http://schemas.microsoft.com/office/drawing/2014/main" id="{85402F30-7593-48B3-A2E1-53189107A47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13319" y="1329788"/>
              <a:ext cx="10968" cy="120429"/>
            </a:xfrm>
            <a:prstGeom prst="line">
              <a:avLst/>
            </a:prstGeom>
            <a:ln w="12700">
              <a:solidFill>
                <a:srgbClr val="CFC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CE3F9DBD-AD5F-400E-BAA5-C860D3A24F0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31444" y="1296891"/>
              <a:ext cx="10968" cy="128686"/>
            </a:xfrm>
            <a:prstGeom prst="line">
              <a:avLst/>
            </a:prstGeom>
            <a:ln w="12700">
              <a:solidFill>
                <a:srgbClr val="CFC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r Verbinder 28">
              <a:extLst>
                <a:ext uri="{FF2B5EF4-FFF2-40B4-BE49-F238E27FC236}">
                  <a16:creationId xmlns:a16="http://schemas.microsoft.com/office/drawing/2014/main" id="{2367F827-E4C0-45AA-8E2F-7C53F0F26E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51978" y="1342917"/>
              <a:ext cx="125860" cy="17791"/>
            </a:xfrm>
            <a:prstGeom prst="line">
              <a:avLst/>
            </a:prstGeom>
            <a:ln w="12700">
              <a:solidFill>
                <a:srgbClr val="CFC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r Verbinder 29">
              <a:extLst>
                <a:ext uri="{FF2B5EF4-FFF2-40B4-BE49-F238E27FC236}">
                  <a16:creationId xmlns:a16="http://schemas.microsoft.com/office/drawing/2014/main" id="{0FFA5DAF-F17E-48F5-B13F-05566D9321D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80905" y="1328593"/>
              <a:ext cx="125860" cy="17791"/>
            </a:xfrm>
            <a:prstGeom prst="line">
              <a:avLst/>
            </a:prstGeom>
            <a:ln w="12700">
              <a:solidFill>
                <a:srgbClr val="CFC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r Verbinder 30">
              <a:extLst>
                <a:ext uri="{FF2B5EF4-FFF2-40B4-BE49-F238E27FC236}">
                  <a16:creationId xmlns:a16="http://schemas.microsoft.com/office/drawing/2014/main" id="{E77CE540-3B9F-4083-80B4-CAB6EA1E984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06765" y="1305282"/>
              <a:ext cx="124680" cy="26049"/>
            </a:xfrm>
            <a:prstGeom prst="line">
              <a:avLst/>
            </a:prstGeom>
            <a:ln w="12700">
              <a:solidFill>
                <a:srgbClr val="CFC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r Verbinder 31">
              <a:extLst>
                <a:ext uri="{FF2B5EF4-FFF2-40B4-BE49-F238E27FC236}">
                  <a16:creationId xmlns:a16="http://schemas.microsoft.com/office/drawing/2014/main" id="{BC85E69A-8733-40D1-B268-B47E21E80CB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55256" y="1421518"/>
              <a:ext cx="124680" cy="12250"/>
            </a:xfrm>
            <a:prstGeom prst="line">
              <a:avLst/>
            </a:prstGeom>
            <a:ln w="12700">
              <a:solidFill>
                <a:srgbClr val="CFC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r Verbinder 32">
              <a:extLst>
                <a:ext uri="{FF2B5EF4-FFF2-40B4-BE49-F238E27FC236}">
                  <a16:creationId xmlns:a16="http://schemas.microsoft.com/office/drawing/2014/main" id="{B372E162-A02A-4C14-8DB7-C446AEAF7B3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52629" y="1558011"/>
              <a:ext cx="157759" cy="9782"/>
            </a:xfrm>
            <a:prstGeom prst="line">
              <a:avLst/>
            </a:prstGeom>
            <a:ln w="12700">
              <a:solidFill>
                <a:srgbClr val="CFC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r Verbinder 33">
              <a:extLst>
                <a:ext uri="{FF2B5EF4-FFF2-40B4-BE49-F238E27FC236}">
                  <a16:creationId xmlns:a16="http://schemas.microsoft.com/office/drawing/2014/main" id="{E5941872-C8FA-407A-88E1-79D3C1935EE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67214" y="1695951"/>
              <a:ext cx="157758" cy="14501"/>
            </a:xfrm>
            <a:prstGeom prst="line">
              <a:avLst/>
            </a:prstGeom>
            <a:ln w="12700">
              <a:solidFill>
                <a:srgbClr val="CFC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r Verbinder 34">
              <a:extLst>
                <a:ext uri="{FF2B5EF4-FFF2-40B4-BE49-F238E27FC236}">
                  <a16:creationId xmlns:a16="http://schemas.microsoft.com/office/drawing/2014/main" id="{372A74A6-DAE7-49A7-8408-9F988F86FA7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03097" y="1542139"/>
              <a:ext cx="111473" cy="8622"/>
            </a:xfrm>
            <a:prstGeom prst="line">
              <a:avLst/>
            </a:prstGeom>
            <a:ln w="12700">
              <a:solidFill>
                <a:srgbClr val="CFC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r Verbinder 35">
              <a:extLst>
                <a:ext uri="{FF2B5EF4-FFF2-40B4-BE49-F238E27FC236}">
                  <a16:creationId xmlns:a16="http://schemas.microsoft.com/office/drawing/2014/main" id="{EA67E765-0161-4029-957A-566AF51CEB9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86576" y="1396949"/>
              <a:ext cx="127994" cy="34690"/>
            </a:xfrm>
            <a:prstGeom prst="line">
              <a:avLst/>
            </a:prstGeom>
            <a:ln w="12700">
              <a:solidFill>
                <a:srgbClr val="CFC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r Verbinder 36">
              <a:extLst>
                <a:ext uri="{FF2B5EF4-FFF2-40B4-BE49-F238E27FC236}">
                  <a16:creationId xmlns:a16="http://schemas.microsoft.com/office/drawing/2014/main" id="{0E543FC5-DDD1-4B6B-A5D6-1421CA7D85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08005" y="1680760"/>
              <a:ext cx="133353" cy="32536"/>
            </a:xfrm>
            <a:prstGeom prst="line">
              <a:avLst/>
            </a:prstGeom>
            <a:ln w="12700">
              <a:solidFill>
                <a:srgbClr val="CFC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r Verbinder 37">
              <a:extLst>
                <a:ext uri="{FF2B5EF4-FFF2-40B4-BE49-F238E27FC236}">
                  <a16:creationId xmlns:a16="http://schemas.microsoft.com/office/drawing/2014/main" id="{D0E25F15-458C-4BF1-B7DB-1585AC3FAFE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31446" y="1296891"/>
              <a:ext cx="133352" cy="5327"/>
            </a:xfrm>
            <a:prstGeom prst="line">
              <a:avLst/>
            </a:prstGeom>
            <a:ln w="12700">
              <a:solidFill>
                <a:srgbClr val="CFC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r Verbinder 38">
              <a:extLst>
                <a:ext uri="{FF2B5EF4-FFF2-40B4-BE49-F238E27FC236}">
                  <a16:creationId xmlns:a16="http://schemas.microsoft.com/office/drawing/2014/main" id="{9EC35B8B-F5A3-425C-9841-E35A23E3A54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60316" y="1734073"/>
              <a:ext cx="19048" cy="144982"/>
            </a:xfrm>
            <a:prstGeom prst="line">
              <a:avLst/>
            </a:prstGeom>
            <a:ln w="12700">
              <a:solidFill>
                <a:srgbClr val="CFC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r Verbinder 39">
              <a:extLst>
                <a:ext uri="{FF2B5EF4-FFF2-40B4-BE49-F238E27FC236}">
                  <a16:creationId xmlns:a16="http://schemas.microsoft.com/office/drawing/2014/main" id="{018D8114-4341-4381-9689-70995D1041A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03189" y="1709643"/>
              <a:ext cx="9526" cy="151766"/>
            </a:xfrm>
            <a:prstGeom prst="line">
              <a:avLst/>
            </a:prstGeom>
            <a:ln w="12700">
              <a:solidFill>
                <a:srgbClr val="CFC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r Verbinder 40">
              <a:extLst>
                <a:ext uri="{FF2B5EF4-FFF2-40B4-BE49-F238E27FC236}">
                  <a16:creationId xmlns:a16="http://schemas.microsoft.com/office/drawing/2014/main" id="{0599BB87-AE08-471A-B367-2C43A6237B1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27014" y="1704032"/>
              <a:ext cx="9526" cy="151766"/>
            </a:xfrm>
            <a:prstGeom prst="line">
              <a:avLst/>
            </a:prstGeom>
            <a:ln w="12700">
              <a:solidFill>
                <a:srgbClr val="CFC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r Verbinder 41">
              <a:extLst>
                <a:ext uri="{FF2B5EF4-FFF2-40B4-BE49-F238E27FC236}">
                  <a16:creationId xmlns:a16="http://schemas.microsoft.com/office/drawing/2014/main" id="{C4E005AB-EF94-4F91-90CC-9488CAFBCEC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84177" y="1702840"/>
              <a:ext cx="9526" cy="151766"/>
            </a:xfrm>
            <a:prstGeom prst="line">
              <a:avLst/>
            </a:prstGeom>
            <a:ln w="12700">
              <a:solidFill>
                <a:srgbClr val="CFC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r Verbinder 42">
              <a:extLst>
                <a:ext uri="{FF2B5EF4-FFF2-40B4-BE49-F238E27FC236}">
                  <a16:creationId xmlns:a16="http://schemas.microsoft.com/office/drawing/2014/main" id="{D02A778B-D7E1-4FA4-BFC1-85353D6E401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10386" y="1713589"/>
              <a:ext cx="2" cy="125022"/>
            </a:xfrm>
            <a:prstGeom prst="line">
              <a:avLst/>
            </a:prstGeom>
            <a:ln w="12700">
              <a:solidFill>
                <a:srgbClr val="CFC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r Verbinder 43">
              <a:extLst>
                <a:ext uri="{FF2B5EF4-FFF2-40B4-BE49-F238E27FC236}">
                  <a16:creationId xmlns:a16="http://schemas.microsoft.com/office/drawing/2014/main" id="{3D1D4BCB-8298-419C-B743-F78B2115871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436597" y="1695951"/>
              <a:ext cx="7142" cy="130312"/>
            </a:xfrm>
            <a:prstGeom prst="line">
              <a:avLst/>
            </a:prstGeom>
            <a:ln w="12700">
              <a:solidFill>
                <a:srgbClr val="CFC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r Verbinder 44">
              <a:extLst>
                <a:ext uri="{FF2B5EF4-FFF2-40B4-BE49-F238E27FC236}">
                  <a16:creationId xmlns:a16="http://schemas.microsoft.com/office/drawing/2014/main" id="{C3DDFF18-C459-4E6B-8AF3-68B1CE24978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419931" y="1544391"/>
              <a:ext cx="16666" cy="150114"/>
            </a:xfrm>
            <a:prstGeom prst="line">
              <a:avLst/>
            </a:prstGeom>
            <a:ln w="12700">
              <a:solidFill>
                <a:srgbClr val="CFC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r Verbinder 45">
              <a:extLst>
                <a:ext uri="{FF2B5EF4-FFF2-40B4-BE49-F238E27FC236}">
                  <a16:creationId xmlns:a16="http://schemas.microsoft.com/office/drawing/2014/main" id="{8D12827E-2459-45B8-9728-FCE6F3ADD35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300147" y="1556828"/>
              <a:ext cx="16666" cy="150114"/>
            </a:xfrm>
            <a:prstGeom prst="line">
              <a:avLst/>
            </a:prstGeom>
            <a:ln w="12700">
              <a:solidFill>
                <a:srgbClr val="CFC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r Verbinder 46">
              <a:extLst>
                <a:ext uri="{FF2B5EF4-FFF2-40B4-BE49-F238E27FC236}">
                  <a16:creationId xmlns:a16="http://schemas.microsoft.com/office/drawing/2014/main" id="{FD78E0B8-1CED-4DC1-892D-B8E7D8A0A38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281070" y="1428597"/>
              <a:ext cx="19077" cy="122164"/>
            </a:xfrm>
            <a:prstGeom prst="line">
              <a:avLst/>
            </a:prstGeom>
            <a:ln w="12700">
              <a:solidFill>
                <a:srgbClr val="CFC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r Verbinder 47">
              <a:extLst>
                <a:ext uri="{FF2B5EF4-FFF2-40B4-BE49-F238E27FC236}">
                  <a16:creationId xmlns:a16="http://schemas.microsoft.com/office/drawing/2014/main" id="{DCAE576D-9B43-4D25-B35B-A3404D3468A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416819" y="1394279"/>
              <a:ext cx="9538" cy="150112"/>
            </a:xfrm>
            <a:prstGeom prst="line">
              <a:avLst/>
            </a:prstGeom>
            <a:ln w="12700">
              <a:solidFill>
                <a:srgbClr val="CFC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r Verbinder 48">
              <a:extLst>
                <a:ext uri="{FF2B5EF4-FFF2-40B4-BE49-F238E27FC236}">
                  <a16:creationId xmlns:a16="http://schemas.microsoft.com/office/drawing/2014/main" id="{294C5DAC-4BE4-4929-9E31-BBDFE2D5342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42972" y="1854606"/>
              <a:ext cx="153112" cy="1192"/>
            </a:xfrm>
            <a:prstGeom prst="line">
              <a:avLst/>
            </a:prstGeom>
            <a:ln w="12700">
              <a:solidFill>
                <a:srgbClr val="CFC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r Verbinder 49">
              <a:extLst>
                <a:ext uri="{FF2B5EF4-FFF2-40B4-BE49-F238E27FC236}">
                  <a16:creationId xmlns:a16="http://schemas.microsoft.com/office/drawing/2014/main" id="{8351C3D3-D0D3-482C-8FEC-DCDEC89C8D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86217" y="1840008"/>
              <a:ext cx="124171" cy="21401"/>
            </a:xfrm>
            <a:prstGeom prst="line">
              <a:avLst/>
            </a:prstGeom>
            <a:ln w="12700">
              <a:solidFill>
                <a:srgbClr val="CFC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r Verbinder 50">
              <a:extLst>
                <a:ext uri="{FF2B5EF4-FFF2-40B4-BE49-F238E27FC236}">
                  <a16:creationId xmlns:a16="http://schemas.microsoft.com/office/drawing/2014/main" id="{56563EF6-A00F-4539-903E-423E34DB38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12427" y="1826263"/>
              <a:ext cx="131312" cy="8767"/>
            </a:xfrm>
            <a:prstGeom prst="line">
              <a:avLst/>
            </a:prstGeom>
            <a:ln w="12700">
              <a:solidFill>
                <a:srgbClr val="CFC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r Verbinder 51">
              <a:extLst>
                <a:ext uri="{FF2B5EF4-FFF2-40B4-BE49-F238E27FC236}">
                  <a16:creationId xmlns:a16="http://schemas.microsoft.com/office/drawing/2014/main" id="{C2871898-7A65-4028-8C0A-5618F28A22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08800" y="1859722"/>
              <a:ext cx="131312" cy="8767"/>
            </a:xfrm>
            <a:prstGeom prst="line">
              <a:avLst/>
            </a:prstGeom>
            <a:ln w="12700">
              <a:solidFill>
                <a:srgbClr val="CFC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r Verbinder 52">
              <a:extLst>
                <a:ext uri="{FF2B5EF4-FFF2-40B4-BE49-F238E27FC236}">
                  <a16:creationId xmlns:a16="http://schemas.microsoft.com/office/drawing/2014/main" id="{3148BB24-0108-47B9-A69F-8A52D989E57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75621" y="1866433"/>
              <a:ext cx="131312" cy="8767"/>
            </a:xfrm>
            <a:prstGeom prst="line">
              <a:avLst/>
            </a:prstGeom>
            <a:ln w="12700">
              <a:solidFill>
                <a:srgbClr val="CFC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r Verbinder 53">
              <a:extLst>
                <a:ext uri="{FF2B5EF4-FFF2-40B4-BE49-F238E27FC236}">
                  <a16:creationId xmlns:a16="http://schemas.microsoft.com/office/drawing/2014/main" id="{D61389E0-AF25-4975-BC78-7184B1F42A18}"/>
                </a:ext>
              </a:extLst>
            </p:cNvPr>
            <p:cNvCxnSpPr>
              <a:cxnSpLocks/>
            </p:cNvCxnSpPr>
            <p:nvPr/>
          </p:nvCxnSpPr>
          <p:spPr>
            <a:xfrm>
              <a:off x="6171977" y="2750593"/>
              <a:ext cx="133350" cy="51409"/>
            </a:xfrm>
            <a:prstGeom prst="line">
              <a:avLst/>
            </a:prstGeom>
            <a:ln w="12700">
              <a:solidFill>
                <a:srgbClr val="37A6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r Verbinder 54">
              <a:extLst>
                <a:ext uri="{FF2B5EF4-FFF2-40B4-BE49-F238E27FC236}">
                  <a16:creationId xmlns:a16="http://schemas.microsoft.com/office/drawing/2014/main" id="{2C968849-3D84-4D4E-A69B-D7CB82DA1CAC}"/>
                </a:ext>
              </a:extLst>
            </p:cNvPr>
            <p:cNvCxnSpPr>
              <a:cxnSpLocks/>
            </p:cNvCxnSpPr>
            <p:nvPr/>
          </p:nvCxnSpPr>
          <p:spPr>
            <a:xfrm>
              <a:off x="6186265" y="2750593"/>
              <a:ext cx="14288" cy="161925"/>
            </a:xfrm>
            <a:prstGeom prst="line">
              <a:avLst/>
            </a:prstGeom>
            <a:ln w="12700">
              <a:solidFill>
                <a:srgbClr val="37A6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r Verbinder 55">
              <a:extLst>
                <a:ext uri="{FF2B5EF4-FFF2-40B4-BE49-F238E27FC236}">
                  <a16:creationId xmlns:a16="http://schemas.microsoft.com/office/drawing/2014/main" id="{AA64023A-FE32-4723-A5FB-2F10DD597A81}"/>
                </a:ext>
              </a:extLst>
            </p:cNvPr>
            <p:cNvCxnSpPr>
              <a:cxnSpLocks/>
            </p:cNvCxnSpPr>
            <p:nvPr/>
          </p:nvCxnSpPr>
          <p:spPr>
            <a:xfrm>
              <a:off x="6310089" y="2802002"/>
              <a:ext cx="14288" cy="161925"/>
            </a:xfrm>
            <a:prstGeom prst="line">
              <a:avLst/>
            </a:prstGeom>
            <a:ln w="12700">
              <a:solidFill>
                <a:srgbClr val="37A6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r Verbinder 56">
              <a:extLst>
                <a:ext uri="{FF2B5EF4-FFF2-40B4-BE49-F238E27FC236}">
                  <a16:creationId xmlns:a16="http://schemas.microsoft.com/office/drawing/2014/main" id="{99741111-262C-4014-ABFB-F76B3E5347AC}"/>
                </a:ext>
              </a:extLst>
            </p:cNvPr>
            <p:cNvCxnSpPr>
              <a:cxnSpLocks/>
            </p:cNvCxnSpPr>
            <p:nvPr/>
          </p:nvCxnSpPr>
          <p:spPr>
            <a:xfrm>
              <a:off x="6331520" y="2954402"/>
              <a:ext cx="14288" cy="161925"/>
            </a:xfrm>
            <a:prstGeom prst="line">
              <a:avLst/>
            </a:prstGeom>
            <a:ln w="12700">
              <a:solidFill>
                <a:srgbClr val="37A6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r Verbinder 57">
              <a:extLst>
                <a:ext uri="{FF2B5EF4-FFF2-40B4-BE49-F238E27FC236}">
                  <a16:creationId xmlns:a16="http://schemas.microsoft.com/office/drawing/2014/main" id="{3D4DFECE-6F08-40BC-8FB9-35C94AD94EF9}"/>
                </a:ext>
              </a:extLst>
            </p:cNvPr>
            <p:cNvCxnSpPr>
              <a:cxnSpLocks/>
            </p:cNvCxnSpPr>
            <p:nvPr/>
          </p:nvCxnSpPr>
          <p:spPr>
            <a:xfrm>
              <a:off x="6202934" y="2910137"/>
              <a:ext cx="14288" cy="161925"/>
            </a:xfrm>
            <a:prstGeom prst="line">
              <a:avLst/>
            </a:prstGeom>
            <a:ln w="12700">
              <a:solidFill>
                <a:srgbClr val="37A6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r Verbinder 58">
              <a:extLst>
                <a:ext uri="{FF2B5EF4-FFF2-40B4-BE49-F238E27FC236}">
                  <a16:creationId xmlns:a16="http://schemas.microsoft.com/office/drawing/2014/main" id="{1AC0366A-0ED5-4474-8AFC-E3B0796CE948}"/>
                </a:ext>
              </a:extLst>
            </p:cNvPr>
            <p:cNvCxnSpPr>
              <a:cxnSpLocks/>
            </p:cNvCxnSpPr>
            <p:nvPr/>
          </p:nvCxnSpPr>
          <p:spPr>
            <a:xfrm>
              <a:off x="6438676" y="2873439"/>
              <a:ext cx="14288" cy="117660"/>
            </a:xfrm>
            <a:prstGeom prst="line">
              <a:avLst/>
            </a:prstGeom>
            <a:ln w="12700">
              <a:solidFill>
                <a:srgbClr val="37A6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r Verbinder 59">
              <a:extLst>
                <a:ext uri="{FF2B5EF4-FFF2-40B4-BE49-F238E27FC236}">
                  <a16:creationId xmlns:a16="http://schemas.microsoft.com/office/drawing/2014/main" id="{E9A854AE-F469-4E56-939A-E8CC047009C1}"/>
                </a:ext>
              </a:extLst>
            </p:cNvPr>
            <p:cNvCxnSpPr>
              <a:cxnSpLocks/>
            </p:cNvCxnSpPr>
            <p:nvPr/>
          </p:nvCxnSpPr>
          <p:spPr>
            <a:xfrm>
              <a:off x="6460106" y="2998667"/>
              <a:ext cx="14288" cy="171026"/>
            </a:xfrm>
            <a:prstGeom prst="line">
              <a:avLst/>
            </a:prstGeom>
            <a:ln w="12700">
              <a:solidFill>
                <a:srgbClr val="37A6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r Verbinder 60">
              <a:extLst>
                <a:ext uri="{FF2B5EF4-FFF2-40B4-BE49-F238E27FC236}">
                  <a16:creationId xmlns:a16="http://schemas.microsoft.com/office/drawing/2014/main" id="{5781B7D0-3673-4685-8456-3EAF56C06EF1}"/>
                </a:ext>
              </a:extLst>
            </p:cNvPr>
            <p:cNvCxnSpPr>
              <a:cxnSpLocks/>
            </p:cNvCxnSpPr>
            <p:nvPr/>
          </p:nvCxnSpPr>
          <p:spPr>
            <a:xfrm>
              <a:off x="6202934" y="2912518"/>
              <a:ext cx="128238" cy="41884"/>
            </a:xfrm>
            <a:prstGeom prst="line">
              <a:avLst/>
            </a:prstGeom>
            <a:ln w="12700">
              <a:solidFill>
                <a:srgbClr val="37A6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r Verbinder 61">
              <a:extLst>
                <a:ext uri="{FF2B5EF4-FFF2-40B4-BE49-F238E27FC236}">
                  <a16:creationId xmlns:a16="http://schemas.microsoft.com/office/drawing/2014/main" id="{D2CCFDEA-E17A-4806-941B-FC4736595336}"/>
                </a:ext>
              </a:extLst>
            </p:cNvPr>
            <p:cNvCxnSpPr>
              <a:cxnSpLocks/>
            </p:cNvCxnSpPr>
            <p:nvPr/>
          </p:nvCxnSpPr>
          <p:spPr>
            <a:xfrm>
              <a:off x="6326756" y="2954402"/>
              <a:ext cx="128238" cy="41884"/>
            </a:xfrm>
            <a:prstGeom prst="line">
              <a:avLst/>
            </a:prstGeom>
            <a:ln w="12700">
              <a:solidFill>
                <a:srgbClr val="37A6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r Verbinder 62">
              <a:extLst>
                <a:ext uri="{FF2B5EF4-FFF2-40B4-BE49-F238E27FC236}">
                  <a16:creationId xmlns:a16="http://schemas.microsoft.com/office/drawing/2014/main" id="{638E8577-284D-46D4-B1CD-DD3B7A44CD17}"/>
                </a:ext>
              </a:extLst>
            </p:cNvPr>
            <p:cNvCxnSpPr>
              <a:cxnSpLocks/>
            </p:cNvCxnSpPr>
            <p:nvPr/>
          </p:nvCxnSpPr>
          <p:spPr>
            <a:xfrm>
              <a:off x="6305327" y="2809146"/>
              <a:ext cx="128238" cy="41884"/>
            </a:xfrm>
            <a:prstGeom prst="line">
              <a:avLst/>
            </a:prstGeom>
            <a:ln w="12700">
              <a:solidFill>
                <a:srgbClr val="37A6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r Verbinder 63">
              <a:extLst>
                <a:ext uri="{FF2B5EF4-FFF2-40B4-BE49-F238E27FC236}">
                  <a16:creationId xmlns:a16="http://schemas.microsoft.com/office/drawing/2014/main" id="{07C45B58-87EC-40EA-8A23-CC71E0C5CB19}"/>
                </a:ext>
              </a:extLst>
            </p:cNvPr>
            <p:cNvCxnSpPr>
              <a:cxnSpLocks/>
            </p:cNvCxnSpPr>
            <p:nvPr/>
          </p:nvCxnSpPr>
          <p:spPr>
            <a:xfrm>
              <a:off x="6346156" y="3102463"/>
              <a:ext cx="128238" cy="67230"/>
            </a:xfrm>
            <a:prstGeom prst="line">
              <a:avLst/>
            </a:prstGeom>
            <a:ln w="12700">
              <a:solidFill>
                <a:srgbClr val="37A6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r Verbinder 64">
              <a:extLst>
                <a:ext uri="{FF2B5EF4-FFF2-40B4-BE49-F238E27FC236}">
                  <a16:creationId xmlns:a16="http://schemas.microsoft.com/office/drawing/2014/main" id="{3DB1E5B7-0712-4015-92B4-2EE33B147605}"/>
                </a:ext>
              </a:extLst>
            </p:cNvPr>
            <p:cNvCxnSpPr>
              <a:cxnSpLocks/>
            </p:cNvCxnSpPr>
            <p:nvPr/>
          </p:nvCxnSpPr>
          <p:spPr>
            <a:xfrm>
              <a:off x="6217570" y="3061902"/>
              <a:ext cx="128586" cy="52044"/>
            </a:xfrm>
            <a:prstGeom prst="line">
              <a:avLst/>
            </a:prstGeom>
            <a:ln w="12700">
              <a:solidFill>
                <a:srgbClr val="37A6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r Verbinder 65">
              <a:extLst>
                <a:ext uri="{FF2B5EF4-FFF2-40B4-BE49-F238E27FC236}">
                  <a16:creationId xmlns:a16="http://schemas.microsoft.com/office/drawing/2014/main" id="{BD5AE106-EECE-42E4-99E3-F7584139232B}"/>
                </a:ext>
              </a:extLst>
            </p:cNvPr>
            <p:cNvCxnSpPr>
              <a:cxnSpLocks/>
            </p:cNvCxnSpPr>
            <p:nvPr/>
          </p:nvCxnSpPr>
          <p:spPr>
            <a:xfrm>
              <a:off x="6445471" y="2860474"/>
              <a:ext cx="121792" cy="46964"/>
            </a:xfrm>
            <a:prstGeom prst="line">
              <a:avLst/>
            </a:prstGeom>
            <a:ln w="12700">
              <a:solidFill>
                <a:srgbClr val="37A6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r Verbinder 66">
              <a:extLst>
                <a:ext uri="{FF2B5EF4-FFF2-40B4-BE49-F238E27FC236}">
                  <a16:creationId xmlns:a16="http://schemas.microsoft.com/office/drawing/2014/main" id="{D91186BE-C3C6-44D9-8B45-5DB7EB94C0C1}"/>
                </a:ext>
              </a:extLst>
            </p:cNvPr>
            <p:cNvCxnSpPr>
              <a:cxnSpLocks/>
            </p:cNvCxnSpPr>
            <p:nvPr/>
          </p:nvCxnSpPr>
          <p:spPr>
            <a:xfrm>
              <a:off x="6462805" y="3002411"/>
              <a:ext cx="121792" cy="46964"/>
            </a:xfrm>
            <a:prstGeom prst="line">
              <a:avLst/>
            </a:prstGeom>
            <a:ln w="12700">
              <a:solidFill>
                <a:srgbClr val="37A6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r Verbinder 67">
              <a:extLst>
                <a:ext uri="{FF2B5EF4-FFF2-40B4-BE49-F238E27FC236}">
                  <a16:creationId xmlns:a16="http://schemas.microsoft.com/office/drawing/2014/main" id="{2D49C273-C0D8-4D62-AC83-B6E932064467}"/>
                </a:ext>
              </a:extLst>
            </p:cNvPr>
            <p:cNvCxnSpPr>
              <a:cxnSpLocks/>
            </p:cNvCxnSpPr>
            <p:nvPr/>
          </p:nvCxnSpPr>
          <p:spPr>
            <a:xfrm>
              <a:off x="6481536" y="3169693"/>
              <a:ext cx="121792" cy="46964"/>
            </a:xfrm>
            <a:prstGeom prst="line">
              <a:avLst/>
            </a:prstGeom>
            <a:ln w="12700">
              <a:solidFill>
                <a:srgbClr val="37A6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Gerader Verbinder 68">
              <a:extLst>
                <a:ext uri="{FF2B5EF4-FFF2-40B4-BE49-F238E27FC236}">
                  <a16:creationId xmlns:a16="http://schemas.microsoft.com/office/drawing/2014/main" id="{2EC0D498-7CBB-45B7-B2A3-7C90E13BED95}"/>
                </a:ext>
              </a:extLst>
            </p:cNvPr>
            <p:cNvCxnSpPr>
              <a:cxnSpLocks/>
            </p:cNvCxnSpPr>
            <p:nvPr/>
          </p:nvCxnSpPr>
          <p:spPr>
            <a:xfrm>
              <a:off x="6573040" y="2907438"/>
              <a:ext cx="11557" cy="153133"/>
            </a:xfrm>
            <a:prstGeom prst="line">
              <a:avLst/>
            </a:prstGeom>
            <a:ln w="12700">
              <a:solidFill>
                <a:srgbClr val="37A6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Gerader Verbinder 69">
              <a:extLst>
                <a:ext uri="{FF2B5EF4-FFF2-40B4-BE49-F238E27FC236}">
                  <a16:creationId xmlns:a16="http://schemas.microsoft.com/office/drawing/2014/main" id="{39A34BE3-A53F-46D9-97D9-8C8C89985E1B}"/>
                </a:ext>
              </a:extLst>
            </p:cNvPr>
            <p:cNvCxnSpPr>
              <a:cxnSpLocks/>
            </p:cNvCxnSpPr>
            <p:nvPr/>
          </p:nvCxnSpPr>
          <p:spPr>
            <a:xfrm>
              <a:off x="6590405" y="3058448"/>
              <a:ext cx="11557" cy="153133"/>
            </a:xfrm>
            <a:prstGeom prst="line">
              <a:avLst/>
            </a:prstGeom>
            <a:ln w="12700">
              <a:solidFill>
                <a:srgbClr val="37A6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Gerader Verbinder 70">
              <a:extLst>
                <a:ext uri="{FF2B5EF4-FFF2-40B4-BE49-F238E27FC236}">
                  <a16:creationId xmlns:a16="http://schemas.microsoft.com/office/drawing/2014/main" id="{6CE3E6EB-6311-42B9-964E-3410948B2A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93409" y="2802002"/>
              <a:ext cx="111570" cy="110516"/>
            </a:xfrm>
            <a:prstGeom prst="line">
              <a:avLst/>
            </a:prstGeom>
            <a:ln w="12700">
              <a:solidFill>
                <a:srgbClr val="37A6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Gerader Verbinder 71">
              <a:extLst>
                <a:ext uri="{FF2B5EF4-FFF2-40B4-BE49-F238E27FC236}">
                  <a16:creationId xmlns:a16="http://schemas.microsoft.com/office/drawing/2014/main" id="{51D58FBC-8976-435D-BC20-B7FABFBE1BC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22157" y="2950055"/>
              <a:ext cx="111570" cy="110516"/>
            </a:xfrm>
            <a:prstGeom prst="line">
              <a:avLst/>
            </a:prstGeom>
            <a:ln w="12700">
              <a:solidFill>
                <a:srgbClr val="37A6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Gerader Verbinder 72">
              <a:extLst>
                <a:ext uri="{FF2B5EF4-FFF2-40B4-BE49-F238E27FC236}">
                  <a16:creationId xmlns:a16="http://schemas.microsoft.com/office/drawing/2014/main" id="{737E811A-E4C3-4EA1-84D6-3A95FA50183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45311" y="2997617"/>
              <a:ext cx="111570" cy="110516"/>
            </a:xfrm>
            <a:prstGeom prst="line">
              <a:avLst/>
            </a:prstGeom>
            <a:ln w="12700">
              <a:solidFill>
                <a:srgbClr val="37A6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Gerader Verbinder 73">
              <a:extLst>
                <a:ext uri="{FF2B5EF4-FFF2-40B4-BE49-F238E27FC236}">
                  <a16:creationId xmlns:a16="http://schemas.microsoft.com/office/drawing/2014/main" id="{DB205815-9953-443A-838C-76E5E24DFAF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14504" y="2867002"/>
              <a:ext cx="124172" cy="93353"/>
            </a:xfrm>
            <a:prstGeom prst="line">
              <a:avLst/>
            </a:prstGeom>
            <a:ln w="12700">
              <a:solidFill>
                <a:srgbClr val="37A6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Gerader Verbinder 74">
              <a:extLst>
                <a:ext uri="{FF2B5EF4-FFF2-40B4-BE49-F238E27FC236}">
                  <a16:creationId xmlns:a16="http://schemas.microsoft.com/office/drawing/2014/main" id="{0D25CD77-5D78-4AC2-8C2E-ED694754001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54994" y="2907438"/>
              <a:ext cx="112269" cy="93353"/>
            </a:xfrm>
            <a:prstGeom prst="line">
              <a:avLst/>
            </a:prstGeom>
            <a:ln w="12700">
              <a:solidFill>
                <a:srgbClr val="37A6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Gerader Verbinder 75">
              <a:extLst>
                <a:ext uri="{FF2B5EF4-FFF2-40B4-BE49-F238E27FC236}">
                  <a16:creationId xmlns:a16="http://schemas.microsoft.com/office/drawing/2014/main" id="{73FC2639-34DB-4CC6-A2DE-09DB3F3973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86298" y="3060571"/>
              <a:ext cx="104107" cy="114934"/>
            </a:xfrm>
            <a:prstGeom prst="line">
              <a:avLst/>
            </a:prstGeom>
            <a:ln w="12700">
              <a:solidFill>
                <a:srgbClr val="37A6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Gerader Verbinder 76">
              <a:extLst>
                <a:ext uri="{FF2B5EF4-FFF2-40B4-BE49-F238E27FC236}">
                  <a16:creationId xmlns:a16="http://schemas.microsoft.com/office/drawing/2014/main" id="{A40B6D65-601F-45FA-B5B7-E087BECAD1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69446" y="3166135"/>
              <a:ext cx="128079" cy="98531"/>
            </a:xfrm>
            <a:prstGeom prst="line">
              <a:avLst/>
            </a:prstGeom>
            <a:ln w="12700">
              <a:solidFill>
                <a:srgbClr val="37A6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Gerader Verbinder 77">
              <a:extLst>
                <a:ext uri="{FF2B5EF4-FFF2-40B4-BE49-F238E27FC236}">
                  <a16:creationId xmlns:a16="http://schemas.microsoft.com/office/drawing/2014/main" id="{3ED42144-B6FB-492F-AEBE-B5584B573F3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34832" y="3097842"/>
              <a:ext cx="126971" cy="104023"/>
            </a:xfrm>
            <a:prstGeom prst="line">
              <a:avLst/>
            </a:prstGeom>
            <a:ln w="12700">
              <a:solidFill>
                <a:srgbClr val="37A6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Gerader Verbinder 78">
              <a:extLst>
                <a:ext uri="{FF2B5EF4-FFF2-40B4-BE49-F238E27FC236}">
                  <a16:creationId xmlns:a16="http://schemas.microsoft.com/office/drawing/2014/main" id="{7D7881C6-4C1B-448E-B44C-E393EFA662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03990" y="3064315"/>
              <a:ext cx="110725" cy="95276"/>
            </a:xfrm>
            <a:prstGeom prst="line">
              <a:avLst/>
            </a:prstGeom>
            <a:ln w="12700">
              <a:solidFill>
                <a:srgbClr val="37A6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Gerader Verbinder 79">
              <a:extLst>
                <a:ext uri="{FF2B5EF4-FFF2-40B4-BE49-F238E27FC236}">
                  <a16:creationId xmlns:a16="http://schemas.microsoft.com/office/drawing/2014/main" id="{36CD4A54-1A34-4FA9-9947-EFE410333F5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03990" y="3162243"/>
              <a:ext cx="127941" cy="49338"/>
            </a:xfrm>
            <a:prstGeom prst="line">
              <a:avLst/>
            </a:prstGeom>
            <a:ln w="12700">
              <a:solidFill>
                <a:srgbClr val="37A6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Gerader Verbinder 80">
              <a:extLst>
                <a:ext uri="{FF2B5EF4-FFF2-40B4-BE49-F238E27FC236}">
                  <a16:creationId xmlns:a16="http://schemas.microsoft.com/office/drawing/2014/main" id="{4F7C6584-FFF9-48FC-8601-6D092AD48DC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40137" y="3216994"/>
              <a:ext cx="121666" cy="57545"/>
            </a:xfrm>
            <a:prstGeom prst="line">
              <a:avLst/>
            </a:prstGeom>
            <a:ln w="12700">
              <a:solidFill>
                <a:srgbClr val="37A6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Gerader Verbinder 81">
              <a:extLst>
                <a:ext uri="{FF2B5EF4-FFF2-40B4-BE49-F238E27FC236}">
                  <a16:creationId xmlns:a16="http://schemas.microsoft.com/office/drawing/2014/main" id="{829ACB06-F435-4C3D-A76C-DF2FCCA9CEB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074373" y="3004921"/>
              <a:ext cx="140342" cy="59394"/>
            </a:xfrm>
            <a:prstGeom prst="line">
              <a:avLst/>
            </a:prstGeom>
            <a:ln w="12700">
              <a:solidFill>
                <a:srgbClr val="37A6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Gerader Verbinder 82">
              <a:extLst>
                <a:ext uri="{FF2B5EF4-FFF2-40B4-BE49-F238E27FC236}">
                  <a16:creationId xmlns:a16="http://schemas.microsoft.com/office/drawing/2014/main" id="{4C2BF478-E29E-4A76-8309-E5A84B42889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083440" y="2855550"/>
              <a:ext cx="119494" cy="54587"/>
            </a:xfrm>
            <a:prstGeom prst="line">
              <a:avLst/>
            </a:prstGeom>
            <a:ln w="12700">
              <a:solidFill>
                <a:srgbClr val="37A6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Gerader Verbinder 83">
              <a:extLst>
                <a:ext uri="{FF2B5EF4-FFF2-40B4-BE49-F238E27FC236}">
                  <a16:creationId xmlns:a16="http://schemas.microsoft.com/office/drawing/2014/main" id="{230A1367-0E6B-41BF-8770-33F7C57B3AB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066771" y="2857932"/>
              <a:ext cx="16321" cy="160763"/>
            </a:xfrm>
            <a:prstGeom prst="line">
              <a:avLst/>
            </a:prstGeom>
            <a:ln w="12700">
              <a:solidFill>
                <a:srgbClr val="37A6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Gerader Verbinder 84">
              <a:extLst>
                <a:ext uri="{FF2B5EF4-FFF2-40B4-BE49-F238E27FC236}">
                  <a16:creationId xmlns:a16="http://schemas.microsoft.com/office/drawing/2014/main" id="{95D69EA6-4D84-49DE-9C9A-A7ECB407D25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083440" y="3007674"/>
              <a:ext cx="16321" cy="160763"/>
            </a:xfrm>
            <a:prstGeom prst="line">
              <a:avLst/>
            </a:prstGeom>
            <a:ln w="12700">
              <a:solidFill>
                <a:srgbClr val="37A6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Gerader Verbinder 85">
              <a:extLst>
                <a:ext uri="{FF2B5EF4-FFF2-40B4-BE49-F238E27FC236}">
                  <a16:creationId xmlns:a16="http://schemas.microsoft.com/office/drawing/2014/main" id="{401A3F5F-4928-4268-B467-5478F1B8CBA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19029" y="3065090"/>
              <a:ext cx="12902" cy="151567"/>
            </a:xfrm>
            <a:prstGeom prst="line">
              <a:avLst/>
            </a:prstGeom>
            <a:ln w="12700">
              <a:solidFill>
                <a:srgbClr val="37A6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Gerader Verbinder 86">
              <a:extLst>
                <a:ext uri="{FF2B5EF4-FFF2-40B4-BE49-F238E27FC236}">
                  <a16:creationId xmlns:a16="http://schemas.microsoft.com/office/drawing/2014/main" id="{61BAE9B2-8933-4BE6-A7EA-26B98A6A12F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47422" y="3115008"/>
              <a:ext cx="12902" cy="151567"/>
            </a:xfrm>
            <a:prstGeom prst="line">
              <a:avLst/>
            </a:prstGeom>
            <a:ln w="12700">
              <a:solidFill>
                <a:srgbClr val="37A6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Gerader Verbinder 87">
              <a:extLst>
                <a:ext uri="{FF2B5EF4-FFF2-40B4-BE49-F238E27FC236}">
                  <a16:creationId xmlns:a16="http://schemas.microsoft.com/office/drawing/2014/main" id="{35E31C51-799F-4B81-9674-D6D6C1706F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74726" y="2756889"/>
              <a:ext cx="97251" cy="95192"/>
            </a:xfrm>
            <a:prstGeom prst="line">
              <a:avLst/>
            </a:prstGeom>
            <a:ln w="12700">
              <a:solidFill>
                <a:srgbClr val="37A6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Gerader Verbinder 88">
              <a:extLst>
                <a:ext uri="{FF2B5EF4-FFF2-40B4-BE49-F238E27FC236}">
                  <a16:creationId xmlns:a16="http://schemas.microsoft.com/office/drawing/2014/main" id="{45603163-3B05-4FC7-AC23-7322681C4DD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03521" y="3212984"/>
              <a:ext cx="97251" cy="95192"/>
            </a:xfrm>
            <a:prstGeom prst="line">
              <a:avLst/>
            </a:prstGeom>
            <a:ln w="12700">
              <a:solidFill>
                <a:srgbClr val="37A6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Gerader Verbinder 89">
              <a:extLst>
                <a:ext uri="{FF2B5EF4-FFF2-40B4-BE49-F238E27FC236}">
                  <a16:creationId xmlns:a16="http://schemas.microsoft.com/office/drawing/2014/main" id="{6280E33D-E487-4FE1-9292-2F7193242FAF}"/>
                </a:ext>
              </a:extLst>
            </p:cNvPr>
            <p:cNvCxnSpPr>
              <a:cxnSpLocks/>
            </p:cNvCxnSpPr>
            <p:nvPr/>
          </p:nvCxnSpPr>
          <p:spPr>
            <a:xfrm>
              <a:off x="6369446" y="3274539"/>
              <a:ext cx="128079" cy="41888"/>
            </a:xfrm>
            <a:prstGeom prst="line">
              <a:avLst/>
            </a:prstGeom>
            <a:ln w="12700">
              <a:solidFill>
                <a:srgbClr val="37A6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Gerader Verbinder 90">
              <a:extLst>
                <a:ext uri="{FF2B5EF4-FFF2-40B4-BE49-F238E27FC236}">
                  <a16:creationId xmlns:a16="http://schemas.microsoft.com/office/drawing/2014/main" id="{E2528902-3707-4951-9A8C-A23818790F2D}"/>
                </a:ext>
              </a:extLst>
            </p:cNvPr>
            <p:cNvCxnSpPr>
              <a:cxnSpLocks/>
            </p:cNvCxnSpPr>
            <p:nvPr/>
          </p:nvCxnSpPr>
          <p:spPr>
            <a:xfrm>
              <a:off x="6483244" y="3185579"/>
              <a:ext cx="14281" cy="122597"/>
            </a:xfrm>
            <a:prstGeom prst="line">
              <a:avLst/>
            </a:prstGeom>
            <a:ln w="12700">
              <a:solidFill>
                <a:srgbClr val="37A6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Gerader Verbinder 91">
              <a:extLst>
                <a:ext uri="{FF2B5EF4-FFF2-40B4-BE49-F238E27FC236}">
                  <a16:creationId xmlns:a16="http://schemas.microsoft.com/office/drawing/2014/main" id="{D8C3786C-0809-4B35-AB7A-6E8BBC65D4A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81136" y="2917250"/>
              <a:ext cx="119417" cy="93353"/>
            </a:xfrm>
            <a:prstGeom prst="line">
              <a:avLst/>
            </a:prstGeom>
            <a:ln w="12700">
              <a:solidFill>
                <a:srgbClr val="37A6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1" name="Gruppieren 130">
              <a:extLst>
                <a:ext uri="{FF2B5EF4-FFF2-40B4-BE49-F238E27FC236}">
                  <a16:creationId xmlns:a16="http://schemas.microsoft.com/office/drawing/2014/main" id="{EB59E80C-D38B-4911-BF75-52C2938E47E0}"/>
                </a:ext>
              </a:extLst>
            </p:cNvPr>
            <p:cNvGrpSpPr/>
            <p:nvPr/>
          </p:nvGrpSpPr>
          <p:grpSpPr>
            <a:xfrm>
              <a:off x="7368730" y="922032"/>
              <a:ext cx="2963826" cy="2876753"/>
              <a:chOff x="4318162" y="3862910"/>
              <a:chExt cx="2963826" cy="2876753"/>
            </a:xfrm>
          </p:grpSpPr>
          <p:pic>
            <p:nvPicPr>
              <p:cNvPr id="5" name="Grafik 4">
                <a:extLst>
                  <a:ext uri="{FF2B5EF4-FFF2-40B4-BE49-F238E27FC236}">
                    <a16:creationId xmlns:a16="http://schemas.microsoft.com/office/drawing/2014/main" id="{1EAF665C-952A-4D4C-BE83-754558241A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18162" y="3862910"/>
                <a:ext cx="2963826" cy="2876753"/>
              </a:xfrm>
              <a:prstGeom prst="rect">
                <a:avLst/>
              </a:prstGeom>
            </p:spPr>
          </p:pic>
          <p:cxnSp>
            <p:nvCxnSpPr>
              <p:cNvPr id="93" name="Gerader Verbinder 92">
                <a:extLst>
                  <a:ext uri="{FF2B5EF4-FFF2-40B4-BE49-F238E27FC236}">
                    <a16:creationId xmlns:a16="http://schemas.microsoft.com/office/drawing/2014/main" id="{2B068576-9079-433F-A293-8D6A9679C1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33815" y="5598639"/>
                <a:ext cx="123825" cy="41888"/>
              </a:xfrm>
              <a:prstGeom prst="line">
                <a:avLst/>
              </a:prstGeom>
              <a:ln w="12700">
                <a:solidFill>
                  <a:srgbClr val="74D25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Gerader Verbinder 93">
                <a:extLst>
                  <a:ext uri="{FF2B5EF4-FFF2-40B4-BE49-F238E27FC236}">
                    <a16:creationId xmlns:a16="http://schemas.microsoft.com/office/drawing/2014/main" id="{504B91F4-3DD4-44AD-99FB-97FE461984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57640" y="5644711"/>
                <a:ext cx="135047" cy="65173"/>
              </a:xfrm>
              <a:prstGeom prst="line">
                <a:avLst/>
              </a:prstGeom>
              <a:ln w="12700">
                <a:solidFill>
                  <a:srgbClr val="74D25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Gerader Verbinder 94">
                <a:extLst>
                  <a:ext uri="{FF2B5EF4-FFF2-40B4-BE49-F238E27FC236}">
                    <a16:creationId xmlns:a16="http://schemas.microsoft.com/office/drawing/2014/main" id="{077B608C-1DDD-43D3-972B-3EBCD41CDD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22593" y="5731938"/>
                <a:ext cx="135047" cy="58932"/>
              </a:xfrm>
              <a:prstGeom prst="line">
                <a:avLst/>
              </a:prstGeom>
              <a:ln w="12700">
                <a:solidFill>
                  <a:srgbClr val="74D25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Gerader Verbinder 95">
                <a:extLst>
                  <a:ext uri="{FF2B5EF4-FFF2-40B4-BE49-F238E27FC236}">
                    <a16:creationId xmlns:a16="http://schemas.microsoft.com/office/drawing/2014/main" id="{8836828D-B269-47AD-9914-9F847E09F53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57639" y="5796797"/>
                <a:ext cx="114301" cy="58932"/>
              </a:xfrm>
              <a:prstGeom prst="line">
                <a:avLst/>
              </a:prstGeom>
              <a:ln w="12700">
                <a:solidFill>
                  <a:srgbClr val="74D25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Gerader Verbinder 96">
                <a:extLst>
                  <a:ext uri="{FF2B5EF4-FFF2-40B4-BE49-F238E27FC236}">
                    <a16:creationId xmlns:a16="http://schemas.microsoft.com/office/drawing/2014/main" id="{20423D88-4792-44D4-A209-A5CEBAB791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81465" y="5702741"/>
                <a:ext cx="114301" cy="51520"/>
              </a:xfrm>
              <a:prstGeom prst="line">
                <a:avLst/>
              </a:prstGeom>
              <a:ln w="12700">
                <a:solidFill>
                  <a:srgbClr val="74D25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Gerader Verbinder 97">
                <a:extLst>
                  <a:ext uri="{FF2B5EF4-FFF2-40B4-BE49-F238E27FC236}">
                    <a16:creationId xmlns:a16="http://schemas.microsoft.com/office/drawing/2014/main" id="{45F300A0-595A-4174-B4EB-A9FA86412E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69938" y="5870597"/>
                <a:ext cx="125828" cy="7143"/>
              </a:xfrm>
              <a:prstGeom prst="line">
                <a:avLst/>
              </a:prstGeom>
              <a:ln w="12700">
                <a:solidFill>
                  <a:srgbClr val="74D25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Gerader Verbinder 98">
                <a:extLst>
                  <a:ext uri="{FF2B5EF4-FFF2-40B4-BE49-F238E27FC236}">
                    <a16:creationId xmlns:a16="http://schemas.microsoft.com/office/drawing/2014/main" id="{A9F644F6-793A-4BB8-967C-A8151AA6A30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19432" y="5644711"/>
                <a:ext cx="138208" cy="83655"/>
              </a:xfrm>
              <a:prstGeom prst="line">
                <a:avLst/>
              </a:prstGeom>
              <a:ln w="12700">
                <a:solidFill>
                  <a:srgbClr val="74D25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Gerader Verbinder 99">
                <a:extLst>
                  <a:ext uri="{FF2B5EF4-FFF2-40B4-BE49-F238E27FC236}">
                    <a16:creationId xmlns:a16="http://schemas.microsoft.com/office/drawing/2014/main" id="{B8447F5B-E0EB-4306-9CB1-EBDC21BB9A3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57639" y="5702741"/>
                <a:ext cx="123478" cy="82796"/>
              </a:xfrm>
              <a:prstGeom prst="line">
                <a:avLst/>
              </a:prstGeom>
              <a:ln w="12700">
                <a:solidFill>
                  <a:srgbClr val="74D25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Gerader Verbinder 100">
                <a:extLst>
                  <a:ext uri="{FF2B5EF4-FFF2-40B4-BE49-F238E27FC236}">
                    <a16:creationId xmlns:a16="http://schemas.microsoft.com/office/drawing/2014/main" id="{73CC3767-E2CF-450C-8262-4BD16BD047E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72288" y="5767914"/>
                <a:ext cx="123478" cy="95249"/>
              </a:xfrm>
              <a:prstGeom prst="line">
                <a:avLst/>
              </a:prstGeom>
              <a:ln w="12700">
                <a:solidFill>
                  <a:srgbClr val="74D25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Gerader Verbinder 101">
                <a:extLst>
                  <a:ext uri="{FF2B5EF4-FFF2-40B4-BE49-F238E27FC236}">
                    <a16:creationId xmlns:a16="http://schemas.microsoft.com/office/drawing/2014/main" id="{DF7EA850-42D6-4844-B8DE-29DAE33B9DC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986936" y="5796797"/>
                <a:ext cx="136415" cy="95250"/>
              </a:xfrm>
              <a:prstGeom prst="line">
                <a:avLst/>
              </a:prstGeom>
              <a:ln w="12700">
                <a:solidFill>
                  <a:srgbClr val="74D25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Gerader Verbinder 102">
                <a:extLst>
                  <a:ext uri="{FF2B5EF4-FFF2-40B4-BE49-F238E27FC236}">
                    <a16:creationId xmlns:a16="http://schemas.microsoft.com/office/drawing/2014/main" id="{D4EE2881-9BE4-4269-8A7D-2A4A6DDD24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87778" y="5761760"/>
                <a:ext cx="134204" cy="49024"/>
              </a:xfrm>
              <a:prstGeom prst="line">
                <a:avLst/>
              </a:prstGeom>
              <a:ln w="12700">
                <a:solidFill>
                  <a:srgbClr val="74D25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Gerader Verbinder 103">
                <a:extLst>
                  <a:ext uri="{FF2B5EF4-FFF2-40B4-BE49-F238E27FC236}">
                    <a16:creationId xmlns:a16="http://schemas.microsoft.com/office/drawing/2014/main" id="{8F69E8B8-D191-489B-978D-3557911A20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71518" y="5560015"/>
                <a:ext cx="124248" cy="55714"/>
              </a:xfrm>
              <a:prstGeom prst="line">
                <a:avLst/>
              </a:prstGeom>
              <a:ln w="12700">
                <a:solidFill>
                  <a:srgbClr val="74D25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Gerader Verbinder 104">
                <a:extLst>
                  <a:ext uri="{FF2B5EF4-FFF2-40B4-BE49-F238E27FC236}">
                    <a16:creationId xmlns:a16="http://schemas.microsoft.com/office/drawing/2014/main" id="{5256A93B-C0E6-4F7A-AE28-58BF3E2CEE5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81465" y="5615730"/>
                <a:ext cx="114301" cy="83733"/>
              </a:xfrm>
              <a:prstGeom prst="line">
                <a:avLst/>
              </a:prstGeom>
              <a:ln w="12700">
                <a:solidFill>
                  <a:srgbClr val="74D25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Gerader Verbinder 105">
                <a:extLst>
                  <a:ext uri="{FF2B5EF4-FFF2-40B4-BE49-F238E27FC236}">
                    <a16:creationId xmlns:a16="http://schemas.microsoft.com/office/drawing/2014/main" id="{790A476E-C753-4D6E-9857-3913B52BB0A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55637" y="5556019"/>
                <a:ext cx="114301" cy="83733"/>
              </a:xfrm>
              <a:prstGeom prst="line">
                <a:avLst/>
              </a:prstGeom>
              <a:ln w="12700">
                <a:solidFill>
                  <a:srgbClr val="74D25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Gerader Verbinder 106">
                <a:extLst>
                  <a:ext uri="{FF2B5EF4-FFF2-40B4-BE49-F238E27FC236}">
                    <a16:creationId xmlns:a16="http://schemas.microsoft.com/office/drawing/2014/main" id="{1A20BEFC-BDC9-4971-8429-7FB0D4C7E82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81117" y="5699464"/>
                <a:ext cx="348" cy="163700"/>
              </a:xfrm>
              <a:prstGeom prst="line">
                <a:avLst/>
              </a:prstGeom>
              <a:ln w="12700">
                <a:solidFill>
                  <a:srgbClr val="74D25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Gerader Verbinder 107">
                <a:extLst>
                  <a:ext uri="{FF2B5EF4-FFF2-40B4-BE49-F238E27FC236}">
                    <a16:creationId xmlns:a16="http://schemas.microsoft.com/office/drawing/2014/main" id="{1E8ED2A2-206C-4D5D-8E90-F022513EEA0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995418" y="5611510"/>
                <a:ext cx="348" cy="163700"/>
              </a:xfrm>
              <a:prstGeom prst="line">
                <a:avLst/>
              </a:prstGeom>
              <a:ln w="12700">
                <a:solidFill>
                  <a:srgbClr val="74D25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Gerader Verbinder 108">
                <a:extLst>
                  <a:ext uri="{FF2B5EF4-FFF2-40B4-BE49-F238E27FC236}">
                    <a16:creationId xmlns:a16="http://schemas.microsoft.com/office/drawing/2014/main" id="{EF853C72-DC3B-4319-8229-307DB5DEE8C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867104" y="5546750"/>
                <a:ext cx="8076" cy="155991"/>
              </a:xfrm>
              <a:prstGeom prst="line">
                <a:avLst/>
              </a:prstGeom>
              <a:ln w="12700">
                <a:solidFill>
                  <a:srgbClr val="74D25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Gerader Verbinder 109">
                <a:extLst>
                  <a:ext uri="{FF2B5EF4-FFF2-40B4-BE49-F238E27FC236}">
                    <a16:creationId xmlns:a16="http://schemas.microsoft.com/office/drawing/2014/main" id="{60B6FC53-A6F2-45B0-B50F-C28BDA8E4C8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57640" y="5649022"/>
                <a:ext cx="2432" cy="140341"/>
              </a:xfrm>
              <a:prstGeom prst="line">
                <a:avLst/>
              </a:prstGeom>
              <a:ln w="12700">
                <a:solidFill>
                  <a:srgbClr val="74D25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Gerader Verbinder 110">
                <a:extLst>
                  <a:ext uri="{FF2B5EF4-FFF2-40B4-BE49-F238E27FC236}">
                    <a16:creationId xmlns:a16="http://schemas.microsoft.com/office/drawing/2014/main" id="{1575B90A-3D59-4F3A-AA21-932F64A3F3D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19550" y="5652261"/>
                <a:ext cx="2432" cy="158523"/>
              </a:xfrm>
              <a:prstGeom prst="line">
                <a:avLst/>
              </a:prstGeom>
              <a:ln w="12700">
                <a:solidFill>
                  <a:srgbClr val="74D25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Gerader Verbinder 111">
                <a:extLst>
                  <a:ext uri="{FF2B5EF4-FFF2-40B4-BE49-F238E27FC236}">
                    <a16:creationId xmlns:a16="http://schemas.microsoft.com/office/drawing/2014/main" id="{A844B4EF-D4A9-45A8-ACCD-922AEC616BC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19432" y="5585616"/>
                <a:ext cx="2432" cy="158523"/>
              </a:xfrm>
              <a:prstGeom prst="line">
                <a:avLst/>
              </a:prstGeom>
              <a:ln w="12700">
                <a:solidFill>
                  <a:srgbClr val="74D25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Gerader Verbinder 112">
                <a:extLst>
                  <a:ext uri="{FF2B5EF4-FFF2-40B4-BE49-F238E27FC236}">
                    <a16:creationId xmlns:a16="http://schemas.microsoft.com/office/drawing/2014/main" id="{5223D734-44DB-4A76-92DB-B222752B088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21864" y="5538885"/>
                <a:ext cx="107032" cy="52738"/>
              </a:xfrm>
              <a:prstGeom prst="line">
                <a:avLst/>
              </a:prstGeom>
              <a:ln w="12700">
                <a:solidFill>
                  <a:srgbClr val="74D25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Gerader Verbinder 113">
                <a:extLst>
                  <a:ext uri="{FF2B5EF4-FFF2-40B4-BE49-F238E27FC236}">
                    <a16:creationId xmlns:a16="http://schemas.microsoft.com/office/drawing/2014/main" id="{C81BB6BE-04B3-46F8-BD44-D691D39482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30649" y="5537267"/>
                <a:ext cx="136455" cy="22748"/>
              </a:xfrm>
              <a:prstGeom prst="line">
                <a:avLst/>
              </a:prstGeom>
              <a:ln w="12700">
                <a:solidFill>
                  <a:srgbClr val="74D25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Gerader Verbinder 114">
                <a:extLst>
                  <a:ext uri="{FF2B5EF4-FFF2-40B4-BE49-F238E27FC236}">
                    <a16:creationId xmlns:a16="http://schemas.microsoft.com/office/drawing/2014/main" id="{FC6953C2-65C4-4BC8-8D5C-9D7F9DB691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33068" y="5537267"/>
                <a:ext cx="27004" cy="105762"/>
              </a:xfrm>
              <a:prstGeom prst="line">
                <a:avLst/>
              </a:prstGeom>
              <a:ln w="12700">
                <a:solidFill>
                  <a:srgbClr val="74D25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Gerader Verbinder 115">
                <a:extLst>
                  <a:ext uri="{FF2B5EF4-FFF2-40B4-BE49-F238E27FC236}">
                    <a16:creationId xmlns:a16="http://schemas.microsoft.com/office/drawing/2014/main" id="{83FA9A2D-8F23-4324-91BA-EF9F80B85E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95766" y="5621478"/>
                <a:ext cx="123784" cy="43399"/>
              </a:xfrm>
              <a:prstGeom prst="line">
                <a:avLst/>
              </a:prstGeom>
              <a:ln w="12700">
                <a:solidFill>
                  <a:srgbClr val="74D25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Gerader Verbinder 116">
                <a:extLst>
                  <a:ext uri="{FF2B5EF4-FFF2-40B4-BE49-F238E27FC236}">
                    <a16:creationId xmlns:a16="http://schemas.microsoft.com/office/drawing/2014/main" id="{CF9E1645-9598-4FFA-BC49-30B350C23F8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995766" y="5664877"/>
                <a:ext cx="123784" cy="89384"/>
              </a:xfrm>
              <a:prstGeom prst="line">
                <a:avLst/>
              </a:prstGeom>
              <a:ln w="12700">
                <a:solidFill>
                  <a:srgbClr val="74D25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Gerader Verbinder 117">
                <a:extLst>
                  <a:ext uri="{FF2B5EF4-FFF2-40B4-BE49-F238E27FC236}">
                    <a16:creationId xmlns:a16="http://schemas.microsoft.com/office/drawing/2014/main" id="{072B8773-7AB1-44AD-A61B-D9E7AFAC87E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000804" y="5757893"/>
                <a:ext cx="6183" cy="125834"/>
              </a:xfrm>
              <a:prstGeom prst="line">
                <a:avLst/>
              </a:prstGeom>
              <a:ln w="12700">
                <a:solidFill>
                  <a:srgbClr val="74D25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Gerader Verbinder 118">
                <a:extLst>
                  <a:ext uri="{FF2B5EF4-FFF2-40B4-BE49-F238E27FC236}">
                    <a16:creationId xmlns:a16="http://schemas.microsoft.com/office/drawing/2014/main" id="{F01F7832-66ED-4FED-9AF8-2FD594211BE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846506" y="5435608"/>
                <a:ext cx="18924" cy="124408"/>
              </a:xfrm>
              <a:prstGeom prst="line">
                <a:avLst/>
              </a:prstGeom>
              <a:ln w="12700">
                <a:solidFill>
                  <a:srgbClr val="74D25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Gerader Verbinder 119">
                <a:extLst>
                  <a:ext uri="{FF2B5EF4-FFF2-40B4-BE49-F238E27FC236}">
                    <a16:creationId xmlns:a16="http://schemas.microsoft.com/office/drawing/2014/main" id="{35C51939-F052-490B-BD9F-34DE9CF1F42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977474" y="5476332"/>
                <a:ext cx="18292" cy="139397"/>
              </a:xfrm>
              <a:prstGeom prst="line">
                <a:avLst/>
              </a:prstGeom>
              <a:ln w="12700">
                <a:solidFill>
                  <a:srgbClr val="74D25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Gerader Verbinder 120">
                <a:extLst>
                  <a:ext uri="{FF2B5EF4-FFF2-40B4-BE49-F238E27FC236}">
                    <a16:creationId xmlns:a16="http://schemas.microsoft.com/office/drawing/2014/main" id="{AABBEEDC-D16C-485F-9CBF-641DF404B78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21982" y="5543983"/>
                <a:ext cx="7892" cy="113613"/>
              </a:xfrm>
              <a:prstGeom prst="line">
                <a:avLst/>
              </a:prstGeom>
              <a:ln w="12700">
                <a:solidFill>
                  <a:srgbClr val="74D25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Gerader Verbinder 121">
                <a:extLst>
                  <a:ext uri="{FF2B5EF4-FFF2-40B4-BE49-F238E27FC236}">
                    <a16:creationId xmlns:a16="http://schemas.microsoft.com/office/drawing/2014/main" id="{91835A42-238C-4721-B935-70B8C8B360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3237" y="5440964"/>
                <a:ext cx="124237" cy="43350"/>
              </a:xfrm>
              <a:prstGeom prst="line">
                <a:avLst/>
              </a:prstGeom>
              <a:ln w="12700">
                <a:solidFill>
                  <a:srgbClr val="74D25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Gerader Verbinder 122">
                <a:extLst>
                  <a:ext uri="{FF2B5EF4-FFF2-40B4-BE49-F238E27FC236}">
                    <a16:creationId xmlns:a16="http://schemas.microsoft.com/office/drawing/2014/main" id="{A58EA3E2-C215-436A-979C-44DEA1FD11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75524" y="5481595"/>
                <a:ext cx="150404" cy="57290"/>
              </a:xfrm>
              <a:prstGeom prst="line">
                <a:avLst/>
              </a:prstGeom>
              <a:ln w="12700">
                <a:solidFill>
                  <a:srgbClr val="74D25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Gerader Verbinder 123">
                <a:extLst>
                  <a:ext uri="{FF2B5EF4-FFF2-40B4-BE49-F238E27FC236}">
                    <a16:creationId xmlns:a16="http://schemas.microsoft.com/office/drawing/2014/main" id="{55AE1FCE-63C0-4D22-958A-869651CB2DD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995766" y="5546751"/>
                <a:ext cx="135050" cy="63099"/>
              </a:xfrm>
              <a:prstGeom prst="line">
                <a:avLst/>
              </a:prstGeom>
              <a:ln w="12700">
                <a:solidFill>
                  <a:srgbClr val="74D25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Gerader Verbinder 124">
                <a:extLst>
                  <a:ext uri="{FF2B5EF4-FFF2-40B4-BE49-F238E27FC236}">
                    <a16:creationId xmlns:a16="http://schemas.microsoft.com/office/drawing/2014/main" id="{9813FFFF-7B93-4862-A2F5-377436D35F3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55083" y="5481595"/>
                <a:ext cx="120441" cy="82264"/>
              </a:xfrm>
              <a:prstGeom prst="line">
                <a:avLst/>
              </a:prstGeom>
              <a:ln w="12700">
                <a:solidFill>
                  <a:srgbClr val="74D25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Gerader Verbinder 125">
                <a:extLst>
                  <a:ext uri="{FF2B5EF4-FFF2-40B4-BE49-F238E27FC236}">
                    <a16:creationId xmlns:a16="http://schemas.microsoft.com/office/drawing/2014/main" id="{B2A1929F-8C43-48B4-8B31-066FF44B7CE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33068" y="5443047"/>
                <a:ext cx="108550" cy="88887"/>
              </a:xfrm>
              <a:prstGeom prst="line">
                <a:avLst/>
              </a:prstGeom>
              <a:ln w="12700">
                <a:solidFill>
                  <a:srgbClr val="74D25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7" name="Textfeld 126">
              <a:extLst>
                <a:ext uri="{FF2B5EF4-FFF2-40B4-BE49-F238E27FC236}">
                  <a16:creationId xmlns:a16="http://schemas.microsoft.com/office/drawing/2014/main" id="{5B8267DE-437F-4B42-9F77-52293C6C86F7}"/>
                </a:ext>
              </a:extLst>
            </p:cNvPr>
            <p:cNvSpPr txBox="1"/>
            <p:nvPr/>
          </p:nvSpPr>
          <p:spPr>
            <a:xfrm>
              <a:off x="6568022" y="922032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indent="0">
                <a:buNone/>
              </a:pPr>
              <a:r>
                <a:rPr lang="de-DE" b="1" dirty="0" err="1">
                  <a:solidFill>
                    <a:schemeClr val="bg1"/>
                  </a:solidFill>
                </a:rPr>
                <a:t>C</a:t>
              </a:r>
              <a:r>
                <a:rPr lang="de-DE" b="1" baseline="-25000" dirty="0" err="1">
                  <a:solidFill>
                    <a:schemeClr val="bg1"/>
                  </a:solidFill>
                </a:rPr>
                <a:t>mid</a:t>
              </a:r>
              <a:endParaRPr lang="en-US" b="1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128" name="Textfeld 127">
              <a:extLst>
                <a:ext uri="{FF2B5EF4-FFF2-40B4-BE49-F238E27FC236}">
                  <a16:creationId xmlns:a16="http://schemas.microsoft.com/office/drawing/2014/main" id="{49951715-6A3F-4EBB-B49C-CB87DFB666D8}"/>
                </a:ext>
              </a:extLst>
            </p:cNvPr>
            <p:cNvSpPr txBox="1"/>
            <p:nvPr/>
          </p:nvSpPr>
          <p:spPr>
            <a:xfrm>
              <a:off x="9583870" y="900940"/>
              <a:ext cx="6734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indent="0">
                <a:buNone/>
              </a:pPr>
              <a:r>
                <a:rPr lang="de-DE" b="1" dirty="0" err="1">
                  <a:solidFill>
                    <a:schemeClr val="bg1"/>
                  </a:solidFill>
                </a:rPr>
                <a:t>C</a:t>
              </a:r>
              <a:r>
                <a:rPr lang="de-DE" b="1" baseline="-25000" dirty="0" err="1">
                  <a:solidFill>
                    <a:schemeClr val="bg1"/>
                  </a:solidFill>
                </a:rPr>
                <a:t>term</a:t>
              </a:r>
              <a:endParaRPr lang="en-US" b="1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129" name="Textfeld 128">
              <a:extLst>
                <a:ext uri="{FF2B5EF4-FFF2-40B4-BE49-F238E27FC236}">
                  <a16:creationId xmlns:a16="http://schemas.microsoft.com/office/drawing/2014/main" id="{7029DA71-8110-4DF3-A584-DE415FD4E877}"/>
                </a:ext>
              </a:extLst>
            </p:cNvPr>
            <p:cNvSpPr txBox="1"/>
            <p:nvPr/>
          </p:nvSpPr>
          <p:spPr>
            <a:xfrm>
              <a:off x="3526188" y="902705"/>
              <a:ext cx="3145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indent="0">
                <a:buNone/>
              </a:pPr>
              <a:r>
                <a:rPr lang="de-DE" b="1" dirty="0">
                  <a:solidFill>
                    <a:schemeClr val="bg1"/>
                  </a:solidFill>
                </a:rPr>
                <a:t>S</a:t>
              </a:r>
              <a:endParaRPr lang="en-US" b="1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130" name="Textfeld 129">
              <a:extLst>
                <a:ext uri="{FF2B5EF4-FFF2-40B4-BE49-F238E27FC236}">
                  <a16:creationId xmlns:a16="http://schemas.microsoft.com/office/drawing/2014/main" id="{2AAC6FC3-B5F5-40BD-9984-220CC7D5AD09}"/>
                </a:ext>
              </a:extLst>
            </p:cNvPr>
            <p:cNvSpPr txBox="1"/>
            <p:nvPr/>
          </p:nvSpPr>
          <p:spPr>
            <a:xfrm>
              <a:off x="3519254" y="1133640"/>
              <a:ext cx="5998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indent="0">
                <a:buNone/>
              </a:pPr>
              <a:r>
                <a:rPr lang="de-DE" b="1" dirty="0">
                  <a:solidFill>
                    <a:schemeClr val="bg1"/>
                  </a:solidFill>
                </a:rPr>
                <a:t>Na</a:t>
              </a:r>
              <a:r>
                <a:rPr lang="de-DE" b="1" baseline="30000" dirty="0">
                  <a:solidFill>
                    <a:schemeClr val="bg1"/>
                  </a:solidFill>
                </a:rPr>
                <a:t>+</a:t>
              </a:r>
              <a:endParaRPr lang="en-US" b="1" baseline="30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846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Projects</a:t>
            </a:r>
            <a:endParaRPr lang="de-DE" dirty="0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0499E7EE-6C97-4223-89C8-94A126F99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6446" y="4174350"/>
            <a:ext cx="2364559" cy="1747263"/>
          </a:xfrm>
          <a:prstGeom prst="rect">
            <a:avLst/>
          </a:prstGeom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DA734ECE-8EF2-4F09-91A9-EB9D656346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6" t="6864" r="23236" b="3840"/>
          <a:stretch/>
        </p:blipFill>
        <p:spPr bwMode="auto">
          <a:xfrm>
            <a:off x="4785226" y="1399563"/>
            <a:ext cx="2483605" cy="202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1F31C0CA-A7BB-48AE-A040-932FFF7D4D9D}"/>
              </a:ext>
            </a:extLst>
          </p:cNvPr>
          <p:cNvCxnSpPr>
            <a:cxnSpLocks/>
          </p:cNvCxnSpPr>
          <p:nvPr/>
        </p:nvCxnSpPr>
        <p:spPr>
          <a:xfrm>
            <a:off x="6027030" y="3808024"/>
            <a:ext cx="0" cy="2151974"/>
          </a:xfrm>
          <a:prstGeom prst="line">
            <a:avLst/>
          </a:prstGeom>
          <a:ln w="12700">
            <a:solidFill>
              <a:srgbClr val="0030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97A55EDC-77C6-44C9-894F-1CE928576231}"/>
              </a:ext>
            </a:extLst>
          </p:cNvPr>
          <p:cNvCxnSpPr>
            <a:cxnSpLocks/>
            <a:endCxn id="9" idx="0"/>
          </p:cNvCxnSpPr>
          <p:nvPr/>
        </p:nvCxnSpPr>
        <p:spPr>
          <a:xfrm flipH="1" flipV="1">
            <a:off x="2536938" y="2828925"/>
            <a:ext cx="3490094" cy="979102"/>
          </a:xfrm>
          <a:prstGeom prst="line">
            <a:avLst/>
          </a:prstGeom>
          <a:ln w="12700">
            <a:solidFill>
              <a:srgbClr val="0030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26">
            <a:extLst>
              <a:ext uri="{FF2B5EF4-FFF2-40B4-BE49-F238E27FC236}">
                <a16:creationId xmlns:a16="http://schemas.microsoft.com/office/drawing/2014/main" id="{F6BEE872-1384-4D59-BBC0-915085D6C2EC}"/>
              </a:ext>
            </a:extLst>
          </p:cNvPr>
          <p:cNvSpPr txBox="1"/>
          <p:nvPr/>
        </p:nvSpPr>
        <p:spPr>
          <a:xfrm>
            <a:off x="2758387" y="983616"/>
            <a:ext cx="6675225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0" algn="ctr">
              <a:buNone/>
            </a:pPr>
            <a:r>
              <a:rPr lang="de-DE" dirty="0"/>
              <a:t>Understanding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synthesis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2D </a:t>
            </a:r>
            <a:r>
              <a:rPr lang="de-DE" dirty="0" err="1"/>
              <a:t>polymers</a:t>
            </a:r>
            <a:r>
              <a:rPr lang="de-DE" dirty="0"/>
              <a:t> at liquid/</a:t>
            </a:r>
            <a:r>
              <a:rPr lang="de-DE" dirty="0" err="1"/>
              <a:t>air</a:t>
            </a:r>
            <a:r>
              <a:rPr lang="de-DE" dirty="0"/>
              <a:t> </a:t>
            </a:r>
            <a:r>
              <a:rPr lang="de-DE" dirty="0" err="1"/>
              <a:t>interfaces</a:t>
            </a:r>
            <a:endParaRPr lang="en-US" dirty="0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3ECC62E9-85C9-4536-BD4C-A41F49E767CB}"/>
              </a:ext>
            </a:extLst>
          </p:cNvPr>
          <p:cNvSpPr txBox="1"/>
          <p:nvPr/>
        </p:nvSpPr>
        <p:spPr>
          <a:xfrm>
            <a:off x="2536938" y="3652065"/>
            <a:ext cx="3093967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de-DE" dirty="0" err="1"/>
              <a:t>Calculation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Reaction</a:t>
            </a:r>
            <a:r>
              <a:rPr lang="de-DE" dirty="0"/>
              <a:t> </a:t>
            </a:r>
            <a:r>
              <a:rPr lang="de-DE" dirty="0" err="1"/>
              <a:t>profiles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HWE </a:t>
            </a:r>
            <a:r>
              <a:rPr lang="de-DE" dirty="0" err="1"/>
              <a:t>reactions</a:t>
            </a:r>
            <a:endParaRPr lang="en-US" dirty="0"/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C3DAC54F-D3E8-4F17-B6B0-C0A7122CC384}"/>
              </a:ext>
            </a:extLst>
          </p:cNvPr>
          <p:cNvSpPr txBox="1"/>
          <p:nvPr/>
        </p:nvSpPr>
        <p:spPr>
          <a:xfrm>
            <a:off x="6483168" y="3783984"/>
            <a:ext cx="3542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de-DE" dirty="0" err="1"/>
              <a:t>Hofstadter‘s</a:t>
            </a:r>
            <a:r>
              <a:rPr lang="de-DE" dirty="0"/>
              <a:t> Butterfly </a:t>
            </a:r>
            <a:r>
              <a:rPr lang="de-DE" dirty="0" err="1"/>
              <a:t>for</a:t>
            </a:r>
            <a:r>
              <a:rPr lang="de-DE" dirty="0"/>
              <a:t> COFs</a:t>
            </a:r>
            <a:endParaRPr lang="en-US" dirty="0"/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9D59AE78-FE6B-42AD-8F2B-FF9D49983254}"/>
              </a:ext>
            </a:extLst>
          </p:cNvPr>
          <p:cNvSpPr/>
          <p:nvPr/>
        </p:nvSpPr>
        <p:spPr>
          <a:xfrm>
            <a:off x="2061437" y="3940669"/>
            <a:ext cx="623452" cy="3657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CFB04A5B-F18D-4EAB-A6E8-0E649864F82E}"/>
              </a:ext>
            </a:extLst>
          </p:cNvPr>
          <p:cNvSpPr/>
          <p:nvPr/>
        </p:nvSpPr>
        <p:spPr>
          <a:xfrm>
            <a:off x="6574678" y="6296481"/>
            <a:ext cx="203613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0">
              <a:buNone/>
            </a:pPr>
            <a:r>
              <a:rPr lang="de-DE" sz="800" dirty="0"/>
              <a:t>[1]</a:t>
            </a:r>
            <a:r>
              <a:rPr lang="de-DE" sz="800" i="1" dirty="0"/>
              <a:t> </a:t>
            </a:r>
            <a:r>
              <a:rPr lang="de-DE" sz="800" i="1" dirty="0" err="1"/>
              <a:t>Angew</a:t>
            </a:r>
            <a:r>
              <a:rPr lang="de-DE" sz="800" i="1" dirty="0"/>
              <a:t>. Chem. Int. Ed.</a:t>
            </a:r>
            <a:r>
              <a:rPr lang="de-DE" sz="800" dirty="0"/>
              <a:t> 2020 , 59, 1 – 7</a:t>
            </a:r>
            <a:endParaRPr lang="en-US" sz="800" dirty="0"/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10BCF7FD-2EDE-4FCB-A4A7-27623A3ADF79}"/>
              </a:ext>
            </a:extLst>
          </p:cNvPr>
          <p:cNvSpPr txBox="1"/>
          <p:nvPr/>
        </p:nvSpPr>
        <p:spPr>
          <a:xfrm>
            <a:off x="5036463" y="4288776"/>
            <a:ext cx="3417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[1]</a:t>
            </a:r>
            <a:endParaRPr lang="en-US" dirty="0"/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721D64EB-7173-4DA5-925F-A095CDB25804}"/>
              </a:ext>
            </a:extLst>
          </p:cNvPr>
          <p:cNvGrpSpPr/>
          <p:nvPr/>
        </p:nvGrpSpPr>
        <p:grpSpPr>
          <a:xfrm>
            <a:off x="2536938" y="2828925"/>
            <a:ext cx="3497323" cy="3131074"/>
            <a:chOff x="2536938" y="2828925"/>
            <a:chExt cx="3497323" cy="3131074"/>
          </a:xfrm>
        </p:grpSpPr>
        <p:sp>
          <p:nvSpPr>
            <p:cNvPr id="39" name="Rechteck 38">
              <a:extLst>
                <a:ext uri="{FF2B5EF4-FFF2-40B4-BE49-F238E27FC236}">
                  <a16:creationId xmlns:a16="http://schemas.microsoft.com/office/drawing/2014/main" id="{94DE3AA6-39C0-4BB8-B798-9D5188D59FD3}"/>
                </a:ext>
              </a:extLst>
            </p:cNvPr>
            <p:cNvSpPr/>
            <p:nvPr/>
          </p:nvSpPr>
          <p:spPr>
            <a:xfrm>
              <a:off x="2536938" y="3820799"/>
              <a:ext cx="3495562" cy="2139200"/>
            </a:xfrm>
            <a:prstGeom prst="rect">
              <a:avLst/>
            </a:pr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Gleichschenkliges Dreieck 8">
              <a:extLst>
                <a:ext uri="{FF2B5EF4-FFF2-40B4-BE49-F238E27FC236}">
                  <a16:creationId xmlns:a16="http://schemas.microsoft.com/office/drawing/2014/main" id="{DF959B85-4D46-4506-BD00-B94724099F54}"/>
                </a:ext>
              </a:extLst>
            </p:cNvPr>
            <p:cNvSpPr/>
            <p:nvPr/>
          </p:nvSpPr>
          <p:spPr>
            <a:xfrm>
              <a:off x="2536938" y="2828925"/>
              <a:ext cx="3497323" cy="991799"/>
            </a:xfrm>
            <a:prstGeom prst="triangle">
              <a:avLst>
                <a:gd name="adj" fmla="val 0"/>
              </a:avLst>
            </a:pr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4D135985-69CB-43F1-98C7-4FD4EF21554D}"/>
              </a:ext>
            </a:extLst>
          </p:cNvPr>
          <p:cNvCxnSpPr>
            <a:cxnSpLocks/>
          </p:cNvCxnSpPr>
          <p:nvPr/>
        </p:nvCxnSpPr>
        <p:spPr>
          <a:xfrm flipV="1">
            <a:off x="6027032" y="2828925"/>
            <a:ext cx="3490094" cy="979102"/>
          </a:xfrm>
          <a:prstGeom prst="line">
            <a:avLst/>
          </a:prstGeom>
          <a:ln w="12700">
            <a:solidFill>
              <a:srgbClr val="0030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fik 16">
            <a:extLst>
              <a:ext uri="{FF2B5EF4-FFF2-40B4-BE49-F238E27FC236}">
                <a16:creationId xmlns:a16="http://schemas.microsoft.com/office/drawing/2014/main" id="{8AF76463-0C69-496F-ABCF-53E2CDE84E1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5" t="13276" r="10750" b="11960"/>
          <a:stretch/>
        </p:blipFill>
        <p:spPr>
          <a:xfrm>
            <a:off x="7104641" y="4206875"/>
            <a:ext cx="2344987" cy="171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098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D003EB-32DF-4361-B145-104534D1A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Largest</a:t>
            </a:r>
            <a:r>
              <a:rPr lang="de-DE" dirty="0"/>
              <a:t> ring so </a:t>
            </a:r>
            <a:r>
              <a:rPr lang="de-DE" dirty="0" err="1"/>
              <a:t>far</a:t>
            </a:r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B60BE7B-C346-4470-A075-AFE2B8EEF1D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e-DE" dirty="0" err="1"/>
              <a:t>Bcrit</a:t>
            </a:r>
            <a:r>
              <a:rPr lang="de-DE" dirty="0"/>
              <a:t> = 189 T</a:t>
            </a:r>
            <a:endParaRPr lang="en-US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E4B3776-1FA6-49F1-AEF2-523EE9F1C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2481" y="1402694"/>
            <a:ext cx="3645366" cy="4211637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8BC97D14-9B29-4671-9685-9E98CBF0CEFD}"/>
              </a:ext>
            </a:extLst>
          </p:cNvPr>
          <p:cNvSpPr/>
          <p:nvPr/>
        </p:nvSpPr>
        <p:spPr>
          <a:xfrm>
            <a:off x="6285164" y="6308019"/>
            <a:ext cx="180369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1" i="1" dirty="0" err="1"/>
              <a:t>Polym</a:t>
            </a:r>
            <a:r>
              <a:rPr lang="en-US" sz="800" b="1" i="1" dirty="0"/>
              <a:t>. Chem.</a:t>
            </a:r>
            <a:r>
              <a:rPr lang="en-US" sz="800" dirty="0"/>
              <a:t>, 2016,</a:t>
            </a:r>
            <a:r>
              <a:rPr lang="en-US" sz="800" b="1" dirty="0"/>
              <a:t>7</a:t>
            </a:r>
            <a:r>
              <a:rPr lang="en-US" sz="800" dirty="0"/>
              <a:t>, 3392-3397 </a:t>
            </a:r>
          </a:p>
        </p:txBody>
      </p:sp>
    </p:spTree>
    <p:extLst>
      <p:ext uri="{BB962C8B-B14F-4D97-AF65-F5344CB8AC3E}">
        <p14:creationId xmlns:p14="http://schemas.microsoft.com/office/powerpoint/2010/main" val="2325474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B004EB-6931-4EAC-B75B-E5DE919CA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Other possible (</a:t>
            </a:r>
            <a:r>
              <a:rPr lang="de-DE" dirty="0" err="1"/>
              <a:t>hypothetical</a:t>
            </a:r>
            <a:r>
              <a:rPr lang="de-DE" dirty="0"/>
              <a:t>) COFs</a:t>
            </a:r>
            <a:endParaRPr lang="en-US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BB67A10C-58A8-4D84-A1F6-7200AAC11B64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050" y="794407"/>
            <a:ext cx="4489921" cy="4091283"/>
          </a:xfr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2185231D-8B94-44C4-BC36-9A04977C3F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223" y="1030287"/>
            <a:ext cx="6129223" cy="4578328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3BBFEF73-D7BE-4317-867A-9D0AE310852A}"/>
              </a:ext>
            </a:extLst>
          </p:cNvPr>
          <p:cNvSpPr txBox="1"/>
          <p:nvPr/>
        </p:nvSpPr>
        <p:spPr>
          <a:xfrm>
            <a:off x="2522537" y="5486919"/>
            <a:ext cx="138371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Bcrit</a:t>
            </a:r>
            <a:r>
              <a:rPr lang="de-DE" dirty="0"/>
              <a:t> = 170 T</a:t>
            </a:r>
            <a:endParaRPr lang="en-US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696CCF7F-1E22-4005-8BE3-8425C2F8C886}"/>
              </a:ext>
            </a:extLst>
          </p:cNvPr>
          <p:cNvSpPr txBox="1"/>
          <p:nvPr/>
        </p:nvSpPr>
        <p:spPr>
          <a:xfrm>
            <a:off x="9475859" y="5437799"/>
            <a:ext cx="138371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Bcrit</a:t>
            </a:r>
            <a:r>
              <a:rPr lang="de-DE" dirty="0"/>
              <a:t> = 448 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4604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75373006-0335-4CC8-AD58-AB5ECD3665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56"/>
          <a:stretch/>
        </p:blipFill>
        <p:spPr>
          <a:xfrm>
            <a:off x="7537968" y="4702138"/>
            <a:ext cx="4238625" cy="1447800"/>
          </a:xfrm>
          <a:prstGeom prst="rect">
            <a:avLst/>
          </a:prstGeom>
        </p:spPr>
      </p:pic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6FD8AA4B-D11F-460E-9806-AF08D6DCF1ED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4"/>
          <a:stretch>
            <a:fillRect/>
          </a:stretch>
        </p:blipFill>
        <p:spPr>
          <a:xfrm>
            <a:off x="7354885" y="559029"/>
            <a:ext cx="4238625" cy="273367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25F96C4-C696-4B1D-9FDD-3502FD22E2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347" r="51403"/>
          <a:stretch/>
        </p:blipFill>
        <p:spPr>
          <a:xfrm>
            <a:off x="7354885" y="3348314"/>
            <a:ext cx="4238626" cy="14478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01CEE73-B90B-4FED-A9F3-216CB491E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Measuring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Butterfly</a:t>
            </a:r>
            <a:endParaRPr lang="en-US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61641C7B-4BDF-4F33-8FC7-9F427A2D5BC4}"/>
              </a:ext>
            </a:extLst>
          </p:cNvPr>
          <p:cNvSpPr/>
          <p:nvPr/>
        </p:nvSpPr>
        <p:spPr>
          <a:xfrm>
            <a:off x="5623117" y="6334630"/>
            <a:ext cx="232467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[5]</a:t>
            </a:r>
            <a:r>
              <a:rPr lang="en-US" sz="800" i="1" dirty="0"/>
              <a:t> Nature</a:t>
            </a:r>
            <a:r>
              <a:rPr lang="en-US" sz="800" dirty="0"/>
              <a:t> </a:t>
            </a:r>
            <a:r>
              <a:rPr lang="en-US" sz="800" b="1" dirty="0"/>
              <a:t>volume 497</a:t>
            </a:r>
            <a:r>
              <a:rPr lang="en-US" sz="800" dirty="0"/>
              <a:t>, pages 598–602(2013)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C103B2C-FDCA-47EA-BCA0-5D2EB71B68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76" y="2586037"/>
            <a:ext cx="2619375" cy="1685925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61A9319D-C526-4826-8DBC-B6BFDE605A35}"/>
              </a:ext>
            </a:extLst>
          </p:cNvPr>
          <p:cNvSpPr txBox="1"/>
          <p:nvPr/>
        </p:nvSpPr>
        <p:spPr>
          <a:xfrm>
            <a:off x="542925" y="4619625"/>
            <a:ext cx="1343638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B </a:t>
            </a:r>
            <a:r>
              <a:rPr lang="de-DE" dirty="0" err="1"/>
              <a:t>up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26 T</a:t>
            </a:r>
            <a:endParaRPr lang="en-US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4229FF1D-0AD4-4715-A527-AC34D0ED3A99}"/>
              </a:ext>
            </a:extLst>
          </p:cNvPr>
          <p:cNvSpPr txBox="1"/>
          <p:nvPr/>
        </p:nvSpPr>
        <p:spPr>
          <a:xfrm>
            <a:off x="542925" y="4996617"/>
            <a:ext cx="3222998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Moiré</a:t>
            </a:r>
            <a:r>
              <a:rPr lang="de-DE" dirty="0"/>
              <a:t> </a:t>
            </a:r>
            <a:r>
              <a:rPr lang="de-DE" dirty="0" err="1"/>
              <a:t>periodicity</a:t>
            </a:r>
            <a:r>
              <a:rPr lang="de-DE" dirty="0"/>
              <a:t> </a:t>
            </a:r>
            <a:r>
              <a:rPr lang="de-DE" dirty="0" err="1"/>
              <a:t>up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15.5 </a:t>
            </a:r>
            <a:r>
              <a:rPr lang="de-DE" dirty="0" err="1"/>
              <a:t>nm</a:t>
            </a:r>
            <a:endParaRPr lang="en-US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BD88A617-C62D-4B7A-BCE8-92ED1EB2CA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601" y="776516"/>
            <a:ext cx="6235128" cy="1255490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F6A89D09-C21C-42A2-94E1-648975562BF2}"/>
              </a:ext>
            </a:extLst>
          </p:cNvPr>
          <p:cNvSpPr txBox="1"/>
          <p:nvPr/>
        </p:nvSpPr>
        <p:spPr>
          <a:xfrm>
            <a:off x="3765923" y="3856770"/>
            <a:ext cx="321754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/>
              <a:t>Via longitudinal </a:t>
            </a:r>
            <a:r>
              <a:rPr lang="de-DE" sz="1100" dirty="0" err="1"/>
              <a:t>resistance</a:t>
            </a:r>
            <a:r>
              <a:rPr lang="de-DE" sz="1100" dirty="0"/>
              <a:t> </a:t>
            </a:r>
            <a:r>
              <a:rPr lang="de-DE" sz="1100" dirty="0" err="1"/>
              <a:t>measurements</a:t>
            </a:r>
            <a:r>
              <a:rPr lang="en-US" sz="1100" dirty="0"/>
              <a:t> and</a:t>
            </a:r>
          </a:p>
          <a:p>
            <a:r>
              <a:rPr lang="en-US" sz="1100" dirty="0"/>
              <a:t>Hall resistance measurements</a:t>
            </a:r>
            <a:endParaRPr lang="de-DE" sz="1100" dirty="0"/>
          </a:p>
        </p:txBody>
      </p:sp>
    </p:spTree>
    <p:extLst>
      <p:ext uri="{BB962C8B-B14F-4D97-AF65-F5344CB8AC3E}">
        <p14:creationId xmlns:p14="http://schemas.microsoft.com/office/powerpoint/2010/main" val="36423579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B7C8105-9B8F-4F37-A8A2-B60BA6F01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1" y="545307"/>
            <a:ext cx="6902449" cy="112646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A35901E-7E7D-4EAE-90E6-717392C1E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Measuring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Butterfly</a:t>
            </a:r>
            <a:endParaRPr lang="en-US" dirty="0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75B39AF7-22DD-44E9-88B1-555693DFF667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9117013" y="0"/>
            <a:ext cx="2200275" cy="430530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7ADB41B9-EA71-4FCA-82FB-D31CDE1AF926}"/>
              </a:ext>
            </a:extLst>
          </p:cNvPr>
          <p:cNvSpPr/>
          <p:nvPr/>
        </p:nvSpPr>
        <p:spPr>
          <a:xfrm>
            <a:off x="5623117" y="6473964"/>
            <a:ext cx="233749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[6]</a:t>
            </a:r>
            <a:r>
              <a:rPr lang="en-US" sz="800" i="1" dirty="0"/>
              <a:t> Nature</a:t>
            </a:r>
            <a:r>
              <a:rPr lang="en-US" sz="800" dirty="0"/>
              <a:t> </a:t>
            </a:r>
            <a:r>
              <a:rPr lang="en-US" sz="800" b="1" dirty="0"/>
              <a:t>volume 497</a:t>
            </a:r>
            <a:r>
              <a:rPr lang="en-US" sz="800" dirty="0"/>
              <a:t>, pages594–597 (2013)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5C71C0F-25B0-475B-98FC-FDD77B4E11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5843" y="4305300"/>
            <a:ext cx="3393282" cy="205910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65ABB460-2FDD-42A8-9DD5-2F73F563FD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6973" y="1469507"/>
            <a:ext cx="3939127" cy="350509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F26837F-F8AC-4D39-BB96-CF8FF357C8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6012" y="4934046"/>
            <a:ext cx="6091237" cy="1430359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BF1ECA6C-0A05-417E-AB71-7149AF92125B}"/>
              </a:ext>
            </a:extLst>
          </p:cNvPr>
          <p:cNvSpPr txBox="1"/>
          <p:nvPr/>
        </p:nvSpPr>
        <p:spPr>
          <a:xfrm>
            <a:off x="64782" y="3705225"/>
            <a:ext cx="1343638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B </a:t>
            </a:r>
            <a:r>
              <a:rPr lang="de-DE" dirty="0" err="1"/>
              <a:t>up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12 T</a:t>
            </a:r>
            <a:endParaRPr lang="en-US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F9241BA-E182-4DE5-A3BA-7D185F33E4DD}"/>
              </a:ext>
            </a:extLst>
          </p:cNvPr>
          <p:cNvSpPr txBox="1"/>
          <p:nvPr/>
        </p:nvSpPr>
        <p:spPr>
          <a:xfrm>
            <a:off x="64782" y="4082217"/>
            <a:ext cx="3049874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Moiré</a:t>
            </a:r>
            <a:r>
              <a:rPr lang="de-DE" dirty="0"/>
              <a:t> </a:t>
            </a:r>
            <a:r>
              <a:rPr lang="de-DE" dirty="0" err="1"/>
              <a:t>periodicity</a:t>
            </a:r>
            <a:r>
              <a:rPr lang="de-DE" dirty="0"/>
              <a:t> </a:t>
            </a:r>
            <a:r>
              <a:rPr lang="de-DE" dirty="0" err="1"/>
              <a:t>up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13 </a:t>
            </a:r>
            <a:r>
              <a:rPr lang="de-DE" dirty="0" err="1"/>
              <a:t>nm</a:t>
            </a:r>
            <a:endParaRPr lang="en-US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98D934E8-215F-4202-BDDC-8F7DA126DFC1}"/>
              </a:ext>
            </a:extLst>
          </p:cNvPr>
          <p:cNvSpPr txBox="1"/>
          <p:nvPr/>
        </p:nvSpPr>
        <p:spPr>
          <a:xfrm>
            <a:off x="-15606" y="2315426"/>
            <a:ext cx="334097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/>
              <a:t>Via longitudinal </a:t>
            </a:r>
            <a:r>
              <a:rPr lang="de-DE" sz="1100" dirty="0" err="1"/>
              <a:t>conductivity</a:t>
            </a:r>
            <a:r>
              <a:rPr lang="de-DE" sz="1100" dirty="0"/>
              <a:t> </a:t>
            </a:r>
            <a:r>
              <a:rPr lang="de-DE" sz="1100" dirty="0" err="1"/>
              <a:t>measurements</a:t>
            </a:r>
            <a:r>
              <a:rPr lang="de-DE" sz="1100" dirty="0"/>
              <a:t> and</a:t>
            </a:r>
            <a:br>
              <a:rPr lang="de-DE" sz="1100" dirty="0"/>
            </a:br>
            <a:r>
              <a:rPr lang="de-DE" sz="1100" dirty="0"/>
              <a:t>Hall </a:t>
            </a:r>
            <a:r>
              <a:rPr lang="de-DE" sz="1100" dirty="0" err="1"/>
              <a:t>resistivity</a:t>
            </a:r>
            <a:r>
              <a:rPr lang="de-DE" sz="1100" dirty="0"/>
              <a:t> </a:t>
            </a:r>
            <a:r>
              <a:rPr lang="de-DE" sz="1100" dirty="0" err="1"/>
              <a:t>measurements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0198439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2EE085-ED6C-4842-997D-3D8FDD3E4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Measuring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Butterfly</a:t>
            </a:r>
            <a:endParaRPr lang="en-US" dirty="0"/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60A7D014-D3F7-487D-B3A2-70CF831C2F3E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4927287" y="265113"/>
            <a:ext cx="6528112" cy="4344987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BAFD4625-9ED9-49E7-9CB9-B7BA8E5B37EB}"/>
              </a:ext>
            </a:extLst>
          </p:cNvPr>
          <p:cNvSpPr/>
          <p:nvPr/>
        </p:nvSpPr>
        <p:spPr>
          <a:xfrm>
            <a:off x="5623117" y="6613298"/>
            <a:ext cx="288640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[7]</a:t>
            </a:r>
            <a:r>
              <a:rPr lang="en-US" sz="800" i="1" dirty="0"/>
              <a:t> Science </a:t>
            </a:r>
            <a:r>
              <a:rPr lang="en-US" sz="800" dirty="0"/>
              <a:t> 2013, Vol. 340, Issue 6139, pp. 1427-1430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B5C7242-6CE0-4F95-B9BF-085331C83C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711" y="847956"/>
            <a:ext cx="4221164" cy="1272713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D8ABFB66-AA2C-4350-BE17-4426CA899AF9}"/>
              </a:ext>
            </a:extLst>
          </p:cNvPr>
          <p:cNvSpPr txBox="1"/>
          <p:nvPr/>
        </p:nvSpPr>
        <p:spPr>
          <a:xfrm>
            <a:off x="64782" y="3705225"/>
            <a:ext cx="1343638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B </a:t>
            </a:r>
            <a:r>
              <a:rPr lang="de-DE" dirty="0" err="1"/>
              <a:t>up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45 T</a:t>
            </a:r>
            <a:endParaRPr lang="en-US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AFDBCE6-314F-4562-BB73-23341FB2D7C4}"/>
              </a:ext>
            </a:extLst>
          </p:cNvPr>
          <p:cNvSpPr txBox="1"/>
          <p:nvPr/>
        </p:nvSpPr>
        <p:spPr>
          <a:xfrm>
            <a:off x="64782" y="4082217"/>
            <a:ext cx="3222998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Moiré</a:t>
            </a:r>
            <a:r>
              <a:rPr lang="de-DE" dirty="0"/>
              <a:t> </a:t>
            </a:r>
            <a:r>
              <a:rPr lang="de-DE" dirty="0" err="1"/>
              <a:t>periodicity</a:t>
            </a:r>
            <a:r>
              <a:rPr lang="de-DE" dirty="0"/>
              <a:t> </a:t>
            </a:r>
            <a:r>
              <a:rPr lang="de-DE" dirty="0" err="1"/>
              <a:t>up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13.5 </a:t>
            </a:r>
            <a:r>
              <a:rPr lang="de-DE" dirty="0" err="1"/>
              <a:t>nm</a:t>
            </a:r>
            <a:endParaRPr lang="en-US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045E62F-5769-4F07-A4DE-235AA7787C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7287" y="4610100"/>
            <a:ext cx="6977505" cy="153428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5B47E67A-25C7-4CA3-AD1E-BF3EC9AC6CBA}"/>
              </a:ext>
            </a:extLst>
          </p:cNvPr>
          <p:cNvSpPr txBox="1"/>
          <p:nvPr/>
        </p:nvSpPr>
        <p:spPr>
          <a:xfrm>
            <a:off x="64782" y="4737332"/>
            <a:ext cx="28745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/>
              <a:t>Via </a:t>
            </a:r>
            <a:r>
              <a:rPr lang="de-DE" sz="1100" dirty="0" err="1"/>
              <a:t>magnetoconductance</a:t>
            </a:r>
            <a:r>
              <a:rPr lang="de-DE" sz="1100" dirty="0"/>
              <a:t> </a:t>
            </a:r>
            <a:r>
              <a:rPr lang="de-DE" sz="1100" dirty="0" err="1"/>
              <a:t>measurements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1158846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2EE085-ED6C-4842-997D-3D8FDD3E4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the Butterfly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BAFD4625-9ED9-49E7-9CB9-B7BA8E5B37EB}"/>
              </a:ext>
            </a:extLst>
          </p:cNvPr>
          <p:cNvSpPr/>
          <p:nvPr/>
        </p:nvSpPr>
        <p:spPr>
          <a:xfrm>
            <a:off x="5623117" y="6613298"/>
            <a:ext cx="288640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[7]</a:t>
            </a:r>
            <a:r>
              <a:rPr lang="en-US" sz="800" i="1" dirty="0"/>
              <a:t> Science </a:t>
            </a:r>
            <a:r>
              <a:rPr lang="en-US" sz="800" dirty="0"/>
              <a:t> 2013, Vol. 340, Issue 6139, pp. 1427-1430</a:t>
            </a:r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20C66225-C54C-4C16-A7DF-96A7105A96F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Other experimental measurements:</a:t>
            </a:r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r>
              <a:rPr lang="en-US" dirty="0">
                <a:hlinkClick r:id="rId2"/>
              </a:rPr>
              <a:t>https://pubs.acs.org/doi/pdf/10.1021/acs.nanolett.0c03021</a:t>
            </a:r>
            <a:endParaRPr lang="en-US" dirty="0"/>
          </a:p>
          <a:p>
            <a:r>
              <a:rPr lang="en-US" dirty="0">
                <a:hlinkClick r:id="rId3"/>
              </a:rPr>
              <a:t>https://pubs.acs.org/doi/abs/10.1021/acs.nanolett.5b05161</a:t>
            </a:r>
            <a:endParaRPr lang="en-US" dirty="0"/>
          </a:p>
          <a:p>
            <a:r>
              <a:rPr lang="en-US" dirty="0">
                <a:hlinkClick r:id="rId4"/>
              </a:rPr>
              <a:t>https://www.nature.com/articles/nphys2979</a:t>
            </a:r>
            <a:r>
              <a:rPr lang="en-US" dirty="0"/>
              <a:t>	</a:t>
            </a:r>
          </a:p>
          <a:p>
            <a:r>
              <a:rPr lang="en-US" dirty="0">
                <a:hlinkClick r:id="rId5"/>
              </a:rPr>
              <a:t>https://arxiv.org/ftp/arxiv/papers/2006/2006.13963.pdf</a:t>
            </a:r>
            <a:endParaRPr lang="en-US" dirty="0"/>
          </a:p>
          <a:p>
            <a:r>
              <a:rPr lang="en-US" dirty="0">
                <a:hlinkClick r:id="rId6"/>
              </a:rPr>
              <a:t>https://journals.aps.org/prb/pdf/10.1103/PhysRevB.90.165404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325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CC8BBB-4252-4D50-BB0D-F77D41851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Understanding </a:t>
            </a:r>
            <a:r>
              <a:rPr lang="de-DE" dirty="0" err="1"/>
              <a:t>synthesis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2D </a:t>
            </a:r>
            <a:r>
              <a:rPr lang="de-DE" dirty="0" err="1"/>
              <a:t>polymers</a:t>
            </a:r>
            <a:r>
              <a:rPr lang="de-DE" dirty="0"/>
              <a:t> at liquid/</a:t>
            </a:r>
            <a:r>
              <a:rPr lang="de-DE" dirty="0" err="1"/>
              <a:t>air</a:t>
            </a:r>
            <a:r>
              <a:rPr lang="de-DE" dirty="0"/>
              <a:t> </a:t>
            </a:r>
            <a:r>
              <a:rPr lang="de-DE" dirty="0" err="1"/>
              <a:t>interfaces</a:t>
            </a:r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6DA73C9-3AE5-4556-A914-62613F99D8AD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e-DE" b="1" dirty="0" err="1"/>
              <a:t>Why</a:t>
            </a:r>
            <a:r>
              <a:rPr lang="de-DE" b="1" dirty="0"/>
              <a:t> liquid/</a:t>
            </a:r>
            <a:r>
              <a:rPr lang="de-DE" b="1" dirty="0" err="1"/>
              <a:t>air</a:t>
            </a:r>
            <a:r>
              <a:rPr lang="de-DE" b="1" dirty="0"/>
              <a:t> </a:t>
            </a:r>
            <a:r>
              <a:rPr lang="de-DE" b="1" dirty="0" err="1"/>
              <a:t>interfaces</a:t>
            </a:r>
            <a:r>
              <a:rPr lang="de-DE" b="1" dirty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2D </a:t>
            </a:r>
            <a:r>
              <a:rPr lang="de-DE" dirty="0" err="1"/>
              <a:t>templating</a:t>
            </a:r>
            <a:r>
              <a:rPr lang="de-DE" dirty="0"/>
              <a:t> </a:t>
            </a:r>
            <a:r>
              <a:rPr lang="de-DE" dirty="0" err="1"/>
              <a:t>effect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Facil</a:t>
            </a:r>
            <a:r>
              <a:rPr lang="de-DE" dirty="0"/>
              <a:t> </a:t>
            </a:r>
            <a:r>
              <a:rPr lang="de-DE" dirty="0" err="1"/>
              <a:t>experiments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r>
              <a:rPr lang="de-DE" b="1" dirty="0"/>
              <a:t>The </a:t>
            </a:r>
            <a:r>
              <a:rPr lang="de-DE" b="1" dirty="0" err="1"/>
              <a:t>case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SMAIS </a:t>
            </a:r>
            <a:r>
              <a:rPr lang="de-DE" b="1" dirty="0" err="1"/>
              <a:t>method</a:t>
            </a:r>
            <a:endParaRPr lang="en-US" b="1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4E66F4C-EA95-4C12-BB0B-A15C9ACC77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" r="627" b="73107"/>
          <a:stretch/>
        </p:blipFill>
        <p:spPr>
          <a:xfrm>
            <a:off x="523144" y="3723552"/>
            <a:ext cx="6844749" cy="1064873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1513451E-F7AB-4F18-A1C8-C730FFF1E71F}"/>
              </a:ext>
            </a:extLst>
          </p:cNvPr>
          <p:cNvSpPr txBox="1"/>
          <p:nvPr/>
        </p:nvSpPr>
        <p:spPr>
          <a:xfrm>
            <a:off x="434765" y="4910629"/>
            <a:ext cx="1887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2F5D"/>
                </a:solidFill>
                <a:latin typeface="Open Sans" panose="020B0606030504020204" pitchFamily="34" charset="0"/>
              </a:rPr>
              <a:t>Surfactant </a:t>
            </a:r>
            <a:r>
              <a:rPr lang="de-DE" sz="1200" dirty="0" err="1">
                <a:solidFill>
                  <a:srgbClr val="002F5D"/>
                </a:solidFill>
                <a:latin typeface="Open Sans" panose="020B0606030504020204" pitchFamily="34" charset="0"/>
              </a:rPr>
              <a:t>monolayer</a:t>
            </a:r>
            <a:r>
              <a:rPr lang="de-DE" sz="1200" dirty="0">
                <a:solidFill>
                  <a:srgbClr val="002F5D"/>
                </a:solidFill>
                <a:latin typeface="Open Sans" panose="020B0606030504020204" pitchFamily="34" charset="0"/>
              </a:rPr>
              <a:t> on </a:t>
            </a:r>
            <a:r>
              <a:rPr lang="de-DE" sz="1200" dirty="0" err="1">
                <a:solidFill>
                  <a:srgbClr val="002F5D"/>
                </a:solidFill>
                <a:latin typeface="Open Sans" panose="020B0606030504020204" pitchFamily="34" charset="0"/>
              </a:rPr>
              <a:t>water</a:t>
            </a:r>
            <a:r>
              <a:rPr lang="de-DE" sz="1200" dirty="0">
                <a:solidFill>
                  <a:srgbClr val="002F5D"/>
                </a:solidFill>
                <a:latin typeface="Open Sans" panose="020B0606030504020204" pitchFamily="34" charset="0"/>
              </a:rPr>
              <a:t> </a:t>
            </a:r>
            <a:r>
              <a:rPr lang="de-DE" sz="1200" dirty="0" err="1">
                <a:solidFill>
                  <a:srgbClr val="002F5D"/>
                </a:solidFill>
                <a:latin typeface="Open Sans" panose="020B0606030504020204" pitchFamily="34" charset="0"/>
              </a:rPr>
              <a:t>surface</a:t>
            </a:r>
            <a:endParaRPr lang="en-US" sz="1200" dirty="0">
              <a:solidFill>
                <a:srgbClr val="002F5D"/>
              </a:solidFill>
              <a:latin typeface="Open Sans" panose="020B0606030504020204" pitchFamily="34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2D6F2064-D1FE-445E-ACD7-E9ABE336AC18}"/>
              </a:ext>
            </a:extLst>
          </p:cNvPr>
          <p:cNvSpPr txBox="1"/>
          <p:nvPr/>
        </p:nvSpPr>
        <p:spPr>
          <a:xfrm>
            <a:off x="2295250" y="4910629"/>
            <a:ext cx="1701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2F5D"/>
                </a:solidFill>
                <a:latin typeface="Open Sans" panose="020B0606030504020204" pitchFamily="34" charset="0"/>
              </a:rPr>
              <a:t>Monomer 1 </a:t>
            </a:r>
            <a:r>
              <a:rPr lang="de-DE" sz="1200" dirty="0" err="1">
                <a:solidFill>
                  <a:srgbClr val="002F5D"/>
                </a:solidFill>
                <a:latin typeface="Open Sans" panose="020B0606030504020204" pitchFamily="34" charset="0"/>
              </a:rPr>
              <a:t>injection</a:t>
            </a:r>
            <a:r>
              <a:rPr lang="de-DE" sz="1200" dirty="0">
                <a:solidFill>
                  <a:srgbClr val="002F5D"/>
                </a:solidFill>
                <a:latin typeface="Open Sans" panose="020B0606030504020204" pitchFamily="34" charset="0"/>
              </a:rPr>
              <a:t> </a:t>
            </a:r>
            <a:r>
              <a:rPr lang="de-DE" sz="1200" dirty="0" err="1">
                <a:solidFill>
                  <a:srgbClr val="002F5D"/>
                </a:solidFill>
                <a:latin typeface="Open Sans" panose="020B0606030504020204" pitchFamily="34" charset="0"/>
              </a:rPr>
              <a:t>into</a:t>
            </a:r>
            <a:r>
              <a:rPr lang="de-DE" sz="1200" dirty="0">
                <a:solidFill>
                  <a:srgbClr val="002F5D"/>
                </a:solidFill>
                <a:latin typeface="Open Sans" panose="020B0606030504020204" pitchFamily="34" charset="0"/>
              </a:rPr>
              <a:t> </a:t>
            </a:r>
            <a:r>
              <a:rPr lang="de-DE" sz="1200" dirty="0" err="1">
                <a:solidFill>
                  <a:srgbClr val="002F5D"/>
                </a:solidFill>
                <a:latin typeface="Open Sans" panose="020B0606030504020204" pitchFamily="34" charset="0"/>
              </a:rPr>
              <a:t>water</a:t>
            </a:r>
            <a:r>
              <a:rPr lang="de-DE" sz="1200" dirty="0">
                <a:solidFill>
                  <a:srgbClr val="002F5D"/>
                </a:solidFill>
                <a:latin typeface="Open Sans" panose="020B0606030504020204" pitchFamily="34" charset="0"/>
              </a:rPr>
              <a:t> </a:t>
            </a:r>
            <a:r>
              <a:rPr lang="de-DE" sz="1200" dirty="0" err="1">
                <a:solidFill>
                  <a:srgbClr val="002F5D"/>
                </a:solidFill>
                <a:latin typeface="Open Sans" panose="020B0606030504020204" pitchFamily="34" charset="0"/>
              </a:rPr>
              <a:t>phase</a:t>
            </a:r>
            <a:r>
              <a:rPr lang="de-DE" sz="1200" dirty="0">
                <a:solidFill>
                  <a:srgbClr val="002F5D"/>
                </a:solidFill>
                <a:latin typeface="Open Sans" panose="020B0606030504020204" pitchFamily="34" charset="0"/>
              </a:rPr>
              <a:t> </a:t>
            </a:r>
            <a:br>
              <a:rPr lang="de-DE" sz="1200" dirty="0">
                <a:solidFill>
                  <a:srgbClr val="002F5D"/>
                </a:solidFill>
                <a:latin typeface="Open Sans" panose="020B0606030504020204" pitchFamily="34" charset="0"/>
              </a:rPr>
            </a:br>
            <a:r>
              <a:rPr lang="de-DE" sz="1200" dirty="0">
                <a:solidFill>
                  <a:srgbClr val="002F5D"/>
                </a:solidFill>
                <a:latin typeface="Open Sans" panose="020B0606030504020204" pitchFamily="34" charset="0"/>
              </a:rPr>
              <a:t>(+ </a:t>
            </a:r>
            <a:r>
              <a:rPr lang="de-DE" sz="1200" dirty="0" err="1">
                <a:solidFill>
                  <a:srgbClr val="002F5D"/>
                </a:solidFill>
                <a:latin typeface="Open Sans" panose="020B0606030504020204" pitchFamily="34" charset="0"/>
              </a:rPr>
              <a:t>acid</a:t>
            </a:r>
            <a:r>
              <a:rPr lang="de-DE" sz="1200" dirty="0">
                <a:solidFill>
                  <a:srgbClr val="002F5D"/>
                </a:solidFill>
                <a:latin typeface="Open Sans" panose="020B0606030504020204" pitchFamily="34" charset="0"/>
              </a:rPr>
              <a:t>)</a:t>
            </a:r>
            <a:endParaRPr lang="en-US" sz="1200" dirty="0">
              <a:solidFill>
                <a:srgbClr val="002F5D"/>
              </a:solidFill>
              <a:latin typeface="Open Sans" panose="020B0606030504020204" pitchFamily="34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E3A658C-8502-4400-B721-64C1A312CB78}"/>
              </a:ext>
            </a:extLst>
          </p:cNvPr>
          <p:cNvSpPr txBox="1"/>
          <p:nvPr/>
        </p:nvSpPr>
        <p:spPr>
          <a:xfrm>
            <a:off x="4124080" y="4910629"/>
            <a:ext cx="1756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2F5D"/>
                </a:solidFill>
                <a:latin typeface="Open Sans" panose="020B0606030504020204" pitchFamily="34" charset="0"/>
              </a:rPr>
              <a:t>Monomer 2 </a:t>
            </a:r>
            <a:r>
              <a:rPr lang="de-DE" sz="1200" dirty="0" err="1">
                <a:solidFill>
                  <a:srgbClr val="002F5D"/>
                </a:solidFill>
                <a:latin typeface="Open Sans" panose="020B0606030504020204" pitchFamily="34" charset="0"/>
              </a:rPr>
              <a:t>injection</a:t>
            </a:r>
            <a:r>
              <a:rPr lang="de-DE" sz="1200" dirty="0">
                <a:solidFill>
                  <a:srgbClr val="002F5D"/>
                </a:solidFill>
                <a:latin typeface="Open Sans" panose="020B0606030504020204" pitchFamily="34" charset="0"/>
              </a:rPr>
              <a:t> </a:t>
            </a:r>
            <a:r>
              <a:rPr lang="de-DE" sz="1200" dirty="0" err="1">
                <a:solidFill>
                  <a:srgbClr val="002F5D"/>
                </a:solidFill>
                <a:latin typeface="Open Sans" panose="020B0606030504020204" pitchFamily="34" charset="0"/>
              </a:rPr>
              <a:t>into</a:t>
            </a:r>
            <a:r>
              <a:rPr lang="de-DE" sz="1200" dirty="0">
                <a:solidFill>
                  <a:srgbClr val="002F5D"/>
                </a:solidFill>
                <a:latin typeface="Open Sans" panose="020B0606030504020204" pitchFamily="34" charset="0"/>
              </a:rPr>
              <a:t> </a:t>
            </a:r>
            <a:r>
              <a:rPr lang="de-DE" sz="1200" dirty="0" err="1">
                <a:solidFill>
                  <a:srgbClr val="002F5D"/>
                </a:solidFill>
                <a:latin typeface="Open Sans" panose="020B0606030504020204" pitchFamily="34" charset="0"/>
              </a:rPr>
              <a:t>water</a:t>
            </a:r>
            <a:r>
              <a:rPr lang="de-DE" sz="1200" dirty="0">
                <a:solidFill>
                  <a:srgbClr val="002F5D"/>
                </a:solidFill>
                <a:latin typeface="Open Sans" panose="020B0606030504020204" pitchFamily="34" charset="0"/>
              </a:rPr>
              <a:t> </a:t>
            </a:r>
            <a:r>
              <a:rPr lang="de-DE" sz="1200" dirty="0" err="1">
                <a:solidFill>
                  <a:srgbClr val="002F5D"/>
                </a:solidFill>
                <a:latin typeface="Open Sans" panose="020B0606030504020204" pitchFamily="34" charset="0"/>
              </a:rPr>
              <a:t>phase</a:t>
            </a:r>
            <a:endParaRPr lang="en-US" sz="1200" dirty="0">
              <a:solidFill>
                <a:srgbClr val="002F5D"/>
              </a:solidFill>
              <a:latin typeface="Open Sans" panose="020B0606030504020204" pitchFamily="34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86C6A58E-26E8-411F-ACA6-F6455A116A85}"/>
              </a:ext>
            </a:extLst>
          </p:cNvPr>
          <p:cNvSpPr txBox="1"/>
          <p:nvPr/>
        </p:nvSpPr>
        <p:spPr>
          <a:xfrm>
            <a:off x="5980171" y="4910629"/>
            <a:ext cx="21738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2F5D"/>
                </a:solidFill>
                <a:latin typeface="Open Sans" panose="020B0606030504020204" pitchFamily="34" charset="0"/>
              </a:rPr>
              <a:t>2D </a:t>
            </a:r>
            <a:r>
              <a:rPr lang="de-DE" sz="1200" dirty="0" err="1">
                <a:solidFill>
                  <a:srgbClr val="002F5D"/>
                </a:solidFill>
                <a:latin typeface="Open Sans" panose="020B0606030504020204" pitchFamily="34" charset="0"/>
              </a:rPr>
              <a:t>Polymerization</a:t>
            </a:r>
            <a:endParaRPr lang="en-US" sz="1200" dirty="0">
              <a:solidFill>
                <a:srgbClr val="002F5D"/>
              </a:solidFill>
              <a:latin typeface="Open Sans" panose="020B0606030504020204" pitchFamily="34" charset="0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4B6005DB-E202-430D-AA01-C54FCCCA8DCC}"/>
              </a:ext>
            </a:extLst>
          </p:cNvPr>
          <p:cNvSpPr txBox="1"/>
          <p:nvPr/>
        </p:nvSpPr>
        <p:spPr>
          <a:xfrm>
            <a:off x="6516676" y="6285753"/>
            <a:ext cx="201529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solidFill>
                  <a:srgbClr val="00305E"/>
                </a:solidFill>
              </a:rPr>
              <a:t>[2]</a:t>
            </a:r>
            <a:r>
              <a:rPr lang="de-DE" sz="800" i="1" dirty="0">
                <a:solidFill>
                  <a:srgbClr val="00305E"/>
                </a:solidFill>
              </a:rPr>
              <a:t> </a:t>
            </a:r>
            <a:r>
              <a:rPr lang="de-DE" sz="800" i="1" dirty="0" err="1">
                <a:solidFill>
                  <a:srgbClr val="00305E"/>
                </a:solidFill>
              </a:rPr>
              <a:t>Angew</a:t>
            </a:r>
            <a:r>
              <a:rPr lang="de-DE" sz="800" i="1" dirty="0">
                <a:solidFill>
                  <a:srgbClr val="00305E"/>
                </a:solidFill>
              </a:rPr>
              <a:t>. Chem. Int. Ed.</a:t>
            </a:r>
            <a:r>
              <a:rPr lang="de-DE" sz="800" dirty="0">
                <a:solidFill>
                  <a:srgbClr val="00305E"/>
                </a:solidFill>
              </a:rPr>
              <a:t> </a:t>
            </a:r>
            <a:r>
              <a:rPr lang="de-DE" sz="800" b="1" dirty="0">
                <a:solidFill>
                  <a:srgbClr val="00305E"/>
                </a:solidFill>
              </a:rPr>
              <a:t>2020</a:t>
            </a:r>
            <a:r>
              <a:rPr lang="de-DE" sz="800" dirty="0">
                <a:solidFill>
                  <a:srgbClr val="00305E"/>
                </a:solidFill>
              </a:rPr>
              <a:t>, </a:t>
            </a:r>
            <a:r>
              <a:rPr lang="de-DE" sz="800" i="1" dirty="0">
                <a:solidFill>
                  <a:srgbClr val="00305E"/>
                </a:solidFill>
              </a:rPr>
              <a:t>59</a:t>
            </a:r>
            <a:r>
              <a:rPr lang="de-DE" sz="800" dirty="0">
                <a:solidFill>
                  <a:srgbClr val="00305E"/>
                </a:solidFill>
              </a:rPr>
              <a:t>, 6028</a:t>
            </a:r>
            <a:endParaRPr lang="en-US" sz="800" dirty="0">
              <a:solidFill>
                <a:srgbClr val="00305E"/>
              </a:solidFill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6C49230D-F345-4960-AB52-95821A19CC5C}"/>
              </a:ext>
            </a:extLst>
          </p:cNvPr>
          <p:cNvSpPr txBox="1"/>
          <p:nvPr/>
        </p:nvSpPr>
        <p:spPr>
          <a:xfrm>
            <a:off x="8550400" y="3490413"/>
            <a:ext cx="3226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2800">
                <a:solidFill>
                  <a:srgbClr val="002F5D"/>
                </a:solidFill>
                <a:latin typeface="Open Sans" panose="020B0606030504020204" pitchFamily="34" charset="0"/>
              </a:defRPr>
            </a:lvl1pPr>
          </a:lstStyle>
          <a:p>
            <a:r>
              <a:rPr lang="de-DE" sz="1600" dirty="0" err="1"/>
              <a:t>How</a:t>
            </a:r>
            <a:r>
              <a:rPr lang="de-DE" sz="1600" dirty="0"/>
              <a:t> do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surfactants</a:t>
            </a:r>
            <a:r>
              <a:rPr lang="de-DE" sz="1600" dirty="0"/>
              <a:t> </a:t>
            </a:r>
            <a:r>
              <a:rPr lang="de-DE" sz="1600" b="1" dirty="0" err="1"/>
              <a:t>order</a:t>
            </a:r>
            <a:r>
              <a:rPr lang="de-DE" sz="1600" dirty="0"/>
              <a:t> at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surface</a:t>
            </a:r>
            <a:r>
              <a:rPr lang="de-DE" sz="1600" dirty="0"/>
              <a:t>?</a:t>
            </a:r>
            <a:endParaRPr lang="en-US" sz="1600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B577C11C-7974-4012-A5B8-F1FE6BC3E91E}"/>
              </a:ext>
            </a:extLst>
          </p:cNvPr>
          <p:cNvSpPr txBox="1"/>
          <p:nvPr/>
        </p:nvSpPr>
        <p:spPr>
          <a:xfrm>
            <a:off x="8550400" y="4099183"/>
            <a:ext cx="3349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2800">
                <a:solidFill>
                  <a:srgbClr val="002F5D"/>
                </a:solidFill>
                <a:latin typeface="Open Sans" panose="020B0606030504020204" pitchFamily="34" charset="0"/>
              </a:defRPr>
            </a:lvl1pPr>
          </a:lstStyle>
          <a:p>
            <a:r>
              <a:rPr lang="de-DE" sz="1600" dirty="0" err="1"/>
              <a:t>What</a:t>
            </a:r>
            <a:r>
              <a:rPr lang="de-DE" sz="1600" dirty="0"/>
              <a:t> </a:t>
            </a:r>
            <a:r>
              <a:rPr lang="de-DE" sz="1600" dirty="0" err="1"/>
              <a:t>influence</a:t>
            </a:r>
            <a:r>
              <a:rPr lang="de-DE" sz="1600" dirty="0"/>
              <a:t> </a:t>
            </a:r>
            <a:r>
              <a:rPr lang="de-DE" sz="1600" dirty="0" err="1"/>
              <a:t>does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b="1" dirty="0" err="1"/>
              <a:t>counterion</a:t>
            </a:r>
            <a:r>
              <a:rPr lang="de-DE" sz="1600" dirty="0"/>
              <a:t> </a:t>
            </a:r>
            <a:r>
              <a:rPr lang="de-DE" sz="1600" dirty="0" err="1"/>
              <a:t>have</a:t>
            </a:r>
            <a:r>
              <a:rPr lang="de-DE" sz="1600" dirty="0"/>
              <a:t>?</a:t>
            </a:r>
            <a:endParaRPr lang="en-US" sz="1600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3CB5E621-D5DA-4A09-85ED-8EF918C5E528}"/>
              </a:ext>
            </a:extLst>
          </p:cNvPr>
          <p:cNvSpPr txBox="1"/>
          <p:nvPr/>
        </p:nvSpPr>
        <p:spPr>
          <a:xfrm>
            <a:off x="8550400" y="4707931"/>
            <a:ext cx="262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2800">
                <a:solidFill>
                  <a:srgbClr val="002F5D"/>
                </a:solidFill>
                <a:latin typeface="Open Sans" panose="020B0606030504020204" pitchFamily="34" charset="0"/>
              </a:defRPr>
            </a:lvl1pPr>
          </a:lstStyle>
          <a:p>
            <a:r>
              <a:rPr lang="de-DE" sz="1600" dirty="0" err="1"/>
              <a:t>Is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b="1" dirty="0" err="1"/>
              <a:t>monolayer</a:t>
            </a:r>
            <a:r>
              <a:rPr lang="de-DE" sz="1600" b="1" dirty="0"/>
              <a:t> </a:t>
            </a:r>
            <a:r>
              <a:rPr lang="de-DE" sz="1600" b="1" dirty="0" err="1"/>
              <a:t>stable</a:t>
            </a:r>
            <a:r>
              <a:rPr lang="de-DE" sz="1600" b="1" dirty="0"/>
              <a:t> </a:t>
            </a:r>
            <a:r>
              <a:rPr lang="de-DE" sz="1600" dirty="0"/>
              <a:t>at RT?</a:t>
            </a:r>
            <a:endParaRPr lang="en-US" sz="1600" dirty="0"/>
          </a:p>
        </p:txBody>
      </p: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0A3C8DD7-EDE3-4EC9-AAA1-825AD20A071E}"/>
              </a:ext>
            </a:extLst>
          </p:cNvPr>
          <p:cNvGrpSpPr/>
          <p:nvPr/>
        </p:nvGrpSpPr>
        <p:grpSpPr>
          <a:xfrm>
            <a:off x="7719460" y="3783369"/>
            <a:ext cx="756030" cy="1161235"/>
            <a:chOff x="7719460" y="3783369"/>
            <a:chExt cx="1258876" cy="1161235"/>
          </a:xfrm>
        </p:grpSpPr>
        <p:cxnSp>
          <p:nvCxnSpPr>
            <p:cNvPr id="16" name="Gerade Verbindung mit Pfeil 15">
              <a:extLst>
                <a:ext uri="{FF2B5EF4-FFF2-40B4-BE49-F238E27FC236}">
                  <a16:creationId xmlns:a16="http://schemas.microsoft.com/office/drawing/2014/main" id="{4CC7CB2B-9B59-4175-AB4D-51DD10CFE5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19460" y="3783369"/>
              <a:ext cx="1239083" cy="329272"/>
            </a:xfrm>
            <a:prstGeom prst="straightConnector1">
              <a:avLst/>
            </a:prstGeom>
            <a:ln w="47625">
              <a:solidFill>
                <a:srgbClr val="0B2A5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mit Pfeil 19">
              <a:extLst>
                <a:ext uri="{FF2B5EF4-FFF2-40B4-BE49-F238E27FC236}">
                  <a16:creationId xmlns:a16="http://schemas.microsoft.com/office/drawing/2014/main" id="{60713FBE-3E90-4EA3-8BA7-83118CF40B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19460" y="4364126"/>
              <a:ext cx="1258876" cy="0"/>
            </a:xfrm>
            <a:prstGeom prst="straightConnector1">
              <a:avLst/>
            </a:prstGeom>
            <a:ln w="47625">
              <a:solidFill>
                <a:srgbClr val="0B2A5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mit Pfeil 20">
              <a:extLst>
                <a:ext uri="{FF2B5EF4-FFF2-40B4-BE49-F238E27FC236}">
                  <a16:creationId xmlns:a16="http://schemas.microsoft.com/office/drawing/2014/main" id="{EC3A9504-FDF1-4CEB-B3B5-674CCFA91950}"/>
                </a:ext>
              </a:extLst>
            </p:cNvPr>
            <p:cNvCxnSpPr>
              <a:cxnSpLocks/>
            </p:cNvCxnSpPr>
            <p:nvPr/>
          </p:nvCxnSpPr>
          <p:spPr>
            <a:xfrm>
              <a:off x="7719460" y="4615332"/>
              <a:ext cx="1239083" cy="329272"/>
            </a:xfrm>
            <a:prstGeom prst="straightConnector1">
              <a:avLst/>
            </a:prstGeom>
            <a:ln w="47625">
              <a:solidFill>
                <a:srgbClr val="0B2A5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feld 29">
            <a:extLst>
              <a:ext uri="{FF2B5EF4-FFF2-40B4-BE49-F238E27FC236}">
                <a16:creationId xmlns:a16="http://schemas.microsoft.com/office/drawing/2014/main" id="{20D7F0DA-715B-45CA-AAD7-CF2BED45DBE6}"/>
              </a:ext>
            </a:extLst>
          </p:cNvPr>
          <p:cNvSpPr txBox="1"/>
          <p:nvPr/>
        </p:nvSpPr>
        <p:spPr>
          <a:xfrm>
            <a:off x="8663525" y="3035300"/>
            <a:ext cx="2636299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u="sng" dirty="0" err="1"/>
              <a:t>Improving</a:t>
            </a:r>
            <a:r>
              <a:rPr lang="de-DE" sz="1600" b="1" u="sng" dirty="0"/>
              <a:t> </a:t>
            </a:r>
            <a:r>
              <a:rPr lang="de-DE" sz="1600" b="1" u="sng" dirty="0" err="1"/>
              <a:t>crystallinity</a:t>
            </a:r>
            <a:r>
              <a:rPr lang="de-DE" sz="1600" b="1" u="sng" dirty="0"/>
              <a:t>?</a:t>
            </a:r>
            <a:endParaRPr lang="en-US" sz="1600" b="1" u="sng" dirty="0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FF778209-BAA7-4B0C-883E-BA5A1470C350}"/>
              </a:ext>
            </a:extLst>
          </p:cNvPr>
          <p:cNvSpPr txBox="1"/>
          <p:nvPr/>
        </p:nvSpPr>
        <p:spPr>
          <a:xfrm>
            <a:off x="7016034" y="3509266"/>
            <a:ext cx="3417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[2]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1603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>
            <a:extLst>
              <a:ext uri="{FF2B5EF4-FFF2-40B4-BE49-F238E27FC236}">
                <a16:creationId xmlns:a16="http://schemas.microsoft.com/office/drawing/2014/main" id="{95646923-8088-4201-A852-60692B408F59}"/>
              </a:ext>
            </a:extLst>
          </p:cNvPr>
          <p:cNvSpPr/>
          <p:nvPr/>
        </p:nvSpPr>
        <p:spPr>
          <a:xfrm>
            <a:off x="9541504" y="1358844"/>
            <a:ext cx="996946" cy="660309"/>
          </a:xfrm>
          <a:prstGeom prst="ellipse">
            <a:avLst/>
          </a:prstGeom>
          <a:solidFill>
            <a:srgbClr val="C0000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fik 10" descr="Ein Bild, das Gewebe enthält.&#10;&#10;Automatisch generierte Beschreibung">
            <a:extLst>
              <a:ext uri="{FF2B5EF4-FFF2-40B4-BE49-F238E27FC236}">
                <a16:creationId xmlns:a16="http://schemas.microsoft.com/office/drawing/2014/main" id="{697E4600-A7E9-4324-BE78-4495A3C179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60"/>
          <a:stretch/>
        </p:blipFill>
        <p:spPr>
          <a:xfrm>
            <a:off x="4224782" y="3440135"/>
            <a:ext cx="2885719" cy="267344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55E22DC-1A41-4E39-A255-2CFF8FF43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Understanding </a:t>
            </a:r>
            <a:r>
              <a:rPr lang="de-DE" dirty="0" err="1"/>
              <a:t>synthesis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2D </a:t>
            </a:r>
            <a:r>
              <a:rPr lang="de-DE" dirty="0" err="1"/>
              <a:t>polymers</a:t>
            </a:r>
            <a:r>
              <a:rPr lang="de-DE" dirty="0"/>
              <a:t> at liquid/</a:t>
            </a:r>
            <a:r>
              <a:rPr lang="de-DE" dirty="0" err="1"/>
              <a:t>air</a:t>
            </a:r>
            <a:r>
              <a:rPr lang="de-DE" dirty="0"/>
              <a:t> </a:t>
            </a:r>
            <a:r>
              <a:rPr lang="de-DE" dirty="0" err="1"/>
              <a:t>interfaces</a:t>
            </a:r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053D488-313D-43BC-97C2-629260FB9BE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e-DE" b="1" dirty="0"/>
              <a:t>Modelling Surfactant </a:t>
            </a:r>
            <a:r>
              <a:rPr lang="de-DE" b="1" dirty="0" err="1"/>
              <a:t>Monolayer</a:t>
            </a:r>
            <a:endParaRPr lang="de-DE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Classical</a:t>
            </a:r>
            <a:r>
              <a:rPr lang="de-DE" dirty="0"/>
              <a:t> </a:t>
            </a:r>
            <a:r>
              <a:rPr lang="de-DE" dirty="0" err="1"/>
              <a:t>molecular</a:t>
            </a:r>
            <a:r>
              <a:rPr lang="de-DE" dirty="0"/>
              <a:t> </a:t>
            </a:r>
            <a:r>
              <a:rPr lang="de-DE" dirty="0" err="1"/>
              <a:t>dynamics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SOS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surfactant</a:t>
            </a:r>
            <a:r>
              <a:rPr lang="de-DE" dirty="0"/>
              <a:t> and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monomers</a:t>
            </a:r>
            <a:r>
              <a:rPr lang="de-DE" dirty="0"/>
              <a:t> </a:t>
            </a:r>
            <a:r>
              <a:rPr lang="de-DE" dirty="0" err="1"/>
              <a:t>included</a:t>
            </a:r>
            <a:r>
              <a:rPr lang="de-DE" dirty="0"/>
              <a:t>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monolayers</a:t>
            </a:r>
            <a:r>
              <a:rPr lang="de-DE" dirty="0"/>
              <a:t> </a:t>
            </a:r>
            <a:r>
              <a:rPr lang="de-DE" dirty="0" err="1"/>
              <a:t>setup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efficiency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F5D"/>
                </a:solidFill>
              </a:rPr>
              <a:t>20 x 20 surfactants per side: MMA = 25 </a:t>
            </a:r>
            <a:r>
              <a:rPr lang="en-US" dirty="0"/>
              <a:t>Å</a:t>
            </a:r>
            <a:r>
              <a:rPr lang="en-US" baseline="30000" dirty="0"/>
              <a:t>2 </a:t>
            </a:r>
            <a:r>
              <a:rPr lang="en-US" dirty="0">
                <a:solidFill>
                  <a:srgbClr val="002F5D"/>
                </a:solidFill>
              </a:rPr>
              <a:t>(exp. value: 24 </a:t>
            </a:r>
            <a:r>
              <a:rPr lang="en-US" dirty="0"/>
              <a:t>Å</a:t>
            </a:r>
            <a:r>
              <a:rPr lang="en-US" baseline="30000" dirty="0"/>
              <a:t>2</a:t>
            </a:r>
            <a:r>
              <a:rPr lang="en-US" dirty="0">
                <a:solidFill>
                  <a:srgbClr val="002F5D"/>
                </a:solidFill>
              </a:rPr>
              <a:t> [3])</a:t>
            </a:r>
          </a:p>
          <a:p>
            <a:endParaRPr lang="de-DE" dirty="0"/>
          </a:p>
          <a:p>
            <a:endParaRPr lang="en-US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D4EE08A-81FC-466D-A812-E9B7EADEC5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45"/>
          <a:stretch/>
        </p:blipFill>
        <p:spPr>
          <a:xfrm>
            <a:off x="1344145" y="3551530"/>
            <a:ext cx="2690033" cy="2562048"/>
          </a:xfrm>
          <a:prstGeom prst="rect">
            <a:avLst/>
          </a:prstGeom>
        </p:spPr>
      </p:pic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8C7D5DC9-722F-4222-A612-79B0CE7BCFD6}"/>
              </a:ext>
            </a:extLst>
          </p:cNvPr>
          <p:cNvCxnSpPr>
            <a:cxnSpLocks/>
          </p:cNvCxnSpPr>
          <p:nvPr/>
        </p:nvCxnSpPr>
        <p:spPr>
          <a:xfrm>
            <a:off x="7007292" y="4283109"/>
            <a:ext cx="0" cy="1209675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>
            <a:extLst>
              <a:ext uri="{FF2B5EF4-FFF2-40B4-BE49-F238E27FC236}">
                <a16:creationId xmlns:a16="http://schemas.microsoft.com/office/drawing/2014/main" id="{3108F108-4C82-4672-B3D9-DA9D3AB7DC5F}"/>
              </a:ext>
            </a:extLst>
          </p:cNvPr>
          <p:cNvSpPr txBox="1"/>
          <p:nvPr/>
        </p:nvSpPr>
        <p:spPr>
          <a:xfrm>
            <a:off x="7051592" y="4743116"/>
            <a:ext cx="6659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de-DE" sz="1600" dirty="0"/>
              <a:t>50 </a:t>
            </a:r>
            <a:r>
              <a:rPr lang="en-US" sz="1600" dirty="0"/>
              <a:t>Å</a:t>
            </a:r>
          </a:p>
        </p:txBody>
      </p: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6961B454-800C-4D1C-B37F-9D3C6C0CAE33}"/>
              </a:ext>
            </a:extLst>
          </p:cNvPr>
          <p:cNvCxnSpPr>
            <a:cxnSpLocks/>
          </p:cNvCxnSpPr>
          <p:nvPr/>
        </p:nvCxnSpPr>
        <p:spPr>
          <a:xfrm flipH="1">
            <a:off x="1567507" y="3642911"/>
            <a:ext cx="2229793" cy="0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>
            <a:extLst>
              <a:ext uri="{FF2B5EF4-FFF2-40B4-BE49-F238E27FC236}">
                <a16:creationId xmlns:a16="http://schemas.microsoft.com/office/drawing/2014/main" id="{454BD1BF-5B2D-4667-9705-6F242BF008B6}"/>
              </a:ext>
            </a:extLst>
          </p:cNvPr>
          <p:cNvSpPr txBox="1"/>
          <p:nvPr/>
        </p:nvSpPr>
        <p:spPr>
          <a:xfrm>
            <a:off x="2282098" y="3378007"/>
            <a:ext cx="863326" cy="4211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0">
              <a:buNone/>
            </a:pPr>
            <a:r>
              <a:rPr lang="de-DE" dirty="0"/>
              <a:t>100 </a:t>
            </a:r>
            <a:r>
              <a:rPr lang="en-US" dirty="0"/>
              <a:t>Å</a:t>
            </a:r>
          </a:p>
        </p:txBody>
      </p: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A1C51F08-6115-4C31-85E3-71BB82C11D63}"/>
              </a:ext>
            </a:extLst>
          </p:cNvPr>
          <p:cNvCxnSpPr>
            <a:cxnSpLocks/>
          </p:cNvCxnSpPr>
          <p:nvPr/>
        </p:nvCxnSpPr>
        <p:spPr>
          <a:xfrm flipH="1" flipV="1">
            <a:off x="1472462" y="3710783"/>
            <a:ext cx="13414" cy="2346014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>
            <a:extLst>
              <a:ext uri="{FF2B5EF4-FFF2-40B4-BE49-F238E27FC236}">
                <a16:creationId xmlns:a16="http://schemas.microsoft.com/office/drawing/2014/main" id="{324C27C7-1EF6-411A-B585-E4BD254A6B5F}"/>
              </a:ext>
            </a:extLst>
          </p:cNvPr>
          <p:cNvSpPr txBox="1"/>
          <p:nvPr/>
        </p:nvSpPr>
        <p:spPr>
          <a:xfrm>
            <a:off x="740301" y="4701806"/>
            <a:ext cx="863326" cy="4211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0">
              <a:buNone/>
            </a:pPr>
            <a:r>
              <a:rPr lang="de-DE" dirty="0"/>
              <a:t>100 </a:t>
            </a:r>
            <a:r>
              <a:rPr lang="en-US" dirty="0"/>
              <a:t>Å</a:t>
            </a: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422991F9-BEDB-4728-A58C-FF74822E3342}"/>
              </a:ext>
            </a:extLst>
          </p:cNvPr>
          <p:cNvSpPr/>
          <p:nvPr/>
        </p:nvSpPr>
        <p:spPr>
          <a:xfrm>
            <a:off x="6508359" y="6289903"/>
            <a:ext cx="251863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800" dirty="0"/>
              <a:t>[3]</a:t>
            </a:r>
            <a:r>
              <a:rPr lang="fr-FR" sz="800" i="1" dirty="0"/>
              <a:t> Nature Chemistry</a:t>
            </a:r>
            <a:r>
              <a:rPr lang="fr-FR" sz="800" dirty="0"/>
              <a:t> </a:t>
            </a:r>
            <a:r>
              <a:rPr lang="fr-FR" sz="800" b="1" dirty="0"/>
              <a:t>volume 11</a:t>
            </a:r>
            <a:r>
              <a:rPr lang="fr-FR" sz="800" dirty="0"/>
              <a:t>, 994–1000 (2019)</a:t>
            </a:r>
            <a:endParaRPr lang="en-US" sz="800" dirty="0"/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9331BE48-EDFC-4ED5-91B8-ADF5202D29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883" y="1104334"/>
            <a:ext cx="563442" cy="4402194"/>
          </a:xfrm>
          <a:prstGeom prst="rect">
            <a:avLst/>
          </a:prstGeom>
        </p:spPr>
      </p:pic>
      <p:sp>
        <p:nvSpPr>
          <p:cNvPr id="29" name="Textfeld 28">
            <a:extLst>
              <a:ext uri="{FF2B5EF4-FFF2-40B4-BE49-F238E27FC236}">
                <a16:creationId xmlns:a16="http://schemas.microsoft.com/office/drawing/2014/main" id="{81E979C0-EC0A-4BA5-8127-3D75DF36CE8C}"/>
              </a:ext>
            </a:extLst>
          </p:cNvPr>
          <p:cNvSpPr txBox="1"/>
          <p:nvPr/>
        </p:nvSpPr>
        <p:spPr>
          <a:xfrm>
            <a:off x="9091153" y="5506528"/>
            <a:ext cx="18690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/>
              <a:t>Sodium </a:t>
            </a:r>
            <a:r>
              <a:rPr lang="de-DE" sz="1400" dirty="0" err="1"/>
              <a:t>oleyl</a:t>
            </a:r>
            <a:r>
              <a:rPr lang="de-DE" sz="1400" dirty="0"/>
              <a:t> </a:t>
            </a:r>
            <a:r>
              <a:rPr lang="de-DE" sz="1400" dirty="0" err="1"/>
              <a:t>sulfate</a:t>
            </a:r>
            <a:endParaRPr lang="de-DE" sz="1400" dirty="0"/>
          </a:p>
          <a:p>
            <a:pPr algn="ctr"/>
            <a:r>
              <a:rPr lang="de-DE" sz="1400" dirty="0"/>
              <a:t>(SOS)</a:t>
            </a:r>
            <a:endParaRPr lang="en-US" sz="1400" dirty="0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A88CBD92-2004-4EFC-AF2E-BC0408B18E64}"/>
              </a:ext>
            </a:extLst>
          </p:cNvPr>
          <p:cNvSpPr/>
          <p:nvPr/>
        </p:nvSpPr>
        <p:spPr>
          <a:xfrm>
            <a:off x="9893011" y="2019153"/>
            <a:ext cx="293933" cy="3487375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8F4454C-5210-4903-95B4-597AC6F42874}"/>
              </a:ext>
            </a:extLst>
          </p:cNvPr>
          <p:cNvSpPr txBox="1"/>
          <p:nvPr/>
        </p:nvSpPr>
        <p:spPr>
          <a:xfrm>
            <a:off x="10538450" y="1559292"/>
            <a:ext cx="1288173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Hydrophilic</a:t>
            </a:r>
          </a:p>
          <a:p>
            <a:r>
              <a:rPr lang="en-US" dirty="0"/>
              <a:t>head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3250D60-0C7B-4BC0-A134-5EA521C57145}"/>
              </a:ext>
            </a:extLst>
          </p:cNvPr>
          <p:cNvSpPr txBox="1"/>
          <p:nvPr/>
        </p:nvSpPr>
        <p:spPr>
          <a:xfrm>
            <a:off x="10544303" y="3263737"/>
            <a:ext cx="1434047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Hydrophobic</a:t>
            </a:r>
            <a:endParaRPr lang="de-DE" dirty="0"/>
          </a:p>
          <a:p>
            <a:r>
              <a:rPr lang="de-DE" dirty="0" err="1"/>
              <a:t>tail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126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Inhaltsplatzhalter 52">
            <a:extLst>
              <a:ext uri="{FF2B5EF4-FFF2-40B4-BE49-F238E27FC236}">
                <a16:creationId xmlns:a16="http://schemas.microsoft.com/office/drawing/2014/main" id="{2C2EA6AB-289D-4E0E-A4DD-7D0303DC280C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38"/>
          <a:stretch/>
        </p:blipFill>
        <p:spPr>
          <a:xfrm>
            <a:off x="1206298" y="1377030"/>
            <a:ext cx="3011132" cy="4604728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Understanding </a:t>
            </a:r>
            <a:r>
              <a:rPr lang="de-DE" dirty="0" err="1"/>
              <a:t>synthesis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2D </a:t>
            </a:r>
            <a:r>
              <a:rPr lang="de-DE" dirty="0" err="1"/>
              <a:t>polymers</a:t>
            </a:r>
            <a:r>
              <a:rPr lang="de-DE" dirty="0"/>
              <a:t> at liquid/</a:t>
            </a:r>
            <a:r>
              <a:rPr lang="de-DE" dirty="0" err="1"/>
              <a:t>air</a:t>
            </a:r>
            <a:r>
              <a:rPr lang="de-DE" dirty="0"/>
              <a:t> </a:t>
            </a:r>
            <a:r>
              <a:rPr lang="de-DE" dirty="0" err="1"/>
              <a:t>interfaces</a:t>
            </a:r>
            <a:endParaRPr lang="de-DE" dirty="0"/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EFCF5C63-F501-45DA-9BC1-43D2A0F7BD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29" y="1001178"/>
            <a:ext cx="606586" cy="4739280"/>
          </a:xfrm>
          <a:prstGeom prst="rect">
            <a:avLst/>
          </a:prstGeom>
        </p:spPr>
      </p:pic>
      <p:cxnSp>
        <p:nvCxnSpPr>
          <p:cNvPr id="29" name="Gerader Verbinder 18">
            <a:extLst>
              <a:ext uri="{FF2B5EF4-FFF2-40B4-BE49-F238E27FC236}">
                <a16:creationId xmlns:a16="http://schemas.microsoft.com/office/drawing/2014/main" id="{92691587-1A85-4915-88F5-B1D41E92B1B0}"/>
              </a:ext>
            </a:extLst>
          </p:cNvPr>
          <p:cNvCxnSpPr>
            <a:cxnSpLocks/>
            <a:stCxn id="31" idx="6"/>
          </p:cNvCxnSpPr>
          <p:nvPr/>
        </p:nvCxnSpPr>
        <p:spPr>
          <a:xfrm flipV="1">
            <a:off x="601580" y="3475818"/>
            <a:ext cx="568963" cy="287649"/>
          </a:xfrm>
          <a:prstGeom prst="bentConnector3">
            <a:avLst>
              <a:gd name="adj1" fmla="val 50000"/>
            </a:avLst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r Verbinder 20">
            <a:extLst>
              <a:ext uri="{FF2B5EF4-FFF2-40B4-BE49-F238E27FC236}">
                <a16:creationId xmlns:a16="http://schemas.microsoft.com/office/drawing/2014/main" id="{72B1F776-3459-47EE-A205-C74EF2B70461}"/>
              </a:ext>
            </a:extLst>
          </p:cNvPr>
          <p:cNvCxnSpPr>
            <a:cxnSpLocks/>
            <a:stCxn id="32" idx="6"/>
          </p:cNvCxnSpPr>
          <p:nvPr/>
        </p:nvCxnSpPr>
        <p:spPr>
          <a:xfrm flipV="1">
            <a:off x="610419" y="4891128"/>
            <a:ext cx="279662" cy="797741"/>
          </a:xfrm>
          <a:prstGeom prst="bentConnector2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Ellipse 30">
            <a:extLst>
              <a:ext uri="{FF2B5EF4-FFF2-40B4-BE49-F238E27FC236}">
                <a16:creationId xmlns:a16="http://schemas.microsoft.com/office/drawing/2014/main" id="{6C3433E3-4918-4141-9E37-968A5470E2F6}"/>
              </a:ext>
            </a:extLst>
          </p:cNvPr>
          <p:cNvSpPr/>
          <p:nvPr/>
        </p:nvSpPr>
        <p:spPr>
          <a:xfrm>
            <a:off x="351695" y="3638524"/>
            <a:ext cx="249885" cy="249885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BBD23DA6-DC0C-4A29-9EC4-B0F22378345A}"/>
              </a:ext>
            </a:extLst>
          </p:cNvPr>
          <p:cNvSpPr/>
          <p:nvPr/>
        </p:nvSpPr>
        <p:spPr>
          <a:xfrm>
            <a:off x="360534" y="5563926"/>
            <a:ext cx="249885" cy="249885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FF761DCF-7A56-4D35-ACF8-EC93B9F0F082}"/>
              </a:ext>
            </a:extLst>
          </p:cNvPr>
          <p:cNvSpPr/>
          <p:nvPr/>
        </p:nvSpPr>
        <p:spPr>
          <a:xfrm>
            <a:off x="359273" y="1550416"/>
            <a:ext cx="249885" cy="249885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Verbinder: gewinkelt 34">
            <a:extLst>
              <a:ext uri="{FF2B5EF4-FFF2-40B4-BE49-F238E27FC236}">
                <a16:creationId xmlns:a16="http://schemas.microsoft.com/office/drawing/2014/main" id="{0D29CBF7-BED9-498E-A159-13376F46374F}"/>
              </a:ext>
            </a:extLst>
          </p:cNvPr>
          <p:cNvCxnSpPr>
            <a:cxnSpLocks/>
            <a:stCxn id="34" idx="4"/>
          </p:cNvCxnSpPr>
          <p:nvPr/>
        </p:nvCxnSpPr>
        <p:spPr>
          <a:xfrm rot="16200000" flipH="1">
            <a:off x="557310" y="1727207"/>
            <a:ext cx="119846" cy="266034"/>
          </a:xfrm>
          <a:prstGeom prst="bentConnector2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Verbinder: gewinkelt 35">
            <a:extLst>
              <a:ext uri="{FF2B5EF4-FFF2-40B4-BE49-F238E27FC236}">
                <a16:creationId xmlns:a16="http://schemas.microsoft.com/office/drawing/2014/main" id="{CF2FE419-B029-4A0A-AA24-C09738478772}"/>
              </a:ext>
            </a:extLst>
          </p:cNvPr>
          <p:cNvCxnSpPr>
            <a:cxnSpLocks/>
          </p:cNvCxnSpPr>
          <p:nvPr/>
        </p:nvCxnSpPr>
        <p:spPr>
          <a:xfrm>
            <a:off x="747869" y="1922528"/>
            <a:ext cx="422674" cy="180984"/>
          </a:xfrm>
          <a:prstGeom prst="bentConnector3">
            <a:avLst>
              <a:gd name="adj1" fmla="val 50000"/>
            </a:avLst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0C844AA7-5913-4A2E-A8C5-7A2DE21444F9}"/>
              </a:ext>
            </a:extLst>
          </p:cNvPr>
          <p:cNvCxnSpPr>
            <a:cxnSpLocks/>
          </p:cNvCxnSpPr>
          <p:nvPr/>
        </p:nvCxnSpPr>
        <p:spPr>
          <a:xfrm>
            <a:off x="890081" y="4891128"/>
            <a:ext cx="280462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Ellipse 41">
            <a:extLst>
              <a:ext uri="{FF2B5EF4-FFF2-40B4-BE49-F238E27FC236}">
                <a16:creationId xmlns:a16="http://schemas.microsoft.com/office/drawing/2014/main" id="{40DE3563-A74C-4EBD-ABDB-9EFE142B7578}"/>
              </a:ext>
            </a:extLst>
          </p:cNvPr>
          <p:cNvSpPr/>
          <p:nvPr/>
        </p:nvSpPr>
        <p:spPr>
          <a:xfrm>
            <a:off x="2368854" y="1933305"/>
            <a:ext cx="320040" cy="704088"/>
          </a:xfrm>
          <a:prstGeom prst="ellipse">
            <a:avLst/>
          </a:prstGeom>
          <a:noFill/>
          <a:ln w="190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336F4115-6D28-4339-BAF0-9481D2B876A3}"/>
              </a:ext>
            </a:extLst>
          </p:cNvPr>
          <p:cNvSpPr/>
          <p:nvPr/>
        </p:nvSpPr>
        <p:spPr>
          <a:xfrm>
            <a:off x="2378379" y="3347745"/>
            <a:ext cx="320040" cy="70408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FDA07BE6-0A48-4C78-A59B-F49972DFD6B8}"/>
              </a:ext>
            </a:extLst>
          </p:cNvPr>
          <p:cNvSpPr/>
          <p:nvPr/>
        </p:nvSpPr>
        <p:spPr>
          <a:xfrm>
            <a:off x="2375331" y="4753254"/>
            <a:ext cx="320040" cy="70408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17A6E8B1-22DC-433D-9687-6D315E62E3A5}"/>
              </a:ext>
            </a:extLst>
          </p:cNvPr>
          <p:cNvSpPr txBox="1"/>
          <p:nvPr/>
        </p:nvSpPr>
        <p:spPr>
          <a:xfrm>
            <a:off x="2353104" y="1656423"/>
            <a:ext cx="373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0">
              <a:buNone/>
            </a:pPr>
            <a:r>
              <a:rPr lang="de-DE" sz="1400" b="1" dirty="0" err="1">
                <a:solidFill>
                  <a:srgbClr val="0033CC"/>
                </a:solidFill>
              </a:rPr>
              <a:t>sq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38B88864-8DCA-4A13-B6D6-FEA667462F2C}"/>
              </a:ext>
            </a:extLst>
          </p:cNvPr>
          <p:cNvSpPr txBox="1"/>
          <p:nvPr/>
        </p:nvSpPr>
        <p:spPr>
          <a:xfrm>
            <a:off x="2315653" y="3099931"/>
            <a:ext cx="489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0">
              <a:buNone/>
            </a:pPr>
            <a:r>
              <a:rPr lang="de-DE" sz="1400" b="1" dirty="0">
                <a:solidFill>
                  <a:srgbClr val="FF0000"/>
                </a:solidFill>
              </a:rPr>
              <a:t>hex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E2D4D535-048F-4BF2-98AC-05966184C70F}"/>
              </a:ext>
            </a:extLst>
          </p:cNvPr>
          <p:cNvSpPr txBox="1"/>
          <p:nvPr/>
        </p:nvSpPr>
        <p:spPr>
          <a:xfrm>
            <a:off x="2316842" y="4510751"/>
            <a:ext cx="489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0">
              <a:buNone/>
            </a:pPr>
            <a:r>
              <a:rPr lang="de-DE" sz="1400" b="1" dirty="0">
                <a:solidFill>
                  <a:srgbClr val="FF0000"/>
                </a:solidFill>
              </a:rPr>
              <a:t>hex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85" name="Grafik 184">
            <a:extLst>
              <a:ext uri="{FF2B5EF4-FFF2-40B4-BE49-F238E27FC236}">
                <a16:creationId xmlns:a16="http://schemas.microsoft.com/office/drawing/2014/main" id="{03F8F9FB-3DD1-4B0B-BD81-BB05FA6C7C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86" b="1"/>
          <a:stretch/>
        </p:blipFill>
        <p:spPr>
          <a:xfrm>
            <a:off x="4127851" y="1380215"/>
            <a:ext cx="3011132" cy="4607815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1EAE58EE-75E3-4EEE-A23E-16D426B55CB2}"/>
              </a:ext>
            </a:extLst>
          </p:cNvPr>
          <p:cNvSpPr txBox="1"/>
          <p:nvPr/>
        </p:nvSpPr>
        <p:spPr>
          <a:xfrm>
            <a:off x="2582887" y="1122395"/>
            <a:ext cx="535724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Na</a:t>
            </a:r>
            <a:r>
              <a:rPr lang="de-DE" baseline="30000" dirty="0"/>
              <a:t>+</a:t>
            </a:r>
            <a:endParaRPr lang="en-US" baseline="30000" dirty="0"/>
          </a:p>
        </p:txBody>
      </p:sp>
      <p:sp>
        <p:nvSpPr>
          <p:cNvPr id="91" name="Textfeld 90">
            <a:extLst>
              <a:ext uri="{FF2B5EF4-FFF2-40B4-BE49-F238E27FC236}">
                <a16:creationId xmlns:a16="http://schemas.microsoft.com/office/drawing/2014/main" id="{DCC386D8-B637-448B-B723-E17829F86188}"/>
              </a:ext>
            </a:extLst>
          </p:cNvPr>
          <p:cNvSpPr txBox="1"/>
          <p:nvPr/>
        </p:nvSpPr>
        <p:spPr>
          <a:xfrm>
            <a:off x="5507377" y="1120840"/>
            <a:ext cx="58862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Ca</a:t>
            </a:r>
            <a:r>
              <a:rPr lang="de-DE" baseline="30000" dirty="0"/>
              <a:t>2+</a:t>
            </a:r>
            <a:endParaRPr lang="en-US" baseline="30000" dirty="0"/>
          </a:p>
        </p:txBody>
      </p: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71FDFEA3-C412-4887-9F03-43BF05093AEA}"/>
              </a:ext>
            </a:extLst>
          </p:cNvPr>
          <p:cNvGrpSpPr/>
          <p:nvPr/>
        </p:nvGrpSpPr>
        <p:grpSpPr>
          <a:xfrm>
            <a:off x="7707946" y="1175429"/>
            <a:ext cx="3143065" cy="2541515"/>
            <a:chOff x="7707946" y="1175429"/>
            <a:chExt cx="3143065" cy="2541515"/>
          </a:xfrm>
        </p:grpSpPr>
        <p:pic>
          <p:nvPicPr>
            <p:cNvPr id="191" name="Grafik 190">
              <a:extLst>
                <a:ext uri="{FF2B5EF4-FFF2-40B4-BE49-F238E27FC236}">
                  <a16:creationId xmlns:a16="http://schemas.microsoft.com/office/drawing/2014/main" id="{F45600C9-ACD1-4993-AC5C-E4FA3EAB3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7946" y="1175429"/>
              <a:ext cx="2579932" cy="2541515"/>
            </a:xfrm>
            <a:prstGeom prst="rect">
              <a:avLst/>
            </a:prstGeom>
          </p:spPr>
        </p:pic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2288459F-323D-4F70-B693-EC4D1F0BD694}"/>
                </a:ext>
              </a:extLst>
            </p:cNvPr>
            <p:cNvSpPr/>
            <p:nvPr/>
          </p:nvSpPr>
          <p:spPr>
            <a:xfrm>
              <a:off x="9647882" y="1177413"/>
              <a:ext cx="637944" cy="56886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2" name="Gerader Verbinder 191">
              <a:extLst>
                <a:ext uri="{FF2B5EF4-FFF2-40B4-BE49-F238E27FC236}">
                  <a16:creationId xmlns:a16="http://schemas.microsoft.com/office/drawing/2014/main" id="{593589D7-6FD8-45AF-9130-89A2FAB512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83817" y="1898609"/>
              <a:ext cx="134640" cy="14727"/>
            </a:xfrm>
            <a:prstGeom prst="line">
              <a:avLst/>
            </a:prstGeom>
            <a:ln w="12700">
              <a:solidFill>
                <a:srgbClr val="CFC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Gerader Verbinder 192">
              <a:extLst>
                <a:ext uri="{FF2B5EF4-FFF2-40B4-BE49-F238E27FC236}">
                  <a16:creationId xmlns:a16="http://schemas.microsoft.com/office/drawing/2014/main" id="{F5DD9772-1F05-449A-962D-E32339A3C9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18457" y="1884934"/>
              <a:ext cx="103084" cy="14727"/>
            </a:xfrm>
            <a:prstGeom prst="line">
              <a:avLst/>
            </a:prstGeom>
            <a:ln w="12700">
              <a:solidFill>
                <a:srgbClr val="CFC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Gerader Verbinder 193">
              <a:extLst>
                <a:ext uri="{FF2B5EF4-FFF2-40B4-BE49-F238E27FC236}">
                  <a16:creationId xmlns:a16="http://schemas.microsoft.com/office/drawing/2014/main" id="{CB3484EC-4A31-40F4-B151-9585E4CDF16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21541" y="1876517"/>
              <a:ext cx="134640" cy="14727"/>
            </a:xfrm>
            <a:prstGeom prst="line">
              <a:avLst/>
            </a:prstGeom>
            <a:ln w="12700">
              <a:solidFill>
                <a:srgbClr val="CFC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Gerader Verbinder 194">
              <a:extLst>
                <a:ext uri="{FF2B5EF4-FFF2-40B4-BE49-F238E27FC236}">
                  <a16:creationId xmlns:a16="http://schemas.microsoft.com/office/drawing/2014/main" id="{4FDDAD72-C851-4AB1-9FFD-4D38A09FC8E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1541" y="1782713"/>
              <a:ext cx="18934" cy="115896"/>
            </a:xfrm>
            <a:prstGeom prst="line">
              <a:avLst/>
            </a:prstGeom>
            <a:ln w="12700">
              <a:solidFill>
                <a:srgbClr val="CFC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Gerader Verbinder 195">
              <a:extLst>
                <a:ext uri="{FF2B5EF4-FFF2-40B4-BE49-F238E27FC236}">
                  <a16:creationId xmlns:a16="http://schemas.microsoft.com/office/drawing/2014/main" id="{F4D15117-6C74-443C-AFEB-D9AB0D7CCF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38372" y="1757657"/>
              <a:ext cx="103084" cy="29263"/>
            </a:xfrm>
            <a:prstGeom prst="line">
              <a:avLst/>
            </a:prstGeom>
            <a:ln w="12700">
              <a:solidFill>
                <a:srgbClr val="CFC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Gerader Verbinder 196">
              <a:extLst>
                <a:ext uri="{FF2B5EF4-FFF2-40B4-BE49-F238E27FC236}">
                  <a16:creationId xmlns:a16="http://schemas.microsoft.com/office/drawing/2014/main" id="{98EB8538-1F02-41C7-AAA5-412E752D86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05836" y="1786920"/>
              <a:ext cx="134639" cy="1053"/>
            </a:xfrm>
            <a:prstGeom prst="line">
              <a:avLst/>
            </a:prstGeom>
            <a:ln w="12700">
              <a:solidFill>
                <a:srgbClr val="CFC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Gerader Verbinder 197">
              <a:extLst>
                <a:ext uri="{FF2B5EF4-FFF2-40B4-BE49-F238E27FC236}">
                  <a16:creationId xmlns:a16="http://schemas.microsoft.com/office/drawing/2014/main" id="{2EF408B1-AB73-42F8-9897-FFD3A61D39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83818" y="1794284"/>
              <a:ext cx="112551" cy="7176"/>
            </a:xfrm>
            <a:prstGeom prst="line">
              <a:avLst/>
            </a:prstGeom>
            <a:ln w="12700">
              <a:solidFill>
                <a:srgbClr val="CFC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Gerader Verbinder 198">
              <a:extLst>
                <a:ext uri="{FF2B5EF4-FFF2-40B4-BE49-F238E27FC236}">
                  <a16:creationId xmlns:a16="http://schemas.microsoft.com/office/drawing/2014/main" id="{F5DC7339-1CDB-4831-BBE0-026D4C1FC67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72246" y="1671404"/>
              <a:ext cx="133590" cy="25731"/>
            </a:xfrm>
            <a:prstGeom prst="line">
              <a:avLst/>
            </a:prstGeom>
            <a:ln w="12700">
              <a:solidFill>
                <a:srgbClr val="CFC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Gerader Verbinder 199">
              <a:extLst>
                <a:ext uri="{FF2B5EF4-FFF2-40B4-BE49-F238E27FC236}">
                  <a16:creationId xmlns:a16="http://schemas.microsoft.com/office/drawing/2014/main" id="{D6B8EB26-BE5F-4094-8468-27D8FB7BD3A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18458" y="1660697"/>
              <a:ext cx="103083" cy="9089"/>
            </a:xfrm>
            <a:prstGeom prst="line">
              <a:avLst/>
            </a:prstGeom>
            <a:ln w="12700">
              <a:solidFill>
                <a:srgbClr val="CFC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Gerader Verbinder 200">
              <a:extLst>
                <a:ext uri="{FF2B5EF4-FFF2-40B4-BE49-F238E27FC236}">
                  <a16:creationId xmlns:a16="http://schemas.microsoft.com/office/drawing/2014/main" id="{FF2A33A8-5968-4D6A-96BA-F2DEA9D07B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17334" y="1632807"/>
              <a:ext cx="119915" cy="26716"/>
            </a:xfrm>
            <a:prstGeom prst="line">
              <a:avLst/>
            </a:prstGeom>
            <a:ln w="12700">
              <a:solidFill>
                <a:srgbClr val="CFC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Gerader Verbinder 201">
              <a:extLst>
                <a:ext uri="{FF2B5EF4-FFF2-40B4-BE49-F238E27FC236}">
                  <a16:creationId xmlns:a16="http://schemas.microsoft.com/office/drawing/2014/main" id="{B23627ED-C191-42FA-97FC-F1011B110DA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33041" y="1638928"/>
              <a:ext cx="0" cy="122936"/>
            </a:xfrm>
            <a:prstGeom prst="line">
              <a:avLst/>
            </a:prstGeom>
            <a:ln w="12700">
              <a:solidFill>
                <a:srgbClr val="CFC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Gerader Verbinder 202">
              <a:extLst>
                <a:ext uri="{FF2B5EF4-FFF2-40B4-BE49-F238E27FC236}">
                  <a16:creationId xmlns:a16="http://schemas.microsoft.com/office/drawing/2014/main" id="{0C5324BA-08BA-4098-81E7-E6D8B9C9C67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433042" y="1757657"/>
              <a:ext cx="23139" cy="127277"/>
            </a:xfrm>
            <a:prstGeom prst="line">
              <a:avLst/>
            </a:prstGeom>
            <a:ln w="12700">
              <a:solidFill>
                <a:srgbClr val="CFC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Gerader Verbinder 203">
              <a:extLst>
                <a:ext uri="{FF2B5EF4-FFF2-40B4-BE49-F238E27FC236}">
                  <a16:creationId xmlns:a16="http://schemas.microsoft.com/office/drawing/2014/main" id="{D10500A3-D373-4B75-9E2D-694ABCFD833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309971" y="1651262"/>
              <a:ext cx="23139" cy="127277"/>
            </a:xfrm>
            <a:prstGeom prst="line">
              <a:avLst/>
            </a:prstGeom>
            <a:ln w="12700">
              <a:solidFill>
                <a:srgbClr val="CFC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Gerader Verbinder 204">
              <a:extLst>
                <a:ext uri="{FF2B5EF4-FFF2-40B4-BE49-F238E27FC236}">
                  <a16:creationId xmlns:a16="http://schemas.microsoft.com/office/drawing/2014/main" id="{D331908E-1D4F-446F-92E3-CA6D931209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06887" y="1669786"/>
              <a:ext cx="3152" cy="117134"/>
            </a:xfrm>
            <a:prstGeom prst="line">
              <a:avLst/>
            </a:prstGeom>
            <a:ln w="12700">
              <a:solidFill>
                <a:srgbClr val="CFC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Gerader Verbinder 205">
              <a:extLst>
                <a:ext uri="{FF2B5EF4-FFF2-40B4-BE49-F238E27FC236}">
                  <a16:creationId xmlns:a16="http://schemas.microsoft.com/office/drawing/2014/main" id="{A41AA0F5-50EF-4541-94BC-5113B25D2F2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076450" y="1682354"/>
              <a:ext cx="13680" cy="119105"/>
            </a:xfrm>
            <a:prstGeom prst="line">
              <a:avLst/>
            </a:prstGeom>
            <a:ln w="12700">
              <a:solidFill>
                <a:srgbClr val="CFC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Gerader Verbinder 206">
              <a:extLst>
                <a:ext uri="{FF2B5EF4-FFF2-40B4-BE49-F238E27FC236}">
                  <a16:creationId xmlns:a16="http://schemas.microsoft.com/office/drawing/2014/main" id="{AB188A88-3BE9-48FD-BBEA-1331B1FF9BA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83817" y="1801460"/>
              <a:ext cx="9463" cy="111876"/>
            </a:xfrm>
            <a:prstGeom prst="line">
              <a:avLst/>
            </a:prstGeom>
            <a:ln w="12700">
              <a:solidFill>
                <a:srgbClr val="CFC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Gerader Verbinder 207">
              <a:extLst>
                <a:ext uri="{FF2B5EF4-FFF2-40B4-BE49-F238E27FC236}">
                  <a16:creationId xmlns:a16="http://schemas.microsoft.com/office/drawing/2014/main" id="{4B150195-8605-473B-9B73-3A7F4486062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206883" y="1782714"/>
              <a:ext cx="3157" cy="122714"/>
            </a:xfrm>
            <a:prstGeom prst="line">
              <a:avLst/>
            </a:prstGeom>
            <a:ln w="12700">
              <a:solidFill>
                <a:srgbClr val="CFC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Gerader Verbinder 208">
              <a:extLst>
                <a:ext uri="{FF2B5EF4-FFF2-40B4-BE49-F238E27FC236}">
                  <a16:creationId xmlns:a16="http://schemas.microsoft.com/office/drawing/2014/main" id="{F459E524-102A-477F-BBF4-940D822F8D4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070666" y="1561555"/>
              <a:ext cx="3157" cy="122714"/>
            </a:xfrm>
            <a:prstGeom prst="line">
              <a:avLst/>
            </a:prstGeom>
            <a:ln w="12700">
              <a:solidFill>
                <a:srgbClr val="CFC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Gerader Verbinder 209">
              <a:extLst>
                <a:ext uri="{FF2B5EF4-FFF2-40B4-BE49-F238E27FC236}">
                  <a16:creationId xmlns:a16="http://schemas.microsoft.com/office/drawing/2014/main" id="{DACDF033-EF3E-4B73-9D2F-6D3288E9B85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187952" y="1565901"/>
              <a:ext cx="24716" cy="105503"/>
            </a:xfrm>
            <a:prstGeom prst="line">
              <a:avLst/>
            </a:prstGeom>
            <a:ln w="12700">
              <a:solidFill>
                <a:srgbClr val="CFC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Gerader Verbinder 210">
              <a:extLst>
                <a:ext uri="{FF2B5EF4-FFF2-40B4-BE49-F238E27FC236}">
                  <a16:creationId xmlns:a16="http://schemas.microsoft.com/office/drawing/2014/main" id="{59E344C4-765E-4069-AF9C-08FE915D3EF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307337" y="1554302"/>
              <a:ext cx="9690" cy="106395"/>
            </a:xfrm>
            <a:prstGeom prst="line">
              <a:avLst/>
            </a:prstGeom>
            <a:ln w="12700">
              <a:solidFill>
                <a:srgbClr val="CFC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Gerader Verbinder 211">
              <a:extLst>
                <a:ext uri="{FF2B5EF4-FFF2-40B4-BE49-F238E27FC236}">
                  <a16:creationId xmlns:a16="http://schemas.microsoft.com/office/drawing/2014/main" id="{D0AA75AA-F6D5-4A78-A83E-BA55DC5A07A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411697" y="1525238"/>
              <a:ext cx="9690" cy="113690"/>
            </a:xfrm>
            <a:prstGeom prst="line">
              <a:avLst/>
            </a:prstGeom>
            <a:ln w="12700">
              <a:solidFill>
                <a:srgbClr val="CFC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Gerader Verbinder 212">
              <a:extLst>
                <a:ext uri="{FF2B5EF4-FFF2-40B4-BE49-F238E27FC236}">
                  <a16:creationId xmlns:a16="http://schemas.microsoft.com/office/drawing/2014/main" id="{5A46788E-3867-4097-BB50-267C8790B9A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76451" y="1565901"/>
              <a:ext cx="111193" cy="15718"/>
            </a:xfrm>
            <a:prstGeom prst="line">
              <a:avLst/>
            </a:prstGeom>
            <a:ln w="12700">
              <a:solidFill>
                <a:srgbClr val="CFC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Gerader Verbinder 213">
              <a:extLst>
                <a:ext uri="{FF2B5EF4-FFF2-40B4-BE49-F238E27FC236}">
                  <a16:creationId xmlns:a16="http://schemas.microsoft.com/office/drawing/2014/main" id="{C65BDE48-64BE-4C69-99A8-B656927B43A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90354" y="1553246"/>
              <a:ext cx="111193" cy="15718"/>
            </a:xfrm>
            <a:prstGeom prst="line">
              <a:avLst/>
            </a:prstGeom>
            <a:ln w="12700">
              <a:solidFill>
                <a:srgbClr val="CFC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Gerader Verbinder 214">
              <a:extLst>
                <a:ext uri="{FF2B5EF4-FFF2-40B4-BE49-F238E27FC236}">
                  <a16:creationId xmlns:a16="http://schemas.microsoft.com/office/drawing/2014/main" id="{703CB623-4017-4A53-9CC6-8248EAF86DC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01547" y="1532652"/>
              <a:ext cx="110151" cy="23013"/>
            </a:xfrm>
            <a:prstGeom prst="line">
              <a:avLst/>
            </a:prstGeom>
            <a:ln w="12700">
              <a:solidFill>
                <a:srgbClr val="CFC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Gerader Verbinder 215">
              <a:extLst>
                <a:ext uri="{FF2B5EF4-FFF2-40B4-BE49-F238E27FC236}">
                  <a16:creationId xmlns:a16="http://schemas.microsoft.com/office/drawing/2014/main" id="{BC8A6AD5-789E-4FFC-9328-35983884E16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432734" y="1635342"/>
              <a:ext cx="110151" cy="10822"/>
            </a:xfrm>
            <a:prstGeom prst="line">
              <a:avLst/>
            </a:prstGeom>
            <a:ln w="12700">
              <a:solidFill>
                <a:srgbClr val="CFC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Gerader Verbinder 216">
              <a:extLst>
                <a:ext uri="{FF2B5EF4-FFF2-40B4-BE49-F238E27FC236}">
                  <a16:creationId xmlns:a16="http://schemas.microsoft.com/office/drawing/2014/main" id="{174DEC3F-B76C-4518-8885-9F468DB25D1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30413" y="1755929"/>
              <a:ext cx="139375" cy="8642"/>
            </a:xfrm>
            <a:prstGeom prst="line">
              <a:avLst/>
            </a:prstGeom>
            <a:ln w="12700">
              <a:solidFill>
                <a:srgbClr val="CFC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Gerader Verbinder 217">
              <a:extLst>
                <a:ext uri="{FF2B5EF4-FFF2-40B4-BE49-F238E27FC236}">
                  <a16:creationId xmlns:a16="http://schemas.microsoft.com/office/drawing/2014/main" id="{9934708F-E7AF-4E8E-B1D9-EE7E8819D2D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443298" y="1877795"/>
              <a:ext cx="139374" cy="12811"/>
            </a:xfrm>
            <a:prstGeom prst="line">
              <a:avLst/>
            </a:prstGeom>
            <a:ln w="12700">
              <a:solidFill>
                <a:srgbClr val="CFC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Gerader Verbinder 218">
              <a:extLst>
                <a:ext uri="{FF2B5EF4-FFF2-40B4-BE49-F238E27FC236}">
                  <a16:creationId xmlns:a16="http://schemas.microsoft.com/office/drawing/2014/main" id="{B6FEA343-274E-4BAB-B75D-00D510D20B3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63346" y="1741907"/>
              <a:ext cx="98483" cy="7617"/>
            </a:xfrm>
            <a:prstGeom prst="line">
              <a:avLst/>
            </a:prstGeom>
            <a:ln w="12700">
              <a:solidFill>
                <a:srgbClr val="CFC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Gerader Verbinder 219">
              <a:extLst>
                <a:ext uri="{FF2B5EF4-FFF2-40B4-BE49-F238E27FC236}">
                  <a16:creationId xmlns:a16="http://schemas.microsoft.com/office/drawing/2014/main" id="{A32B9BCA-EF3E-41D4-800D-6AF6EE4F065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48751" y="1613636"/>
              <a:ext cx="113078" cy="30647"/>
            </a:xfrm>
            <a:prstGeom prst="line">
              <a:avLst/>
            </a:prstGeom>
            <a:ln w="12700">
              <a:solidFill>
                <a:srgbClr val="CFC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Gerader Verbinder 220">
              <a:extLst>
                <a:ext uri="{FF2B5EF4-FFF2-40B4-BE49-F238E27FC236}">
                  <a16:creationId xmlns:a16="http://schemas.microsoft.com/office/drawing/2014/main" id="{D7C8FA71-1972-4B05-9CCE-652402CE77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67683" y="1864374"/>
              <a:ext cx="117813" cy="28744"/>
            </a:xfrm>
            <a:prstGeom prst="line">
              <a:avLst/>
            </a:prstGeom>
            <a:ln w="12700">
              <a:solidFill>
                <a:srgbClr val="CFC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Gerader Verbinder 221">
              <a:extLst>
                <a:ext uri="{FF2B5EF4-FFF2-40B4-BE49-F238E27FC236}">
                  <a16:creationId xmlns:a16="http://schemas.microsoft.com/office/drawing/2014/main" id="{5B536D2C-D53D-4212-9400-CFD03950745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411699" y="1525238"/>
              <a:ext cx="117812" cy="4706"/>
            </a:xfrm>
            <a:prstGeom prst="line">
              <a:avLst/>
            </a:prstGeom>
            <a:ln w="12700">
              <a:solidFill>
                <a:srgbClr val="CFC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Gerader Verbinder 222">
              <a:extLst>
                <a:ext uri="{FF2B5EF4-FFF2-40B4-BE49-F238E27FC236}">
                  <a16:creationId xmlns:a16="http://schemas.microsoft.com/office/drawing/2014/main" id="{D9C202D5-AA3F-47B0-A782-B9FC7D1320B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083818" y="1911474"/>
              <a:ext cx="16828" cy="128087"/>
            </a:xfrm>
            <a:prstGeom prst="line">
              <a:avLst/>
            </a:prstGeom>
            <a:ln w="12700">
              <a:solidFill>
                <a:srgbClr val="CFC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Gerader Verbinder 223">
              <a:extLst>
                <a:ext uri="{FF2B5EF4-FFF2-40B4-BE49-F238E27FC236}">
                  <a16:creationId xmlns:a16="http://schemas.microsoft.com/office/drawing/2014/main" id="{0BC35AC1-841C-4E25-AC89-AAAA26C00BC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210041" y="1889891"/>
              <a:ext cx="8416" cy="134080"/>
            </a:xfrm>
            <a:prstGeom prst="line">
              <a:avLst/>
            </a:prstGeom>
            <a:ln w="12700">
              <a:solidFill>
                <a:srgbClr val="CFC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Gerader Verbinder 224">
              <a:extLst>
                <a:ext uri="{FF2B5EF4-FFF2-40B4-BE49-F238E27FC236}">
                  <a16:creationId xmlns:a16="http://schemas.microsoft.com/office/drawing/2014/main" id="{00642811-6F01-456F-B974-A735A589A4F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319436" y="1884934"/>
              <a:ext cx="8416" cy="134080"/>
            </a:xfrm>
            <a:prstGeom prst="line">
              <a:avLst/>
            </a:prstGeom>
            <a:ln w="12700">
              <a:solidFill>
                <a:srgbClr val="CFC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Gerader Verbinder 225">
              <a:extLst>
                <a:ext uri="{FF2B5EF4-FFF2-40B4-BE49-F238E27FC236}">
                  <a16:creationId xmlns:a16="http://schemas.microsoft.com/office/drawing/2014/main" id="{55ACE0AF-F3E9-4C4C-804F-40BB74F9FC2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458285" y="1883881"/>
              <a:ext cx="8416" cy="134080"/>
            </a:xfrm>
            <a:prstGeom prst="line">
              <a:avLst/>
            </a:prstGeom>
            <a:ln w="12700">
              <a:solidFill>
                <a:srgbClr val="CFC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Gerader Verbinder 226">
              <a:extLst>
                <a:ext uri="{FF2B5EF4-FFF2-40B4-BE49-F238E27FC236}">
                  <a16:creationId xmlns:a16="http://schemas.microsoft.com/office/drawing/2014/main" id="{53BF8BB9-2986-4C44-92B2-B47CCD9A886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69786" y="1893377"/>
              <a:ext cx="2" cy="110453"/>
            </a:xfrm>
            <a:prstGeom prst="line">
              <a:avLst/>
            </a:prstGeom>
            <a:ln w="12700">
              <a:solidFill>
                <a:srgbClr val="CFC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Gerader Verbinder 227">
              <a:extLst>
                <a:ext uri="{FF2B5EF4-FFF2-40B4-BE49-F238E27FC236}">
                  <a16:creationId xmlns:a16="http://schemas.microsoft.com/office/drawing/2014/main" id="{694B4C98-1AEF-46DB-BDE4-E2178730461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681289" y="1877795"/>
              <a:ext cx="6310" cy="115126"/>
            </a:xfrm>
            <a:prstGeom prst="line">
              <a:avLst/>
            </a:prstGeom>
            <a:ln w="12700">
              <a:solidFill>
                <a:srgbClr val="CFC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Gerader Verbinder 228">
              <a:extLst>
                <a:ext uri="{FF2B5EF4-FFF2-40B4-BE49-F238E27FC236}">
                  <a16:creationId xmlns:a16="http://schemas.microsoft.com/office/drawing/2014/main" id="{39EE57EC-9246-47F4-B300-D9DC9C682A0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666565" y="1743896"/>
              <a:ext cx="14724" cy="132621"/>
            </a:xfrm>
            <a:prstGeom prst="line">
              <a:avLst/>
            </a:prstGeom>
            <a:ln w="12700">
              <a:solidFill>
                <a:srgbClr val="CFC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Gerader Verbinder 229">
              <a:extLst>
                <a:ext uri="{FF2B5EF4-FFF2-40B4-BE49-F238E27FC236}">
                  <a16:creationId xmlns:a16="http://schemas.microsoft.com/office/drawing/2014/main" id="{F3147EEA-B90F-45DF-A354-A6465E67028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560740" y="1754884"/>
              <a:ext cx="14724" cy="132621"/>
            </a:xfrm>
            <a:prstGeom prst="line">
              <a:avLst/>
            </a:prstGeom>
            <a:ln w="12700">
              <a:solidFill>
                <a:srgbClr val="CFC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Gerader Verbinder 230">
              <a:extLst>
                <a:ext uri="{FF2B5EF4-FFF2-40B4-BE49-F238E27FC236}">
                  <a16:creationId xmlns:a16="http://schemas.microsoft.com/office/drawing/2014/main" id="{37C79D9C-4F34-458D-9243-E91F7F8AD9B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543886" y="1641596"/>
              <a:ext cx="16854" cy="107928"/>
            </a:xfrm>
            <a:prstGeom prst="line">
              <a:avLst/>
            </a:prstGeom>
            <a:ln w="12700">
              <a:solidFill>
                <a:srgbClr val="CFC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Gerader Verbinder 231">
              <a:extLst>
                <a:ext uri="{FF2B5EF4-FFF2-40B4-BE49-F238E27FC236}">
                  <a16:creationId xmlns:a16="http://schemas.microsoft.com/office/drawing/2014/main" id="{09516B47-49D9-40B2-A7A4-419C33CDC18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663816" y="1611277"/>
              <a:ext cx="8427" cy="132619"/>
            </a:xfrm>
            <a:prstGeom prst="line">
              <a:avLst/>
            </a:prstGeom>
            <a:ln w="12700">
              <a:solidFill>
                <a:srgbClr val="CFC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Gerader Verbinder 232">
              <a:extLst>
                <a:ext uri="{FF2B5EF4-FFF2-40B4-BE49-F238E27FC236}">
                  <a16:creationId xmlns:a16="http://schemas.microsoft.com/office/drawing/2014/main" id="{0D862E51-1775-436F-83DC-F7C06CCA86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33535" y="2017961"/>
              <a:ext cx="135269" cy="1053"/>
            </a:xfrm>
            <a:prstGeom prst="line">
              <a:avLst/>
            </a:prstGeom>
            <a:ln w="12700">
              <a:solidFill>
                <a:srgbClr val="CFC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Gerader Verbinder 233">
              <a:extLst>
                <a:ext uri="{FF2B5EF4-FFF2-40B4-BE49-F238E27FC236}">
                  <a16:creationId xmlns:a16="http://schemas.microsoft.com/office/drawing/2014/main" id="{2394F1E7-8ABE-4388-8372-B718B8D526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60087" y="2005064"/>
              <a:ext cx="109701" cy="18907"/>
            </a:xfrm>
            <a:prstGeom prst="line">
              <a:avLst/>
            </a:prstGeom>
            <a:ln w="12700">
              <a:solidFill>
                <a:srgbClr val="CFC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Gerader Verbinder 234">
              <a:extLst>
                <a:ext uri="{FF2B5EF4-FFF2-40B4-BE49-F238E27FC236}">
                  <a16:creationId xmlns:a16="http://schemas.microsoft.com/office/drawing/2014/main" id="{1DC6304A-BF58-44E3-815A-29646F8D82C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71589" y="1992921"/>
              <a:ext cx="116010" cy="7745"/>
            </a:xfrm>
            <a:prstGeom prst="line">
              <a:avLst/>
            </a:prstGeom>
            <a:ln w="12700">
              <a:solidFill>
                <a:srgbClr val="CFC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Gerader Verbinder 235">
              <a:extLst>
                <a:ext uri="{FF2B5EF4-FFF2-40B4-BE49-F238E27FC236}">
                  <a16:creationId xmlns:a16="http://schemas.microsoft.com/office/drawing/2014/main" id="{5E89D942-0C59-4BD5-9F22-06A9A1C91B6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14998" y="2022481"/>
              <a:ext cx="116010" cy="7745"/>
            </a:xfrm>
            <a:prstGeom prst="line">
              <a:avLst/>
            </a:prstGeom>
            <a:ln w="12700">
              <a:solidFill>
                <a:srgbClr val="CFC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Gerader Verbinder 236">
              <a:extLst>
                <a:ext uri="{FF2B5EF4-FFF2-40B4-BE49-F238E27FC236}">
                  <a16:creationId xmlns:a16="http://schemas.microsoft.com/office/drawing/2014/main" id="{72EAED7E-2BB3-41FB-AF0C-D1188003097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97339" y="2028410"/>
              <a:ext cx="116010" cy="7745"/>
            </a:xfrm>
            <a:prstGeom prst="line">
              <a:avLst/>
            </a:prstGeom>
            <a:ln w="12700">
              <a:solidFill>
                <a:srgbClr val="CFC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8" name="Textfeld 237">
              <a:extLst>
                <a:ext uri="{FF2B5EF4-FFF2-40B4-BE49-F238E27FC236}">
                  <a16:creationId xmlns:a16="http://schemas.microsoft.com/office/drawing/2014/main" id="{CE53DC6C-D6C7-4D9F-8141-4545DDE0A05C}"/>
                </a:ext>
              </a:extLst>
            </p:cNvPr>
            <p:cNvSpPr txBox="1"/>
            <p:nvPr/>
          </p:nvSpPr>
          <p:spPr>
            <a:xfrm>
              <a:off x="9766391" y="1176988"/>
              <a:ext cx="1084620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>
                <a:buNone/>
              </a:pPr>
              <a:r>
                <a:rPr lang="de-DE" b="1" dirty="0">
                  <a:solidFill>
                    <a:srgbClr val="00305E"/>
                  </a:solidFill>
                </a:rPr>
                <a:t>S</a:t>
              </a:r>
            </a:p>
            <a:p>
              <a:r>
                <a:rPr lang="de-DE" b="1" dirty="0">
                  <a:solidFill>
                    <a:srgbClr val="00305E"/>
                  </a:solidFill>
                </a:rPr>
                <a:t>Na</a:t>
              </a:r>
              <a:r>
                <a:rPr lang="de-DE" b="1" baseline="30000" dirty="0">
                  <a:solidFill>
                    <a:srgbClr val="00305E"/>
                  </a:solidFill>
                </a:rPr>
                <a:t>+</a:t>
              </a:r>
              <a:endParaRPr lang="en-US" b="1" baseline="30000" dirty="0">
                <a:solidFill>
                  <a:srgbClr val="00305E"/>
                </a:solidFill>
              </a:endParaRPr>
            </a:p>
            <a:p>
              <a:pPr indent="0">
                <a:buNone/>
              </a:pPr>
              <a:endParaRPr lang="en-US" b="1" baseline="-25000" dirty="0">
                <a:solidFill>
                  <a:srgbClr val="00305E"/>
                </a:solidFill>
              </a:endParaRPr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2C88C321-4341-4540-B811-C8DD013F12DC}"/>
                </a:ext>
              </a:extLst>
            </p:cNvPr>
            <p:cNvSpPr/>
            <p:nvPr/>
          </p:nvSpPr>
          <p:spPr>
            <a:xfrm>
              <a:off x="9688976" y="1279920"/>
              <a:ext cx="116681" cy="116681"/>
            </a:xfrm>
            <a:prstGeom prst="ellipse">
              <a:avLst/>
            </a:prstGeom>
            <a:solidFill>
              <a:srgbClr val="D2D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Ellipse 98">
              <a:extLst>
                <a:ext uri="{FF2B5EF4-FFF2-40B4-BE49-F238E27FC236}">
                  <a16:creationId xmlns:a16="http://schemas.microsoft.com/office/drawing/2014/main" id="{D5224D11-592A-4AE3-9983-1AAF0A934BEE}"/>
                </a:ext>
              </a:extLst>
            </p:cNvPr>
            <p:cNvSpPr/>
            <p:nvPr/>
          </p:nvSpPr>
          <p:spPr>
            <a:xfrm>
              <a:off x="9689325" y="1529955"/>
              <a:ext cx="116681" cy="116681"/>
            </a:xfrm>
            <a:prstGeom prst="ellipse">
              <a:avLst/>
            </a:prstGeom>
            <a:solidFill>
              <a:srgbClr val="0000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D8ABF940-9A1A-442B-8987-F7FC656930D4}"/>
              </a:ext>
            </a:extLst>
          </p:cNvPr>
          <p:cNvGrpSpPr/>
          <p:nvPr/>
        </p:nvGrpSpPr>
        <p:grpSpPr>
          <a:xfrm>
            <a:off x="7707946" y="3764913"/>
            <a:ext cx="3145206" cy="2252124"/>
            <a:chOff x="7707946" y="3764913"/>
            <a:chExt cx="3145206" cy="2252124"/>
          </a:xfrm>
        </p:grpSpPr>
        <p:pic>
          <p:nvPicPr>
            <p:cNvPr id="187" name="Grafik 186">
              <a:extLst>
                <a:ext uri="{FF2B5EF4-FFF2-40B4-BE49-F238E27FC236}">
                  <a16:creationId xmlns:a16="http://schemas.microsoft.com/office/drawing/2014/main" id="{C28F60EA-7D08-423B-A4BC-26D26BDC98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7946" y="3765798"/>
              <a:ext cx="2579932" cy="2251239"/>
            </a:xfrm>
            <a:prstGeom prst="rect">
              <a:avLst/>
            </a:prstGeom>
          </p:spPr>
        </p:pic>
        <p:grpSp>
          <p:nvGrpSpPr>
            <p:cNvPr id="24" name="Gruppieren 23">
              <a:extLst>
                <a:ext uri="{FF2B5EF4-FFF2-40B4-BE49-F238E27FC236}">
                  <a16:creationId xmlns:a16="http://schemas.microsoft.com/office/drawing/2014/main" id="{B37E105B-CBF0-4AC3-8C3C-E3164FF4F859}"/>
                </a:ext>
              </a:extLst>
            </p:cNvPr>
            <p:cNvGrpSpPr/>
            <p:nvPr/>
          </p:nvGrpSpPr>
          <p:grpSpPr>
            <a:xfrm>
              <a:off x="9650023" y="3764913"/>
              <a:ext cx="1203129" cy="757130"/>
              <a:chOff x="9643673" y="4323713"/>
              <a:chExt cx="1203129" cy="757130"/>
            </a:xfrm>
          </p:grpSpPr>
          <p:sp>
            <p:nvSpPr>
              <p:cNvPr id="104" name="Rechteck 103">
                <a:extLst>
                  <a:ext uri="{FF2B5EF4-FFF2-40B4-BE49-F238E27FC236}">
                    <a16:creationId xmlns:a16="http://schemas.microsoft.com/office/drawing/2014/main" id="{2FBEFCD8-5FB1-4C43-AAFC-853918F8EF5F}"/>
                  </a:ext>
                </a:extLst>
              </p:cNvPr>
              <p:cNvSpPr/>
              <p:nvPr/>
            </p:nvSpPr>
            <p:spPr>
              <a:xfrm>
                <a:off x="9643673" y="4324138"/>
                <a:ext cx="637944" cy="56886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Textfeld 104">
                <a:extLst>
                  <a:ext uri="{FF2B5EF4-FFF2-40B4-BE49-F238E27FC236}">
                    <a16:creationId xmlns:a16="http://schemas.microsoft.com/office/drawing/2014/main" id="{154D9559-0A5A-489B-9A3F-1B13E2D3F1D9}"/>
                  </a:ext>
                </a:extLst>
              </p:cNvPr>
              <p:cNvSpPr txBox="1"/>
              <p:nvPr/>
            </p:nvSpPr>
            <p:spPr>
              <a:xfrm>
                <a:off x="9762182" y="4323713"/>
                <a:ext cx="1084620" cy="7571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0">
                  <a:buNone/>
                </a:pPr>
                <a:r>
                  <a:rPr lang="de-DE" b="1" dirty="0">
                    <a:solidFill>
                      <a:srgbClr val="00305E"/>
                    </a:solidFill>
                  </a:rPr>
                  <a:t>S</a:t>
                </a:r>
              </a:p>
              <a:p>
                <a:r>
                  <a:rPr lang="de-DE" b="1" dirty="0">
                    <a:solidFill>
                      <a:srgbClr val="00305E"/>
                    </a:solidFill>
                  </a:rPr>
                  <a:t>Ca</a:t>
                </a:r>
                <a:r>
                  <a:rPr lang="de-DE" b="1" baseline="30000" dirty="0">
                    <a:solidFill>
                      <a:srgbClr val="00305E"/>
                    </a:solidFill>
                  </a:rPr>
                  <a:t>2+</a:t>
                </a:r>
                <a:endParaRPr lang="en-US" b="1" baseline="30000" dirty="0">
                  <a:solidFill>
                    <a:srgbClr val="00305E"/>
                  </a:solidFill>
                </a:endParaRPr>
              </a:p>
              <a:p>
                <a:pPr indent="0">
                  <a:buNone/>
                </a:pPr>
                <a:endParaRPr lang="en-US" b="1" baseline="-25000" dirty="0">
                  <a:solidFill>
                    <a:srgbClr val="00305E"/>
                  </a:solidFill>
                </a:endParaRPr>
              </a:p>
            </p:txBody>
          </p:sp>
          <p:sp>
            <p:nvSpPr>
              <p:cNvPr id="106" name="Ellipse 105">
                <a:extLst>
                  <a:ext uri="{FF2B5EF4-FFF2-40B4-BE49-F238E27FC236}">
                    <a16:creationId xmlns:a16="http://schemas.microsoft.com/office/drawing/2014/main" id="{EA6A54DC-8A46-4409-ACB0-40E6117730CB}"/>
                  </a:ext>
                </a:extLst>
              </p:cNvPr>
              <p:cNvSpPr/>
              <p:nvPr/>
            </p:nvSpPr>
            <p:spPr>
              <a:xfrm>
                <a:off x="9684767" y="4426645"/>
                <a:ext cx="116681" cy="116681"/>
              </a:xfrm>
              <a:prstGeom prst="ellipse">
                <a:avLst/>
              </a:prstGeom>
              <a:solidFill>
                <a:srgbClr val="D2D2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Ellipse 106">
                <a:extLst>
                  <a:ext uri="{FF2B5EF4-FFF2-40B4-BE49-F238E27FC236}">
                    <a16:creationId xmlns:a16="http://schemas.microsoft.com/office/drawing/2014/main" id="{B9A0088C-6167-4385-AD8C-890E62D9EFCE}"/>
                  </a:ext>
                </a:extLst>
              </p:cNvPr>
              <p:cNvSpPr/>
              <p:nvPr/>
            </p:nvSpPr>
            <p:spPr>
              <a:xfrm>
                <a:off x="9685116" y="4676680"/>
                <a:ext cx="116681" cy="116681"/>
              </a:xfrm>
              <a:prstGeom prst="ellipse">
                <a:avLst/>
              </a:prstGeom>
              <a:solidFill>
                <a:srgbClr val="339B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12" name="Gruppieren 111">
            <a:extLst>
              <a:ext uri="{FF2B5EF4-FFF2-40B4-BE49-F238E27FC236}">
                <a16:creationId xmlns:a16="http://schemas.microsoft.com/office/drawing/2014/main" id="{8B4106D3-60E0-42C7-A991-48D923B165C3}"/>
              </a:ext>
            </a:extLst>
          </p:cNvPr>
          <p:cNvGrpSpPr/>
          <p:nvPr/>
        </p:nvGrpSpPr>
        <p:grpSpPr>
          <a:xfrm>
            <a:off x="2803991" y="1499797"/>
            <a:ext cx="1279646" cy="461665"/>
            <a:chOff x="7104701" y="17499144"/>
            <a:chExt cx="2201223" cy="879832"/>
          </a:xfrm>
        </p:grpSpPr>
        <p:sp>
          <p:nvSpPr>
            <p:cNvPr id="113" name="Rechteck 112">
              <a:extLst>
                <a:ext uri="{FF2B5EF4-FFF2-40B4-BE49-F238E27FC236}">
                  <a16:creationId xmlns:a16="http://schemas.microsoft.com/office/drawing/2014/main" id="{9CFC4537-A66A-4AE5-BC1C-E04983A4C80A}"/>
                </a:ext>
              </a:extLst>
            </p:cNvPr>
            <p:cNvSpPr/>
            <p:nvPr/>
          </p:nvSpPr>
          <p:spPr>
            <a:xfrm>
              <a:off x="7104701" y="17507486"/>
              <a:ext cx="2201223" cy="495009"/>
            </a:xfrm>
            <a:custGeom>
              <a:avLst/>
              <a:gdLst>
                <a:gd name="connsiteX0" fmla="*/ 0 w 2201223"/>
                <a:gd name="connsiteY0" fmla="*/ 0 h 495009"/>
                <a:gd name="connsiteX1" fmla="*/ 528294 w 2201223"/>
                <a:gd name="connsiteY1" fmla="*/ 0 h 495009"/>
                <a:gd name="connsiteX2" fmla="*/ 1078599 w 2201223"/>
                <a:gd name="connsiteY2" fmla="*/ 0 h 495009"/>
                <a:gd name="connsiteX3" fmla="*/ 1628905 w 2201223"/>
                <a:gd name="connsiteY3" fmla="*/ 0 h 495009"/>
                <a:gd name="connsiteX4" fmla="*/ 2201223 w 2201223"/>
                <a:gd name="connsiteY4" fmla="*/ 0 h 495009"/>
                <a:gd name="connsiteX5" fmla="*/ 2201223 w 2201223"/>
                <a:gd name="connsiteY5" fmla="*/ 495009 h 495009"/>
                <a:gd name="connsiteX6" fmla="*/ 1650917 w 2201223"/>
                <a:gd name="connsiteY6" fmla="*/ 495009 h 495009"/>
                <a:gd name="connsiteX7" fmla="*/ 1144636 w 2201223"/>
                <a:gd name="connsiteY7" fmla="*/ 495009 h 495009"/>
                <a:gd name="connsiteX8" fmla="*/ 638355 w 2201223"/>
                <a:gd name="connsiteY8" fmla="*/ 495009 h 495009"/>
                <a:gd name="connsiteX9" fmla="*/ 0 w 2201223"/>
                <a:gd name="connsiteY9" fmla="*/ 495009 h 495009"/>
                <a:gd name="connsiteX10" fmla="*/ 0 w 2201223"/>
                <a:gd name="connsiteY10" fmla="*/ 0 h 495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1223" h="495009" fill="none" extrusionOk="0">
                  <a:moveTo>
                    <a:pt x="0" y="0"/>
                  </a:moveTo>
                  <a:cubicBezTo>
                    <a:pt x="201278" y="16154"/>
                    <a:pt x="369501" y="16204"/>
                    <a:pt x="528294" y="0"/>
                  </a:cubicBezTo>
                  <a:cubicBezTo>
                    <a:pt x="687087" y="-16204"/>
                    <a:pt x="868561" y="-13053"/>
                    <a:pt x="1078599" y="0"/>
                  </a:cubicBezTo>
                  <a:cubicBezTo>
                    <a:pt x="1288638" y="13053"/>
                    <a:pt x="1497052" y="4881"/>
                    <a:pt x="1628905" y="0"/>
                  </a:cubicBezTo>
                  <a:cubicBezTo>
                    <a:pt x="1760758" y="-4881"/>
                    <a:pt x="2029416" y="2559"/>
                    <a:pt x="2201223" y="0"/>
                  </a:cubicBezTo>
                  <a:cubicBezTo>
                    <a:pt x="2217887" y="198761"/>
                    <a:pt x="2186850" y="380143"/>
                    <a:pt x="2201223" y="495009"/>
                  </a:cubicBezTo>
                  <a:cubicBezTo>
                    <a:pt x="2082719" y="503997"/>
                    <a:pt x="1862804" y="478400"/>
                    <a:pt x="1650917" y="495009"/>
                  </a:cubicBezTo>
                  <a:cubicBezTo>
                    <a:pt x="1439030" y="511618"/>
                    <a:pt x="1334852" y="495979"/>
                    <a:pt x="1144636" y="495009"/>
                  </a:cubicBezTo>
                  <a:cubicBezTo>
                    <a:pt x="954420" y="494039"/>
                    <a:pt x="805316" y="473533"/>
                    <a:pt x="638355" y="495009"/>
                  </a:cubicBezTo>
                  <a:cubicBezTo>
                    <a:pt x="471394" y="516485"/>
                    <a:pt x="267458" y="501050"/>
                    <a:pt x="0" y="495009"/>
                  </a:cubicBezTo>
                  <a:cubicBezTo>
                    <a:pt x="1189" y="308604"/>
                    <a:pt x="6882" y="196052"/>
                    <a:pt x="0" y="0"/>
                  </a:cubicBezTo>
                  <a:close/>
                </a:path>
                <a:path w="2201223" h="495009" stroke="0" extrusionOk="0">
                  <a:moveTo>
                    <a:pt x="0" y="0"/>
                  </a:moveTo>
                  <a:cubicBezTo>
                    <a:pt x="227321" y="-10622"/>
                    <a:pt x="276938" y="18980"/>
                    <a:pt x="528294" y="0"/>
                  </a:cubicBezTo>
                  <a:cubicBezTo>
                    <a:pt x="779650" y="-18980"/>
                    <a:pt x="787557" y="-9007"/>
                    <a:pt x="1012563" y="0"/>
                  </a:cubicBezTo>
                  <a:cubicBezTo>
                    <a:pt x="1237569" y="9007"/>
                    <a:pt x="1319628" y="-1122"/>
                    <a:pt x="1606893" y="0"/>
                  </a:cubicBezTo>
                  <a:cubicBezTo>
                    <a:pt x="1894158" y="1122"/>
                    <a:pt x="1915459" y="21590"/>
                    <a:pt x="2201223" y="0"/>
                  </a:cubicBezTo>
                  <a:cubicBezTo>
                    <a:pt x="2188165" y="216577"/>
                    <a:pt x="2204081" y="316651"/>
                    <a:pt x="2201223" y="495009"/>
                  </a:cubicBezTo>
                  <a:cubicBezTo>
                    <a:pt x="1991302" y="494021"/>
                    <a:pt x="1839040" y="492882"/>
                    <a:pt x="1694942" y="495009"/>
                  </a:cubicBezTo>
                  <a:cubicBezTo>
                    <a:pt x="1550844" y="497136"/>
                    <a:pt x="1375542" y="488380"/>
                    <a:pt x="1188660" y="495009"/>
                  </a:cubicBezTo>
                  <a:cubicBezTo>
                    <a:pt x="1001778" y="501638"/>
                    <a:pt x="784382" y="505463"/>
                    <a:pt x="594330" y="495009"/>
                  </a:cubicBezTo>
                  <a:cubicBezTo>
                    <a:pt x="404278" y="484556"/>
                    <a:pt x="207324" y="473313"/>
                    <a:pt x="0" y="495009"/>
                  </a:cubicBezTo>
                  <a:cubicBezTo>
                    <a:pt x="-21214" y="370207"/>
                    <a:pt x="-10545" y="150400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85000"/>
              </a:schemeClr>
            </a:solidFill>
            <a:ln>
              <a:solidFill>
                <a:schemeClr val="bg1">
                  <a:lumMod val="6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4" name="Gruppieren 113">
              <a:extLst>
                <a:ext uri="{FF2B5EF4-FFF2-40B4-BE49-F238E27FC236}">
                  <a16:creationId xmlns:a16="http://schemas.microsoft.com/office/drawing/2014/main" id="{4192AE14-C52A-4D44-8CCA-CBF52C059618}"/>
                </a:ext>
              </a:extLst>
            </p:cNvPr>
            <p:cNvGrpSpPr/>
            <p:nvPr/>
          </p:nvGrpSpPr>
          <p:grpSpPr>
            <a:xfrm>
              <a:off x="7149764" y="17499144"/>
              <a:ext cx="2137599" cy="879832"/>
              <a:chOff x="383215" y="866704"/>
              <a:chExt cx="2233534" cy="1230645"/>
            </a:xfrm>
            <a:solidFill>
              <a:schemeClr val="bg1">
                <a:lumMod val="95000"/>
                <a:alpha val="85000"/>
              </a:schemeClr>
            </a:solidFill>
          </p:grpSpPr>
          <p:sp>
            <p:nvSpPr>
              <p:cNvPr id="115" name="Textfeld 114">
                <a:extLst>
                  <a:ext uri="{FF2B5EF4-FFF2-40B4-BE49-F238E27FC236}">
                    <a16:creationId xmlns:a16="http://schemas.microsoft.com/office/drawing/2014/main" id="{831A56DE-536B-425F-B99E-D32724126DA1}"/>
                  </a:ext>
                </a:extLst>
              </p:cNvPr>
              <p:cNvSpPr txBox="1"/>
              <p:nvPr/>
            </p:nvSpPr>
            <p:spPr>
              <a:xfrm>
                <a:off x="383215" y="866704"/>
                <a:ext cx="2233534" cy="1230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0">
                  <a:buNone/>
                </a:pPr>
                <a:r>
                  <a:rPr lang="de-DE" sz="600" b="1" dirty="0">
                    <a:solidFill>
                      <a:srgbClr val="FF0000"/>
                    </a:solidFill>
                  </a:rPr>
                  <a:t>Ideal 2D hexagonal </a:t>
                </a:r>
                <a:r>
                  <a:rPr lang="de-DE" sz="600" b="1" dirty="0" err="1">
                    <a:solidFill>
                      <a:srgbClr val="FF0000"/>
                    </a:solidFill>
                  </a:rPr>
                  <a:t>packing</a:t>
                </a:r>
                <a:endParaRPr lang="de-DE" sz="600" b="1" dirty="0">
                  <a:solidFill>
                    <a:srgbClr val="FF0000"/>
                  </a:solidFill>
                </a:endParaRPr>
              </a:p>
              <a:p>
                <a:pPr indent="0">
                  <a:buNone/>
                </a:pPr>
                <a:r>
                  <a:rPr lang="de-DE" sz="600" b="1" dirty="0">
                    <a:solidFill>
                      <a:srgbClr val="0033CC"/>
                    </a:solidFill>
                  </a:rPr>
                  <a:t>Ideal 2D </a:t>
                </a:r>
                <a:r>
                  <a:rPr lang="de-DE" sz="600" b="1" dirty="0" err="1">
                    <a:solidFill>
                      <a:srgbClr val="0033CC"/>
                    </a:solidFill>
                  </a:rPr>
                  <a:t>square</a:t>
                </a:r>
                <a:r>
                  <a:rPr lang="de-DE" sz="600" b="1" dirty="0">
                    <a:solidFill>
                      <a:srgbClr val="0033CC"/>
                    </a:solidFill>
                  </a:rPr>
                  <a:t> </a:t>
                </a:r>
                <a:r>
                  <a:rPr lang="de-DE" sz="600" b="1" dirty="0" err="1">
                    <a:solidFill>
                      <a:srgbClr val="0033CC"/>
                    </a:solidFill>
                  </a:rPr>
                  <a:t>packing</a:t>
                </a:r>
                <a:endParaRPr lang="en-US" sz="600" b="1" dirty="0">
                  <a:solidFill>
                    <a:srgbClr val="0033CC"/>
                  </a:solidFill>
                </a:endParaRPr>
              </a:p>
            </p:txBody>
          </p:sp>
          <p:cxnSp>
            <p:nvCxnSpPr>
              <p:cNvPr id="116" name="Gerader Verbinder 115">
                <a:extLst>
                  <a:ext uri="{FF2B5EF4-FFF2-40B4-BE49-F238E27FC236}">
                    <a16:creationId xmlns:a16="http://schemas.microsoft.com/office/drawing/2014/main" id="{604BD624-E9D3-4FFA-A111-E08502EFE7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8857" y="982676"/>
                <a:ext cx="0" cy="244668"/>
              </a:xfrm>
              <a:prstGeom prst="line">
                <a:avLst/>
              </a:prstGeom>
              <a:grpFill/>
              <a:ln w="15875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Gerader Verbinder 116">
                <a:extLst>
                  <a:ext uri="{FF2B5EF4-FFF2-40B4-BE49-F238E27FC236}">
                    <a16:creationId xmlns:a16="http://schemas.microsoft.com/office/drawing/2014/main" id="{99BEA34B-F87B-482E-9F77-15B3FCA1D8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8857" y="1278776"/>
                <a:ext cx="0" cy="298379"/>
              </a:xfrm>
              <a:prstGeom prst="line">
                <a:avLst/>
              </a:prstGeom>
              <a:grpFill/>
              <a:ln w="15875">
                <a:solidFill>
                  <a:srgbClr val="0033CC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653329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/>
      <p:bldP spid="46" grpId="0"/>
      <p:bldP spid="47" grpId="0"/>
      <p:bldP spid="9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Understanding </a:t>
            </a:r>
            <a:r>
              <a:rPr lang="de-DE" dirty="0" err="1"/>
              <a:t>synthesis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2D </a:t>
            </a:r>
            <a:r>
              <a:rPr lang="de-DE" dirty="0" err="1"/>
              <a:t>polymers</a:t>
            </a:r>
            <a:r>
              <a:rPr lang="de-DE" dirty="0"/>
              <a:t> at liquid/</a:t>
            </a:r>
            <a:r>
              <a:rPr lang="de-DE" dirty="0" err="1"/>
              <a:t>air</a:t>
            </a:r>
            <a:r>
              <a:rPr lang="de-DE" dirty="0"/>
              <a:t> </a:t>
            </a:r>
            <a:r>
              <a:rPr lang="de-DE" dirty="0" err="1"/>
              <a:t>interfaces</a:t>
            </a:r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145087DC-F469-46F8-BD93-5AC6702E6870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6" name="Grafik 85">
            <a:extLst>
              <a:ext uri="{FF2B5EF4-FFF2-40B4-BE49-F238E27FC236}">
                <a16:creationId xmlns:a16="http://schemas.microsoft.com/office/drawing/2014/main" id="{F5C17DB2-5B24-41FA-9ED2-F4415DE926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898" y="895071"/>
            <a:ext cx="3851710" cy="2567806"/>
          </a:xfrm>
          <a:prstGeom prst="rect">
            <a:avLst/>
          </a:prstGeom>
        </p:spPr>
      </p:pic>
      <p:pic>
        <p:nvPicPr>
          <p:cNvPr id="87" name="Grafik 86">
            <a:extLst>
              <a:ext uri="{FF2B5EF4-FFF2-40B4-BE49-F238E27FC236}">
                <a16:creationId xmlns:a16="http://schemas.microsoft.com/office/drawing/2014/main" id="{0613FF72-4422-4BC8-9684-DA14E661CC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139" y="3405172"/>
            <a:ext cx="3853227" cy="2568817"/>
          </a:xfrm>
          <a:prstGeom prst="rect">
            <a:avLst/>
          </a:prstGeom>
        </p:spPr>
      </p:pic>
      <p:sp>
        <p:nvSpPr>
          <p:cNvPr id="88" name="Textfeld 87">
            <a:extLst>
              <a:ext uri="{FF2B5EF4-FFF2-40B4-BE49-F238E27FC236}">
                <a16:creationId xmlns:a16="http://schemas.microsoft.com/office/drawing/2014/main" id="{B39963E1-E0F6-41C2-BA54-4AAAD140F2B2}"/>
              </a:ext>
            </a:extLst>
          </p:cNvPr>
          <p:cNvSpPr txBox="1"/>
          <p:nvPr/>
        </p:nvSpPr>
        <p:spPr>
          <a:xfrm>
            <a:off x="1010793" y="1974009"/>
            <a:ext cx="493800" cy="3141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0">
              <a:buNone/>
            </a:pPr>
            <a:r>
              <a:rPr lang="de-DE" dirty="0"/>
              <a:t>Na</a:t>
            </a:r>
            <a:r>
              <a:rPr lang="de-DE" baseline="30000" dirty="0"/>
              <a:t>+</a:t>
            </a:r>
            <a:endParaRPr lang="en-US" baseline="30000" dirty="0"/>
          </a:p>
        </p:txBody>
      </p:sp>
      <p:sp>
        <p:nvSpPr>
          <p:cNvPr id="89" name="Textfeld 88">
            <a:extLst>
              <a:ext uri="{FF2B5EF4-FFF2-40B4-BE49-F238E27FC236}">
                <a16:creationId xmlns:a16="http://schemas.microsoft.com/office/drawing/2014/main" id="{17441152-ED68-4295-A06C-DF0051834CBE}"/>
              </a:ext>
            </a:extLst>
          </p:cNvPr>
          <p:cNvSpPr txBox="1"/>
          <p:nvPr/>
        </p:nvSpPr>
        <p:spPr>
          <a:xfrm>
            <a:off x="988298" y="4422010"/>
            <a:ext cx="538790" cy="3141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0">
              <a:buNone/>
            </a:pPr>
            <a:r>
              <a:rPr lang="de-DE" dirty="0"/>
              <a:t>Ca</a:t>
            </a:r>
            <a:r>
              <a:rPr lang="de-DE" baseline="30000" dirty="0"/>
              <a:t>2+</a:t>
            </a:r>
            <a:endParaRPr lang="en-US" baseline="30000" dirty="0"/>
          </a:p>
        </p:txBody>
      </p:sp>
      <p:grpSp>
        <p:nvGrpSpPr>
          <p:cNvPr id="90" name="Gruppieren 89">
            <a:extLst>
              <a:ext uri="{FF2B5EF4-FFF2-40B4-BE49-F238E27FC236}">
                <a16:creationId xmlns:a16="http://schemas.microsoft.com/office/drawing/2014/main" id="{49F3BF70-030D-43D1-8415-EAA81B672CB6}"/>
              </a:ext>
            </a:extLst>
          </p:cNvPr>
          <p:cNvGrpSpPr/>
          <p:nvPr/>
        </p:nvGrpSpPr>
        <p:grpSpPr>
          <a:xfrm>
            <a:off x="1913738" y="1021568"/>
            <a:ext cx="2379690" cy="4759088"/>
            <a:chOff x="5505453" y="969299"/>
            <a:chExt cx="2798027" cy="5595714"/>
          </a:xfrm>
        </p:grpSpPr>
        <p:pic>
          <p:nvPicPr>
            <p:cNvPr id="91" name="Grafik 90" descr="Ein Bild, das Text enthält.&#10;&#10;Automatisch generierte Beschreibung">
              <a:extLst>
                <a:ext uri="{FF2B5EF4-FFF2-40B4-BE49-F238E27FC236}">
                  <a16:creationId xmlns:a16="http://schemas.microsoft.com/office/drawing/2014/main" id="{225D063F-26B9-411C-9CD0-04BB68444B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5453" y="969299"/>
              <a:ext cx="2798027" cy="2642581"/>
            </a:xfrm>
            <a:prstGeom prst="rect">
              <a:avLst/>
            </a:prstGeom>
          </p:spPr>
        </p:pic>
        <p:pic>
          <p:nvPicPr>
            <p:cNvPr id="92" name="Grafik 91" descr="Ein Bild, das ausgestaltet enthält.&#10;&#10;Automatisch generierte Beschreibung">
              <a:extLst>
                <a:ext uri="{FF2B5EF4-FFF2-40B4-BE49-F238E27FC236}">
                  <a16:creationId xmlns:a16="http://schemas.microsoft.com/office/drawing/2014/main" id="{29F7FE57-4E68-42C2-932B-1041A1B75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6280" y="3819613"/>
              <a:ext cx="2797200" cy="2745400"/>
            </a:xfrm>
            <a:prstGeom prst="rect">
              <a:avLst/>
            </a:prstGeom>
          </p:spPr>
        </p:pic>
      </p:grpSp>
      <p:sp>
        <p:nvSpPr>
          <p:cNvPr id="95" name="Textfeld 94">
            <a:extLst>
              <a:ext uri="{FF2B5EF4-FFF2-40B4-BE49-F238E27FC236}">
                <a16:creationId xmlns:a16="http://schemas.microsoft.com/office/drawing/2014/main" id="{FE551F3A-C2B7-4E2B-B911-9714F74989C5}"/>
              </a:ext>
            </a:extLst>
          </p:cNvPr>
          <p:cNvSpPr txBox="1"/>
          <p:nvPr/>
        </p:nvSpPr>
        <p:spPr>
          <a:xfrm>
            <a:off x="8981880" y="4286678"/>
            <a:ext cx="1533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de-DE" sz="1600" dirty="0" err="1"/>
              <a:t>No</a:t>
            </a:r>
            <a:r>
              <a:rPr lang="de-DE" sz="1600" dirty="0"/>
              <a:t> </a:t>
            </a:r>
            <a:r>
              <a:rPr lang="de-DE" sz="1600" dirty="0" err="1"/>
              <a:t>vertical</a:t>
            </a:r>
            <a:br>
              <a:rPr lang="de-DE" sz="1600" dirty="0"/>
            </a:br>
            <a:r>
              <a:rPr lang="de-DE" sz="1600" dirty="0" err="1"/>
              <a:t>ion</a:t>
            </a:r>
            <a:r>
              <a:rPr lang="de-DE" sz="1600" dirty="0"/>
              <a:t> </a:t>
            </a:r>
            <a:r>
              <a:rPr lang="de-DE" sz="1600" dirty="0" err="1"/>
              <a:t>mobility</a:t>
            </a:r>
            <a:endParaRPr lang="en-US" sz="1600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18F222B9-180A-433B-87DC-07F625A11E60}"/>
              </a:ext>
            </a:extLst>
          </p:cNvPr>
          <p:cNvSpPr txBox="1"/>
          <p:nvPr/>
        </p:nvSpPr>
        <p:spPr>
          <a:xfrm>
            <a:off x="8981880" y="1866456"/>
            <a:ext cx="1533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de-DE" sz="1600" dirty="0" err="1"/>
              <a:t>Some</a:t>
            </a:r>
            <a:r>
              <a:rPr lang="de-DE" sz="1600" dirty="0"/>
              <a:t> </a:t>
            </a:r>
            <a:r>
              <a:rPr lang="de-DE" sz="1600" dirty="0" err="1"/>
              <a:t>vertical</a:t>
            </a:r>
            <a:br>
              <a:rPr lang="de-DE" sz="1600" dirty="0"/>
            </a:br>
            <a:r>
              <a:rPr lang="de-DE" sz="1600" dirty="0" err="1"/>
              <a:t>ion</a:t>
            </a:r>
            <a:r>
              <a:rPr lang="de-DE" sz="1600" dirty="0"/>
              <a:t> </a:t>
            </a:r>
            <a:r>
              <a:rPr lang="de-DE" sz="1600" dirty="0" err="1"/>
              <a:t>mobility</a:t>
            </a:r>
            <a:endParaRPr lang="en-US" sz="1600" dirty="0"/>
          </a:p>
        </p:txBody>
      </p:sp>
      <p:cxnSp>
        <p:nvCxnSpPr>
          <p:cNvPr id="4" name="Gerade Verbindung mit Pfeil 3">
            <a:extLst>
              <a:ext uri="{FF2B5EF4-FFF2-40B4-BE49-F238E27FC236}">
                <a16:creationId xmlns:a16="http://schemas.microsoft.com/office/drawing/2014/main" id="{5179B1C9-C568-4F98-B125-C3D310266C44}"/>
              </a:ext>
            </a:extLst>
          </p:cNvPr>
          <p:cNvCxnSpPr>
            <a:cxnSpLocks/>
          </p:cNvCxnSpPr>
          <p:nvPr/>
        </p:nvCxnSpPr>
        <p:spPr>
          <a:xfrm>
            <a:off x="4383157" y="1381125"/>
            <a:ext cx="0" cy="1511162"/>
          </a:xfrm>
          <a:prstGeom prst="straightConnector1">
            <a:avLst/>
          </a:prstGeom>
          <a:ln w="12700">
            <a:solidFill>
              <a:srgbClr val="00305E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E15D49A0-4CCB-481A-9048-ECC17772CE07}"/>
              </a:ext>
            </a:extLst>
          </p:cNvPr>
          <p:cNvCxnSpPr>
            <a:cxnSpLocks/>
          </p:cNvCxnSpPr>
          <p:nvPr/>
        </p:nvCxnSpPr>
        <p:spPr>
          <a:xfrm flipV="1">
            <a:off x="4383157" y="1098551"/>
            <a:ext cx="773043" cy="282574"/>
          </a:xfrm>
          <a:prstGeom prst="line">
            <a:avLst/>
          </a:prstGeom>
          <a:ln w="12700">
            <a:solidFill>
              <a:srgbClr val="00305E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D3F3AD61-6E42-46E5-A142-D7266602C0C7}"/>
              </a:ext>
            </a:extLst>
          </p:cNvPr>
          <p:cNvCxnSpPr/>
          <p:nvPr/>
        </p:nvCxnSpPr>
        <p:spPr>
          <a:xfrm>
            <a:off x="4383157" y="2892287"/>
            <a:ext cx="849243" cy="162063"/>
          </a:xfrm>
          <a:prstGeom prst="line">
            <a:avLst/>
          </a:prstGeom>
          <a:ln w="12700">
            <a:solidFill>
              <a:srgbClr val="00305E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B69B014A-6F38-4BA1-BBDB-1FE0F0C65C8D}"/>
              </a:ext>
            </a:extLst>
          </p:cNvPr>
          <p:cNvCxnSpPr>
            <a:cxnSpLocks/>
          </p:cNvCxnSpPr>
          <p:nvPr/>
        </p:nvCxnSpPr>
        <p:spPr>
          <a:xfrm>
            <a:off x="4383157" y="3743325"/>
            <a:ext cx="0" cy="1792218"/>
          </a:xfrm>
          <a:prstGeom prst="straightConnector1">
            <a:avLst/>
          </a:prstGeom>
          <a:ln w="12700">
            <a:solidFill>
              <a:srgbClr val="00305E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D9ED1E0A-C826-4F88-AE36-E6FEA1374217}"/>
              </a:ext>
            </a:extLst>
          </p:cNvPr>
          <p:cNvCxnSpPr>
            <a:cxnSpLocks/>
          </p:cNvCxnSpPr>
          <p:nvPr/>
        </p:nvCxnSpPr>
        <p:spPr>
          <a:xfrm>
            <a:off x="4410787" y="5535543"/>
            <a:ext cx="922371" cy="0"/>
          </a:xfrm>
          <a:prstGeom prst="line">
            <a:avLst/>
          </a:prstGeom>
          <a:ln w="12700">
            <a:solidFill>
              <a:srgbClr val="00305E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90A39315-1E19-432F-A7A1-BF154B52778B}"/>
              </a:ext>
            </a:extLst>
          </p:cNvPr>
          <p:cNvCxnSpPr>
            <a:cxnSpLocks/>
          </p:cNvCxnSpPr>
          <p:nvPr/>
        </p:nvCxnSpPr>
        <p:spPr>
          <a:xfrm flipV="1">
            <a:off x="4402163" y="3566065"/>
            <a:ext cx="754037" cy="177260"/>
          </a:xfrm>
          <a:prstGeom prst="line">
            <a:avLst/>
          </a:prstGeom>
          <a:ln w="12700">
            <a:solidFill>
              <a:srgbClr val="00305E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96589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430A3D20-5C0F-41D4-B768-4F4BBB7AA9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449" y="2206991"/>
            <a:ext cx="4077000" cy="2718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3FD05F3-CB96-4DD3-BC59-1A2816FC22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5" y="2206991"/>
            <a:ext cx="4078018" cy="271867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Understanding </a:t>
            </a:r>
            <a:r>
              <a:rPr lang="de-DE" dirty="0" err="1"/>
              <a:t>synthesis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2D </a:t>
            </a:r>
            <a:r>
              <a:rPr lang="de-DE" dirty="0" err="1"/>
              <a:t>polymers</a:t>
            </a:r>
            <a:r>
              <a:rPr lang="de-DE" dirty="0"/>
              <a:t> at liquid/</a:t>
            </a:r>
            <a:r>
              <a:rPr lang="de-DE" dirty="0" err="1"/>
              <a:t>air</a:t>
            </a:r>
            <a:r>
              <a:rPr lang="de-DE" dirty="0"/>
              <a:t> </a:t>
            </a:r>
            <a:r>
              <a:rPr lang="de-DE" dirty="0" err="1"/>
              <a:t>interfaces</a:t>
            </a:r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145087DC-F469-46F8-BD93-5AC6702E6870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e-DE" b="1" dirty="0" err="1"/>
              <a:t>Is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</a:t>
            </a:r>
            <a:r>
              <a:rPr lang="de-DE" b="1" dirty="0" err="1"/>
              <a:t>surfactant</a:t>
            </a:r>
            <a:r>
              <a:rPr lang="de-DE" b="1" dirty="0"/>
              <a:t> </a:t>
            </a:r>
            <a:r>
              <a:rPr lang="de-DE" b="1" dirty="0" err="1"/>
              <a:t>monolayer</a:t>
            </a:r>
            <a:r>
              <a:rPr lang="de-DE" b="1" dirty="0"/>
              <a:t> </a:t>
            </a:r>
            <a:r>
              <a:rPr lang="de-DE" b="1" dirty="0" err="1"/>
              <a:t>stable</a:t>
            </a:r>
            <a:r>
              <a:rPr lang="de-DE" b="1" dirty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Potential </a:t>
            </a:r>
            <a:r>
              <a:rPr lang="de-DE" dirty="0" err="1"/>
              <a:t>mean</a:t>
            </a:r>
            <a:r>
              <a:rPr lang="de-DE" dirty="0"/>
              <a:t> Force </a:t>
            </a:r>
            <a:r>
              <a:rPr lang="de-DE" dirty="0" err="1"/>
              <a:t>calculation</a:t>
            </a:r>
            <a:r>
              <a:rPr lang="de-DE" dirty="0"/>
              <a:t> via </a:t>
            </a:r>
            <a:r>
              <a:rPr lang="de-DE" dirty="0" err="1"/>
              <a:t>Umbrella</a:t>
            </a:r>
            <a:r>
              <a:rPr lang="de-DE" dirty="0"/>
              <a:t> Sampling</a:t>
            </a:r>
            <a:endParaRPr lang="en-US" dirty="0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B7CDBA98-881D-4B98-AC76-AD10B2E63156}"/>
              </a:ext>
            </a:extLst>
          </p:cNvPr>
          <p:cNvGrpSpPr/>
          <p:nvPr/>
        </p:nvGrpSpPr>
        <p:grpSpPr>
          <a:xfrm>
            <a:off x="7944538" y="1648216"/>
            <a:ext cx="4064234" cy="3154883"/>
            <a:chOff x="1374797" y="30470524"/>
            <a:chExt cx="9742747" cy="7562857"/>
          </a:xfrm>
        </p:grpSpPr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124D4AD4-240D-4AE0-84CD-76B1431EE416}"/>
                </a:ext>
              </a:extLst>
            </p:cNvPr>
            <p:cNvGrpSpPr/>
            <p:nvPr/>
          </p:nvGrpSpPr>
          <p:grpSpPr>
            <a:xfrm>
              <a:off x="1953161" y="30470524"/>
              <a:ext cx="9164383" cy="7562857"/>
              <a:chOff x="3002564" y="29909403"/>
              <a:chExt cx="6436404" cy="5311608"/>
            </a:xfrm>
          </p:grpSpPr>
          <p:pic>
            <p:nvPicPr>
              <p:cNvPr id="20" name="Grafik 19" descr="Ein Bild, das Bettwäsche, ausgestaltet, Gewebe enthält.&#10;&#10;Automatisch generierte Beschreibung">
                <a:extLst>
                  <a:ext uri="{FF2B5EF4-FFF2-40B4-BE49-F238E27FC236}">
                    <a16:creationId xmlns:a16="http://schemas.microsoft.com/office/drawing/2014/main" id="{D7F48C0B-9BF1-4C4A-9EDE-CDDE37E56A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" b="-2192"/>
              <a:stretch/>
            </p:blipFill>
            <p:spPr>
              <a:xfrm>
                <a:off x="3002564" y="29909403"/>
                <a:ext cx="6436404" cy="5311608"/>
              </a:xfrm>
              <a:prstGeom prst="rect">
                <a:avLst/>
              </a:prstGeom>
            </p:spPr>
          </p:pic>
          <p:cxnSp>
            <p:nvCxnSpPr>
              <p:cNvPr id="21" name="Gerade Verbindung mit Pfeil 20">
                <a:extLst>
                  <a:ext uri="{FF2B5EF4-FFF2-40B4-BE49-F238E27FC236}">
                    <a16:creationId xmlns:a16="http://schemas.microsoft.com/office/drawing/2014/main" id="{47C916C3-A264-4817-ABBC-CB6819720614}"/>
                  </a:ext>
                </a:extLst>
              </p:cNvPr>
              <p:cNvCxnSpPr/>
              <p:nvPr/>
            </p:nvCxnSpPr>
            <p:spPr>
              <a:xfrm>
                <a:off x="3336733" y="31376271"/>
                <a:ext cx="0" cy="1316743"/>
              </a:xfrm>
              <a:prstGeom prst="straightConnector1">
                <a:avLst/>
              </a:prstGeom>
              <a:ln w="25400">
                <a:solidFill>
                  <a:srgbClr val="0B2A5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Ellipse 21">
                <a:extLst>
                  <a:ext uri="{FF2B5EF4-FFF2-40B4-BE49-F238E27FC236}">
                    <a16:creationId xmlns:a16="http://schemas.microsoft.com/office/drawing/2014/main" id="{1FDDCAD9-AD6E-43C9-A15B-4CE4DD187006}"/>
                  </a:ext>
                </a:extLst>
              </p:cNvPr>
              <p:cNvSpPr/>
              <p:nvPr/>
            </p:nvSpPr>
            <p:spPr>
              <a:xfrm>
                <a:off x="3002564" y="29909403"/>
                <a:ext cx="703273" cy="1474289"/>
              </a:xfrm>
              <a:prstGeom prst="ellipse">
                <a:avLst/>
              </a:prstGeom>
              <a:noFill/>
              <a:ln w="25400">
                <a:solidFill>
                  <a:srgbClr val="0B2A5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69D166C1-DFA2-41D8-943C-99644E735631}"/>
                </a:ext>
              </a:extLst>
            </p:cNvPr>
            <p:cNvSpPr txBox="1"/>
            <p:nvPr/>
          </p:nvSpPr>
          <p:spPr>
            <a:xfrm>
              <a:off x="1374797" y="32959590"/>
              <a:ext cx="1001345" cy="664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>
                <a:defRPr sz="2800">
                  <a:solidFill>
                    <a:srgbClr val="002F5D"/>
                  </a:solidFill>
                  <a:latin typeface="Open Sans" panose="020B0606030504020204" pitchFamily="34" charset="0"/>
                </a:defRPr>
              </a:lvl1pPr>
            </a:lstStyle>
            <a:p>
              <a:r>
                <a:rPr lang="de-DE" sz="1200" dirty="0"/>
                <a:t>∆z</a:t>
              </a:r>
              <a:endParaRPr lang="en-US" sz="1200" dirty="0"/>
            </a:p>
          </p:txBody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BB375313-149B-4300-87DE-1E00CB6E1C56}"/>
              </a:ext>
            </a:extLst>
          </p:cNvPr>
          <p:cNvGrpSpPr/>
          <p:nvPr/>
        </p:nvGrpSpPr>
        <p:grpSpPr>
          <a:xfrm>
            <a:off x="1428750" y="5244525"/>
            <a:ext cx="9277350" cy="584775"/>
            <a:chOff x="1428750" y="5244525"/>
            <a:chExt cx="9277350" cy="584775"/>
          </a:xfrm>
        </p:grpSpPr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96B0101A-1F65-4AED-9068-4D463E759D2D}"/>
                </a:ext>
              </a:extLst>
            </p:cNvPr>
            <p:cNvSpPr txBox="1"/>
            <p:nvPr/>
          </p:nvSpPr>
          <p:spPr>
            <a:xfrm>
              <a:off x="1428750" y="5244525"/>
              <a:ext cx="442210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DE" sz="1600" dirty="0" err="1"/>
                <a:t>Cooperative</a:t>
              </a:r>
              <a:r>
                <a:rPr lang="de-DE" sz="1600" dirty="0"/>
                <a:t> </a:t>
              </a:r>
              <a:r>
                <a:rPr lang="de-DE" sz="1600" dirty="0" err="1"/>
                <a:t>effect</a:t>
              </a:r>
              <a:r>
                <a:rPr lang="de-DE" sz="1600" dirty="0"/>
                <a:t> </a:t>
              </a:r>
              <a:r>
                <a:rPr lang="de-DE" sz="1600" dirty="0" err="1"/>
                <a:t>of</a:t>
              </a:r>
              <a:r>
                <a:rPr lang="de-DE" sz="1600" dirty="0"/>
                <a:t> multiple </a:t>
              </a:r>
              <a:r>
                <a:rPr lang="de-DE" sz="1600" dirty="0" err="1"/>
                <a:t>surfactants</a:t>
              </a:r>
              <a:endParaRPr lang="de-DE" sz="16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DE" sz="1600" dirty="0"/>
                <a:t>Energy </a:t>
              </a:r>
              <a:r>
                <a:rPr lang="de-DE" sz="1600" dirty="0" err="1"/>
                <a:t>barrier</a:t>
              </a:r>
              <a:r>
                <a:rPr lang="de-DE" sz="1600" dirty="0"/>
                <a:t> </a:t>
              </a:r>
              <a:r>
                <a:rPr lang="de-DE" sz="1600" dirty="0" err="1"/>
                <a:t>is</a:t>
              </a:r>
              <a:r>
                <a:rPr lang="de-DE" sz="1600" dirty="0"/>
                <a:t> still </a:t>
              </a:r>
              <a:r>
                <a:rPr lang="de-DE" sz="1600" dirty="0" err="1"/>
                <a:t>significant</a:t>
              </a:r>
              <a:endParaRPr lang="en-US" sz="1600" dirty="0"/>
            </a:p>
          </p:txBody>
        </p:sp>
        <p:cxnSp>
          <p:nvCxnSpPr>
            <p:cNvPr id="14" name="Gerade Verbindung mit Pfeil 13">
              <a:extLst>
                <a:ext uri="{FF2B5EF4-FFF2-40B4-BE49-F238E27FC236}">
                  <a16:creationId xmlns:a16="http://schemas.microsoft.com/office/drawing/2014/main" id="{380A64C4-A195-4ED1-8187-426196C09257}"/>
                </a:ext>
              </a:extLst>
            </p:cNvPr>
            <p:cNvCxnSpPr/>
            <p:nvPr/>
          </p:nvCxnSpPr>
          <p:spPr>
            <a:xfrm>
              <a:off x="6082767" y="5536912"/>
              <a:ext cx="1241958" cy="0"/>
            </a:xfrm>
            <a:prstGeom prst="straightConnector1">
              <a:avLst/>
            </a:prstGeom>
            <a:ln w="19050">
              <a:solidFill>
                <a:srgbClr val="00305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CC2133FE-2101-4186-922C-DB2D2249F5A3}"/>
                </a:ext>
              </a:extLst>
            </p:cNvPr>
            <p:cNvSpPr txBox="1"/>
            <p:nvPr/>
          </p:nvSpPr>
          <p:spPr>
            <a:xfrm>
              <a:off x="7534275" y="5366096"/>
              <a:ext cx="3171825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err="1"/>
                <a:t>Monolayer</a:t>
              </a:r>
              <a:r>
                <a:rPr lang="de-DE" dirty="0"/>
                <a:t> </a:t>
              </a:r>
              <a:r>
                <a:rPr lang="de-DE" dirty="0" err="1"/>
                <a:t>is</a:t>
              </a:r>
              <a:r>
                <a:rPr lang="de-DE" dirty="0"/>
                <a:t> </a:t>
              </a:r>
              <a:r>
                <a:rPr lang="de-DE" b="1" dirty="0" err="1"/>
                <a:t>stable</a:t>
              </a:r>
              <a:r>
                <a:rPr lang="de-DE" dirty="0"/>
                <a:t> at 300 K</a:t>
              </a:r>
              <a:endParaRPr lang="en-US" dirty="0"/>
            </a:p>
          </p:txBody>
        </p:sp>
      </p:grpSp>
      <p:sp>
        <p:nvSpPr>
          <p:cNvPr id="25" name="Textfeld 24">
            <a:extLst>
              <a:ext uri="{FF2B5EF4-FFF2-40B4-BE49-F238E27FC236}">
                <a16:creationId xmlns:a16="http://schemas.microsoft.com/office/drawing/2014/main" id="{FED110DC-A419-4853-97A8-721994DDCE47}"/>
              </a:ext>
            </a:extLst>
          </p:cNvPr>
          <p:cNvSpPr txBox="1"/>
          <p:nvPr/>
        </p:nvSpPr>
        <p:spPr>
          <a:xfrm>
            <a:off x="1066800" y="2564531"/>
            <a:ext cx="69923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 err="1"/>
              <a:t>probability</a:t>
            </a:r>
            <a:endParaRPr lang="en-US" dirty="0"/>
          </a:p>
        </p:txBody>
      </p: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99909D56-5FC2-441B-BBDD-8E5B9D5562A2}"/>
              </a:ext>
            </a:extLst>
          </p:cNvPr>
          <p:cNvCxnSpPr>
            <a:cxnSpLocks/>
          </p:cNvCxnSpPr>
          <p:nvPr/>
        </p:nvCxnSpPr>
        <p:spPr>
          <a:xfrm flipH="1">
            <a:off x="950898" y="2742197"/>
            <a:ext cx="339740" cy="168326"/>
          </a:xfrm>
          <a:prstGeom prst="line">
            <a:avLst/>
          </a:prstGeom>
          <a:ln w="12700">
            <a:solidFill>
              <a:srgbClr val="00305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4761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E1CCEE7-D3CC-4726-A4FA-CC314FF8DCA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e-DE" b="1" dirty="0"/>
              <a:t>Modelling </a:t>
            </a:r>
            <a:r>
              <a:rPr lang="de-DE" b="1" dirty="0" err="1"/>
              <a:t>reactions</a:t>
            </a:r>
            <a:r>
              <a:rPr lang="de-DE" b="1" dirty="0"/>
              <a:t> </a:t>
            </a:r>
            <a:r>
              <a:rPr lang="de-DE" b="1" dirty="0" err="1"/>
              <a:t>with</a:t>
            </a:r>
            <a:r>
              <a:rPr lang="de-DE" b="1" dirty="0"/>
              <a:t> </a:t>
            </a:r>
            <a:r>
              <a:rPr lang="de-DE" b="1" dirty="0" err="1"/>
              <a:t>classical</a:t>
            </a:r>
            <a:r>
              <a:rPr lang="de-DE" b="1" dirty="0"/>
              <a:t> MD: </a:t>
            </a:r>
            <a:r>
              <a:rPr lang="de-DE" b="1" dirty="0" err="1"/>
              <a:t>Crosslinking</a:t>
            </a:r>
            <a:endParaRPr lang="de-DE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Bonding via </a:t>
            </a:r>
            <a:r>
              <a:rPr lang="de-DE" b="1" dirty="0" err="1"/>
              <a:t>distance</a:t>
            </a:r>
            <a:r>
              <a:rPr lang="de-DE" b="1" dirty="0"/>
              <a:t> </a:t>
            </a:r>
            <a:r>
              <a:rPr lang="de-DE" b="1" dirty="0" err="1"/>
              <a:t>criterion</a:t>
            </a:r>
            <a:endParaRPr lang="de-DE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Creating</a:t>
            </a:r>
            <a:r>
              <a:rPr lang="de-DE" dirty="0"/>
              <a:t>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bonds</a:t>
            </a:r>
            <a:r>
              <a:rPr lang="de-DE" dirty="0"/>
              <a:t> and </a:t>
            </a:r>
            <a:r>
              <a:rPr lang="de-DE" dirty="0" err="1"/>
              <a:t>deleting</a:t>
            </a:r>
            <a:r>
              <a:rPr lang="de-DE" dirty="0"/>
              <a:t> </a:t>
            </a:r>
            <a:r>
              <a:rPr lang="de-DE" dirty="0" err="1"/>
              <a:t>atoms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Possible </a:t>
            </a:r>
            <a:r>
              <a:rPr lang="de-DE" dirty="0" err="1"/>
              <a:t>combination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SMAIS </a:t>
            </a:r>
            <a:r>
              <a:rPr lang="de-DE" dirty="0" err="1"/>
              <a:t>model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future</a:t>
            </a:r>
            <a:endParaRPr lang="en-US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8406877A-B604-4158-AB73-AF2BA5F01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713" y="346075"/>
            <a:ext cx="10580687" cy="684213"/>
          </a:xfrm>
        </p:spPr>
        <p:txBody>
          <a:bodyPr/>
          <a:lstStyle/>
          <a:p>
            <a:r>
              <a:rPr lang="de-DE" dirty="0"/>
              <a:t>Understanding </a:t>
            </a:r>
            <a:r>
              <a:rPr lang="de-DE" dirty="0" err="1"/>
              <a:t>synthesis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2D </a:t>
            </a:r>
            <a:r>
              <a:rPr lang="de-DE" dirty="0" err="1"/>
              <a:t>polymers</a:t>
            </a:r>
            <a:r>
              <a:rPr lang="de-DE" dirty="0"/>
              <a:t> at liquid/</a:t>
            </a:r>
            <a:r>
              <a:rPr lang="de-DE" dirty="0" err="1"/>
              <a:t>air</a:t>
            </a:r>
            <a:r>
              <a:rPr lang="de-DE" dirty="0"/>
              <a:t> </a:t>
            </a:r>
            <a:r>
              <a:rPr lang="de-DE" dirty="0" err="1"/>
              <a:t>interfaces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530A5E7-3B07-4A98-9963-874856CE88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543" y="1792782"/>
            <a:ext cx="3410858" cy="327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9302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9097D8-BD15-48FA-899B-00471AC1F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Hofstadter‘s</a:t>
            </a:r>
            <a:r>
              <a:rPr lang="de-DE" dirty="0"/>
              <a:t> Butterfly in COFs</a:t>
            </a:r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B174889-957F-4412-8AC5-9251DBB457C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Interaction of </a:t>
            </a:r>
            <a:r>
              <a:rPr lang="en-US" b="1" dirty="0"/>
              <a:t>electrons in a lattice </a:t>
            </a:r>
            <a:r>
              <a:rPr lang="en-US" dirty="0"/>
              <a:t>with a </a:t>
            </a:r>
            <a:r>
              <a:rPr lang="en-US" b="1" dirty="0"/>
              <a:t>magnetic field</a:t>
            </a:r>
            <a:r>
              <a:rPr lang="en-US" dirty="0"/>
              <a:t> leads to</a:t>
            </a:r>
            <a:br>
              <a:rPr lang="en-US" dirty="0"/>
            </a:br>
            <a:r>
              <a:rPr lang="en-US" dirty="0"/>
              <a:t>a fractal energy spectrum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The relevance of the butterfly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Original theoretical paper from 1973 cited more than 1800 times [4]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Since then, many other theoretical studies on the butterfly structure on other lattices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Several experimental proves were performed</a:t>
            </a:r>
          </a:p>
          <a:p>
            <a:pPr marL="681692" lvl="1" indent="-285750">
              <a:buFont typeface="Arial" panose="020B0604020202020204" pitchFamily="34" charset="0"/>
              <a:buChar char="•"/>
            </a:pPr>
            <a:r>
              <a:rPr lang="en-US" b="1" dirty="0"/>
              <a:t>First proof in a real material</a:t>
            </a:r>
            <a:r>
              <a:rPr lang="en-US" dirty="0"/>
              <a:t>: 2013 in graphene on h-BN with Moiré-Pattern [5, 6, 7]</a:t>
            </a:r>
          </a:p>
          <a:p>
            <a:pPr marL="681692" lvl="1" indent="-285750">
              <a:buFont typeface="Arial" panose="020B0604020202020204" pitchFamily="34" charset="0"/>
              <a:buChar char="•"/>
            </a:pPr>
            <a:r>
              <a:rPr lang="en-US" dirty="0"/>
              <a:t>Other measurements in materials with superlattices followed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14EB1AF0-565E-4C7A-B95E-A60DCCDAB132}"/>
              </a:ext>
            </a:extLst>
          </p:cNvPr>
          <p:cNvSpPr/>
          <p:nvPr/>
        </p:nvSpPr>
        <p:spPr>
          <a:xfrm>
            <a:off x="5623117" y="6192653"/>
            <a:ext cx="163217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0">
              <a:buNone/>
            </a:pPr>
            <a:r>
              <a:rPr lang="en-US" sz="800" dirty="0"/>
              <a:t>[4]</a:t>
            </a:r>
            <a:r>
              <a:rPr lang="en-US" sz="800" i="1" dirty="0"/>
              <a:t> Phys. Rev. B </a:t>
            </a:r>
            <a:r>
              <a:rPr lang="en-US" sz="800" dirty="0"/>
              <a:t>14, 2239 (1976)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8EBB114F-D5EE-4C60-B068-8588C213AB2B}"/>
              </a:ext>
            </a:extLst>
          </p:cNvPr>
          <p:cNvSpPr/>
          <p:nvPr/>
        </p:nvSpPr>
        <p:spPr>
          <a:xfrm>
            <a:off x="5623117" y="6334630"/>
            <a:ext cx="232467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[5]</a:t>
            </a:r>
            <a:r>
              <a:rPr lang="en-US" sz="800" i="1" dirty="0"/>
              <a:t> Nature</a:t>
            </a:r>
            <a:r>
              <a:rPr lang="en-US" sz="800" dirty="0"/>
              <a:t> </a:t>
            </a:r>
            <a:r>
              <a:rPr lang="en-US" sz="800" b="1" dirty="0"/>
              <a:t>volume 497</a:t>
            </a:r>
            <a:r>
              <a:rPr lang="en-US" sz="800" dirty="0"/>
              <a:t>, pages 598–602(2013)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2C1BCDE6-A759-4035-85CD-ACC0116A9C16}"/>
              </a:ext>
            </a:extLst>
          </p:cNvPr>
          <p:cNvSpPr/>
          <p:nvPr/>
        </p:nvSpPr>
        <p:spPr>
          <a:xfrm>
            <a:off x="5623117" y="6473964"/>
            <a:ext cx="233749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[6]</a:t>
            </a:r>
            <a:r>
              <a:rPr lang="en-US" sz="800" i="1" dirty="0"/>
              <a:t> Nature</a:t>
            </a:r>
            <a:r>
              <a:rPr lang="en-US" sz="800" dirty="0"/>
              <a:t> </a:t>
            </a:r>
            <a:r>
              <a:rPr lang="en-US" sz="800" b="1" dirty="0"/>
              <a:t>volume 497</a:t>
            </a:r>
            <a:r>
              <a:rPr lang="en-US" sz="800" dirty="0"/>
              <a:t>, pages594–597 (2013)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3EF9A46C-C35C-4D33-8D35-A59F059114F9}"/>
              </a:ext>
            </a:extLst>
          </p:cNvPr>
          <p:cNvSpPr/>
          <p:nvPr/>
        </p:nvSpPr>
        <p:spPr>
          <a:xfrm>
            <a:off x="5623117" y="6613298"/>
            <a:ext cx="288640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[7]</a:t>
            </a:r>
            <a:r>
              <a:rPr lang="en-US" sz="800" i="1" dirty="0"/>
              <a:t> Science </a:t>
            </a:r>
            <a:r>
              <a:rPr lang="en-US" sz="800" dirty="0"/>
              <a:t> 2013, Vol. 340, Issue 6139, pp. 1427-1430</a:t>
            </a:r>
          </a:p>
        </p:txBody>
      </p:sp>
      <p:grpSp>
        <p:nvGrpSpPr>
          <p:cNvPr id="78" name="Gruppieren 77">
            <a:extLst>
              <a:ext uri="{FF2B5EF4-FFF2-40B4-BE49-F238E27FC236}">
                <a16:creationId xmlns:a16="http://schemas.microsoft.com/office/drawing/2014/main" id="{D2BEB24E-53CC-4DC5-91DA-9BDFD0E75F21}"/>
              </a:ext>
            </a:extLst>
          </p:cNvPr>
          <p:cNvGrpSpPr/>
          <p:nvPr/>
        </p:nvGrpSpPr>
        <p:grpSpPr>
          <a:xfrm>
            <a:off x="3851049" y="2184629"/>
            <a:ext cx="2045253" cy="2037779"/>
            <a:chOff x="4339809" y="1742269"/>
            <a:chExt cx="2045253" cy="2037779"/>
          </a:xfrm>
          <a:scene3d>
            <a:camera prst="isometricOffAxis2Top"/>
            <a:lightRig rig="threePt" dir="t"/>
          </a:scene3d>
        </p:grpSpPr>
        <p:grpSp>
          <p:nvGrpSpPr>
            <p:cNvPr id="52" name="Gruppieren 51">
              <a:extLst>
                <a:ext uri="{FF2B5EF4-FFF2-40B4-BE49-F238E27FC236}">
                  <a16:creationId xmlns:a16="http://schemas.microsoft.com/office/drawing/2014/main" id="{EC085279-3303-4990-8218-ACB96A260DC6}"/>
                </a:ext>
              </a:extLst>
            </p:cNvPr>
            <p:cNvGrpSpPr/>
            <p:nvPr/>
          </p:nvGrpSpPr>
          <p:grpSpPr>
            <a:xfrm>
              <a:off x="4432852" y="1827538"/>
              <a:ext cx="1868556" cy="1868694"/>
              <a:chOff x="3498574" y="1421296"/>
              <a:chExt cx="1868556" cy="1868694"/>
            </a:xfrm>
          </p:grpSpPr>
          <p:sp>
            <p:nvSpPr>
              <p:cNvPr id="19" name="Rechteck 18">
                <a:extLst>
                  <a:ext uri="{FF2B5EF4-FFF2-40B4-BE49-F238E27FC236}">
                    <a16:creationId xmlns:a16="http://schemas.microsoft.com/office/drawing/2014/main" id="{26BDE002-80BC-461A-B58B-8EC499264A73}"/>
                  </a:ext>
                </a:extLst>
              </p:cNvPr>
              <p:cNvSpPr/>
              <p:nvPr/>
            </p:nvSpPr>
            <p:spPr>
              <a:xfrm>
                <a:off x="3498574" y="2355574"/>
                <a:ext cx="467139" cy="467139"/>
              </a:xfrm>
              <a:prstGeom prst="rect">
                <a:avLst/>
              </a:prstGeom>
              <a:noFill/>
              <a:ln>
                <a:solidFill>
                  <a:srgbClr val="00305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hteck 31">
                <a:extLst>
                  <a:ext uri="{FF2B5EF4-FFF2-40B4-BE49-F238E27FC236}">
                    <a16:creationId xmlns:a16="http://schemas.microsoft.com/office/drawing/2014/main" id="{E4013290-6D7D-4C58-A257-617473C47B47}"/>
                  </a:ext>
                </a:extLst>
              </p:cNvPr>
              <p:cNvSpPr/>
              <p:nvPr/>
            </p:nvSpPr>
            <p:spPr>
              <a:xfrm>
                <a:off x="3965713" y="2355574"/>
                <a:ext cx="467139" cy="467139"/>
              </a:xfrm>
              <a:prstGeom prst="rect">
                <a:avLst/>
              </a:prstGeom>
              <a:noFill/>
              <a:ln>
                <a:solidFill>
                  <a:srgbClr val="00305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hteck 32">
                <a:extLst>
                  <a:ext uri="{FF2B5EF4-FFF2-40B4-BE49-F238E27FC236}">
                    <a16:creationId xmlns:a16="http://schemas.microsoft.com/office/drawing/2014/main" id="{1EE59EB9-7B33-4224-9522-3DF61415D3A8}"/>
                  </a:ext>
                </a:extLst>
              </p:cNvPr>
              <p:cNvSpPr/>
              <p:nvPr/>
            </p:nvSpPr>
            <p:spPr>
              <a:xfrm>
                <a:off x="3965713" y="2822851"/>
                <a:ext cx="467139" cy="467139"/>
              </a:xfrm>
              <a:prstGeom prst="rect">
                <a:avLst/>
              </a:prstGeom>
              <a:noFill/>
              <a:ln>
                <a:solidFill>
                  <a:srgbClr val="00305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hteck 33">
                <a:extLst>
                  <a:ext uri="{FF2B5EF4-FFF2-40B4-BE49-F238E27FC236}">
                    <a16:creationId xmlns:a16="http://schemas.microsoft.com/office/drawing/2014/main" id="{4E8EB4EC-8258-4136-B0B1-F5025DFC8EA4}"/>
                  </a:ext>
                </a:extLst>
              </p:cNvPr>
              <p:cNvSpPr/>
              <p:nvPr/>
            </p:nvSpPr>
            <p:spPr>
              <a:xfrm>
                <a:off x="3498574" y="2822713"/>
                <a:ext cx="467139" cy="467139"/>
              </a:xfrm>
              <a:prstGeom prst="rect">
                <a:avLst/>
              </a:prstGeom>
              <a:noFill/>
              <a:ln>
                <a:solidFill>
                  <a:srgbClr val="00305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hteck 39">
                <a:extLst>
                  <a:ext uri="{FF2B5EF4-FFF2-40B4-BE49-F238E27FC236}">
                    <a16:creationId xmlns:a16="http://schemas.microsoft.com/office/drawing/2014/main" id="{8EE2B8E6-4E74-4533-8B90-5E3DBC00B75F}"/>
                  </a:ext>
                </a:extLst>
              </p:cNvPr>
              <p:cNvSpPr/>
              <p:nvPr/>
            </p:nvSpPr>
            <p:spPr>
              <a:xfrm>
                <a:off x="4432852" y="2355574"/>
                <a:ext cx="467139" cy="467139"/>
              </a:xfrm>
              <a:prstGeom prst="rect">
                <a:avLst/>
              </a:prstGeom>
              <a:noFill/>
              <a:ln>
                <a:solidFill>
                  <a:srgbClr val="00305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hteck 40">
                <a:extLst>
                  <a:ext uri="{FF2B5EF4-FFF2-40B4-BE49-F238E27FC236}">
                    <a16:creationId xmlns:a16="http://schemas.microsoft.com/office/drawing/2014/main" id="{CE23A740-EB66-4A75-937E-36B0BAD47750}"/>
                  </a:ext>
                </a:extLst>
              </p:cNvPr>
              <p:cNvSpPr/>
              <p:nvPr/>
            </p:nvSpPr>
            <p:spPr>
              <a:xfrm>
                <a:off x="4899991" y="2355574"/>
                <a:ext cx="467139" cy="467139"/>
              </a:xfrm>
              <a:prstGeom prst="rect">
                <a:avLst/>
              </a:prstGeom>
              <a:noFill/>
              <a:ln>
                <a:solidFill>
                  <a:srgbClr val="00305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hteck 41">
                <a:extLst>
                  <a:ext uri="{FF2B5EF4-FFF2-40B4-BE49-F238E27FC236}">
                    <a16:creationId xmlns:a16="http://schemas.microsoft.com/office/drawing/2014/main" id="{575427DA-7D6D-42F2-9274-DDEF73617100}"/>
                  </a:ext>
                </a:extLst>
              </p:cNvPr>
              <p:cNvSpPr/>
              <p:nvPr/>
            </p:nvSpPr>
            <p:spPr>
              <a:xfrm>
                <a:off x="4899991" y="2822851"/>
                <a:ext cx="467139" cy="467139"/>
              </a:xfrm>
              <a:prstGeom prst="rect">
                <a:avLst/>
              </a:prstGeom>
              <a:noFill/>
              <a:ln>
                <a:solidFill>
                  <a:srgbClr val="00305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hteck 42">
                <a:extLst>
                  <a:ext uri="{FF2B5EF4-FFF2-40B4-BE49-F238E27FC236}">
                    <a16:creationId xmlns:a16="http://schemas.microsoft.com/office/drawing/2014/main" id="{020D9FD3-F70A-4F9E-81E9-078A7CE3CDF1}"/>
                  </a:ext>
                </a:extLst>
              </p:cNvPr>
              <p:cNvSpPr/>
              <p:nvPr/>
            </p:nvSpPr>
            <p:spPr>
              <a:xfrm>
                <a:off x="4432852" y="2822713"/>
                <a:ext cx="467139" cy="467139"/>
              </a:xfrm>
              <a:prstGeom prst="rect">
                <a:avLst/>
              </a:prstGeom>
              <a:noFill/>
              <a:ln>
                <a:solidFill>
                  <a:srgbClr val="00305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hteck 43">
                <a:extLst>
                  <a:ext uri="{FF2B5EF4-FFF2-40B4-BE49-F238E27FC236}">
                    <a16:creationId xmlns:a16="http://schemas.microsoft.com/office/drawing/2014/main" id="{D5BEE818-280E-4D30-950B-D8EBBA2EED63}"/>
                  </a:ext>
                </a:extLst>
              </p:cNvPr>
              <p:cNvSpPr/>
              <p:nvPr/>
            </p:nvSpPr>
            <p:spPr>
              <a:xfrm>
                <a:off x="3498574" y="1421296"/>
                <a:ext cx="467139" cy="467139"/>
              </a:xfrm>
              <a:prstGeom prst="rect">
                <a:avLst/>
              </a:prstGeom>
              <a:noFill/>
              <a:ln>
                <a:solidFill>
                  <a:srgbClr val="00305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hteck 44">
                <a:extLst>
                  <a:ext uri="{FF2B5EF4-FFF2-40B4-BE49-F238E27FC236}">
                    <a16:creationId xmlns:a16="http://schemas.microsoft.com/office/drawing/2014/main" id="{9D101831-6611-4AF9-AB73-31A0C41ACFD8}"/>
                  </a:ext>
                </a:extLst>
              </p:cNvPr>
              <p:cNvSpPr/>
              <p:nvPr/>
            </p:nvSpPr>
            <p:spPr>
              <a:xfrm>
                <a:off x="3965713" y="1421296"/>
                <a:ext cx="467139" cy="467139"/>
              </a:xfrm>
              <a:prstGeom prst="rect">
                <a:avLst/>
              </a:prstGeom>
              <a:noFill/>
              <a:ln>
                <a:solidFill>
                  <a:srgbClr val="00305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hteck 45">
                <a:extLst>
                  <a:ext uri="{FF2B5EF4-FFF2-40B4-BE49-F238E27FC236}">
                    <a16:creationId xmlns:a16="http://schemas.microsoft.com/office/drawing/2014/main" id="{5CD56B67-337C-40AA-ADF8-DBF83DE0072C}"/>
                  </a:ext>
                </a:extLst>
              </p:cNvPr>
              <p:cNvSpPr/>
              <p:nvPr/>
            </p:nvSpPr>
            <p:spPr>
              <a:xfrm>
                <a:off x="3965713" y="1888573"/>
                <a:ext cx="467139" cy="467139"/>
              </a:xfrm>
              <a:prstGeom prst="rect">
                <a:avLst/>
              </a:prstGeom>
              <a:noFill/>
              <a:ln>
                <a:solidFill>
                  <a:srgbClr val="00305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hteck 46">
                <a:extLst>
                  <a:ext uri="{FF2B5EF4-FFF2-40B4-BE49-F238E27FC236}">
                    <a16:creationId xmlns:a16="http://schemas.microsoft.com/office/drawing/2014/main" id="{7A05F268-2482-43A0-A8EC-81E908540479}"/>
                  </a:ext>
                </a:extLst>
              </p:cNvPr>
              <p:cNvSpPr/>
              <p:nvPr/>
            </p:nvSpPr>
            <p:spPr>
              <a:xfrm>
                <a:off x="3498574" y="1888435"/>
                <a:ext cx="467139" cy="467139"/>
              </a:xfrm>
              <a:prstGeom prst="rect">
                <a:avLst/>
              </a:prstGeom>
              <a:noFill/>
              <a:ln>
                <a:solidFill>
                  <a:srgbClr val="00305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hteck 47">
                <a:extLst>
                  <a:ext uri="{FF2B5EF4-FFF2-40B4-BE49-F238E27FC236}">
                    <a16:creationId xmlns:a16="http://schemas.microsoft.com/office/drawing/2014/main" id="{FC2F0C75-B99D-4273-AA69-F12B179B5242}"/>
                  </a:ext>
                </a:extLst>
              </p:cNvPr>
              <p:cNvSpPr/>
              <p:nvPr/>
            </p:nvSpPr>
            <p:spPr>
              <a:xfrm>
                <a:off x="4432852" y="1421296"/>
                <a:ext cx="467139" cy="467139"/>
              </a:xfrm>
              <a:prstGeom prst="rect">
                <a:avLst/>
              </a:prstGeom>
              <a:noFill/>
              <a:ln>
                <a:solidFill>
                  <a:srgbClr val="00305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hteck 48">
                <a:extLst>
                  <a:ext uri="{FF2B5EF4-FFF2-40B4-BE49-F238E27FC236}">
                    <a16:creationId xmlns:a16="http://schemas.microsoft.com/office/drawing/2014/main" id="{06040480-3648-4882-9C9E-74831B1CF177}"/>
                  </a:ext>
                </a:extLst>
              </p:cNvPr>
              <p:cNvSpPr/>
              <p:nvPr/>
            </p:nvSpPr>
            <p:spPr>
              <a:xfrm>
                <a:off x="4899991" y="1421296"/>
                <a:ext cx="467139" cy="467139"/>
              </a:xfrm>
              <a:prstGeom prst="rect">
                <a:avLst/>
              </a:prstGeom>
              <a:noFill/>
              <a:ln>
                <a:solidFill>
                  <a:srgbClr val="00305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hteck 49">
                <a:extLst>
                  <a:ext uri="{FF2B5EF4-FFF2-40B4-BE49-F238E27FC236}">
                    <a16:creationId xmlns:a16="http://schemas.microsoft.com/office/drawing/2014/main" id="{92D2FD34-7FB4-46A3-9EB6-17978791B66D}"/>
                  </a:ext>
                </a:extLst>
              </p:cNvPr>
              <p:cNvSpPr/>
              <p:nvPr/>
            </p:nvSpPr>
            <p:spPr>
              <a:xfrm>
                <a:off x="4899991" y="1888573"/>
                <a:ext cx="467139" cy="467139"/>
              </a:xfrm>
              <a:prstGeom prst="rect">
                <a:avLst/>
              </a:prstGeom>
              <a:noFill/>
              <a:ln>
                <a:solidFill>
                  <a:srgbClr val="00305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hteck 50">
                <a:extLst>
                  <a:ext uri="{FF2B5EF4-FFF2-40B4-BE49-F238E27FC236}">
                    <a16:creationId xmlns:a16="http://schemas.microsoft.com/office/drawing/2014/main" id="{0D386012-0563-42B6-A27E-4C81A5969E54}"/>
                  </a:ext>
                </a:extLst>
              </p:cNvPr>
              <p:cNvSpPr/>
              <p:nvPr/>
            </p:nvSpPr>
            <p:spPr>
              <a:xfrm>
                <a:off x="4432852" y="1888435"/>
                <a:ext cx="467139" cy="467139"/>
              </a:xfrm>
              <a:prstGeom prst="rect">
                <a:avLst/>
              </a:prstGeom>
              <a:noFill/>
              <a:ln>
                <a:solidFill>
                  <a:srgbClr val="00305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3" name="Ellipse 52">
              <a:extLst>
                <a:ext uri="{FF2B5EF4-FFF2-40B4-BE49-F238E27FC236}">
                  <a16:creationId xmlns:a16="http://schemas.microsoft.com/office/drawing/2014/main" id="{7A983877-39C4-49FB-8FD6-7922BAA7174B}"/>
                </a:ext>
              </a:extLst>
            </p:cNvPr>
            <p:cNvSpPr/>
            <p:nvPr/>
          </p:nvSpPr>
          <p:spPr>
            <a:xfrm>
              <a:off x="4817578" y="2212360"/>
              <a:ext cx="167309" cy="167309"/>
            </a:xfrm>
            <a:prstGeom prst="ellipse">
              <a:avLst/>
            </a:prstGeom>
            <a:solidFill>
              <a:srgbClr val="0030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Ellipse 53">
              <a:extLst>
                <a:ext uri="{FF2B5EF4-FFF2-40B4-BE49-F238E27FC236}">
                  <a16:creationId xmlns:a16="http://schemas.microsoft.com/office/drawing/2014/main" id="{A499AD34-5CE2-4BAE-A2B0-E262347CFDBC}"/>
                </a:ext>
              </a:extLst>
            </p:cNvPr>
            <p:cNvSpPr/>
            <p:nvPr/>
          </p:nvSpPr>
          <p:spPr>
            <a:xfrm>
              <a:off x="5280369" y="2213551"/>
              <a:ext cx="167309" cy="167309"/>
            </a:xfrm>
            <a:prstGeom prst="ellipse">
              <a:avLst/>
            </a:prstGeom>
            <a:solidFill>
              <a:srgbClr val="0030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Ellipse 54">
              <a:extLst>
                <a:ext uri="{FF2B5EF4-FFF2-40B4-BE49-F238E27FC236}">
                  <a16:creationId xmlns:a16="http://schemas.microsoft.com/office/drawing/2014/main" id="{B1CC4CCF-ECAF-4BA4-8A9F-A7D45AF2A902}"/>
                </a:ext>
              </a:extLst>
            </p:cNvPr>
            <p:cNvSpPr/>
            <p:nvPr/>
          </p:nvSpPr>
          <p:spPr>
            <a:xfrm>
              <a:off x="5755031" y="2213551"/>
              <a:ext cx="167309" cy="167309"/>
            </a:xfrm>
            <a:prstGeom prst="ellipse">
              <a:avLst/>
            </a:prstGeom>
            <a:solidFill>
              <a:srgbClr val="0030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Ellipse 55">
              <a:extLst>
                <a:ext uri="{FF2B5EF4-FFF2-40B4-BE49-F238E27FC236}">
                  <a16:creationId xmlns:a16="http://schemas.microsoft.com/office/drawing/2014/main" id="{55B06C7B-FDC7-42A3-A889-22C7255640AB}"/>
                </a:ext>
              </a:extLst>
            </p:cNvPr>
            <p:cNvSpPr/>
            <p:nvPr/>
          </p:nvSpPr>
          <p:spPr>
            <a:xfrm>
              <a:off x="6217339" y="2213551"/>
              <a:ext cx="167309" cy="167309"/>
            </a:xfrm>
            <a:prstGeom prst="ellipse">
              <a:avLst/>
            </a:prstGeom>
            <a:solidFill>
              <a:srgbClr val="0030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Ellipse 56">
              <a:extLst>
                <a:ext uri="{FF2B5EF4-FFF2-40B4-BE49-F238E27FC236}">
                  <a16:creationId xmlns:a16="http://schemas.microsoft.com/office/drawing/2014/main" id="{8BA7B2E0-D5D2-4ADD-A1D3-0F61C89DE5FB}"/>
                </a:ext>
              </a:extLst>
            </p:cNvPr>
            <p:cNvSpPr/>
            <p:nvPr/>
          </p:nvSpPr>
          <p:spPr>
            <a:xfrm>
              <a:off x="4346022" y="2209685"/>
              <a:ext cx="167309" cy="167309"/>
            </a:xfrm>
            <a:prstGeom prst="ellipse">
              <a:avLst/>
            </a:prstGeom>
            <a:solidFill>
              <a:srgbClr val="0030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Ellipse 57">
              <a:extLst>
                <a:ext uri="{FF2B5EF4-FFF2-40B4-BE49-F238E27FC236}">
                  <a16:creationId xmlns:a16="http://schemas.microsoft.com/office/drawing/2014/main" id="{3F2B2CA7-0A0F-475A-9AA6-28ECAE67AE51}"/>
                </a:ext>
              </a:extLst>
            </p:cNvPr>
            <p:cNvSpPr/>
            <p:nvPr/>
          </p:nvSpPr>
          <p:spPr>
            <a:xfrm>
              <a:off x="4817992" y="2682260"/>
              <a:ext cx="167309" cy="167309"/>
            </a:xfrm>
            <a:prstGeom prst="ellipse">
              <a:avLst/>
            </a:prstGeom>
            <a:solidFill>
              <a:srgbClr val="0030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Ellipse 58">
              <a:extLst>
                <a:ext uri="{FF2B5EF4-FFF2-40B4-BE49-F238E27FC236}">
                  <a16:creationId xmlns:a16="http://schemas.microsoft.com/office/drawing/2014/main" id="{3A1C7BAF-A5C7-4277-9604-D2668F7BF9A3}"/>
                </a:ext>
              </a:extLst>
            </p:cNvPr>
            <p:cNvSpPr/>
            <p:nvPr/>
          </p:nvSpPr>
          <p:spPr>
            <a:xfrm>
              <a:off x="5280783" y="2683451"/>
              <a:ext cx="167309" cy="167309"/>
            </a:xfrm>
            <a:prstGeom prst="ellipse">
              <a:avLst/>
            </a:prstGeom>
            <a:solidFill>
              <a:srgbClr val="0030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Ellipse 59">
              <a:extLst>
                <a:ext uri="{FF2B5EF4-FFF2-40B4-BE49-F238E27FC236}">
                  <a16:creationId xmlns:a16="http://schemas.microsoft.com/office/drawing/2014/main" id="{B2CADCC8-1844-4EC3-BF9B-ABBCA96168A9}"/>
                </a:ext>
              </a:extLst>
            </p:cNvPr>
            <p:cNvSpPr/>
            <p:nvPr/>
          </p:nvSpPr>
          <p:spPr>
            <a:xfrm>
              <a:off x="5755445" y="2683451"/>
              <a:ext cx="167309" cy="167309"/>
            </a:xfrm>
            <a:prstGeom prst="ellipse">
              <a:avLst/>
            </a:prstGeom>
            <a:solidFill>
              <a:srgbClr val="0030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Ellipse 60">
              <a:extLst>
                <a:ext uri="{FF2B5EF4-FFF2-40B4-BE49-F238E27FC236}">
                  <a16:creationId xmlns:a16="http://schemas.microsoft.com/office/drawing/2014/main" id="{960380A9-D0E1-4B55-80AF-03124A79EBF3}"/>
                </a:ext>
              </a:extLst>
            </p:cNvPr>
            <p:cNvSpPr/>
            <p:nvPr/>
          </p:nvSpPr>
          <p:spPr>
            <a:xfrm>
              <a:off x="6217753" y="2683451"/>
              <a:ext cx="167309" cy="167309"/>
            </a:xfrm>
            <a:prstGeom prst="ellipse">
              <a:avLst/>
            </a:prstGeom>
            <a:solidFill>
              <a:srgbClr val="0030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Ellipse 61">
              <a:extLst>
                <a:ext uri="{FF2B5EF4-FFF2-40B4-BE49-F238E27FC236}">
                  <a16:creationId xmlns:a16="http://schemas.microsoft.com/office/drawing/2014/main" id="{49DCA395-3BD3-4D85-953C-96F17DE06326}"/>
                </a:ext>
              </a:extLst>
            </p:cNvPr>
            <p:cNvSpPr/>
            <p:nvPr/>
          </p:nvSpPr>
          <p:spPr>
            <a:xfrm>
              <a:off x="4346436" y="2679585"/>
              <a:ext cx="167309" cy="167309"/>
            </a:xfrm>
            <a:prstGeom prst="ellipse">
              <a:avLst/>
            </a:prstGeom>
            <a:solidFill>
              <a:srgbClr val="0030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Ellipse 62">
              <a:extLst>
                <a:ext uri="{FF2B5EF4-FFF2-40B4-BE49-F238E27FC236}">
                  <a16:creationId xmlns:a16="http://schemas.microsoft.com/office/drawing/2014/main" id="{927014EE-D722-43AC-833C-9AAECDC20431}"/>
                </a:ext>
              </a:extLst>
            </p:cNvPr>
            <p:cNvSpPr/>
            <p:nvPr/>
          </p:nvSpPr>
          <p:spPr>
            <a:xfrm>
              <a:off x="4817992" y="3141944"/>
              <a:ext cx="167309" cy="167309"/>
            </a:xfrm>
            <a:prstGeom prst="ellipse">
              <a:avLst/>
            </a:prstGeom>
            <a:solidFill>
              <a:srgbClr val="0030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Ellipse 63">
              <a:extLst>
                <a:ext uri="{FF2B5EF4-FFF2-40B4-BE49-F238E27FC236}">
                  <a16:creationId xmlns:a16="http://schemas.microsoft.com/office/drawing/2014/main" id="{3DC7603E-95BB-454B-ACEF-2F87D9857969}"/>
                </a:ext>
              </a:extLst>
            </p:cNvPr>
            <p:cNvSpPr/>
            <p:nvPr/>
          </p:nvSpPr>
          <p:spPr>
            <a:xfrm>
              <a:off x="5280783" y="3143135"/>
              <a:ext cx="167309" cy="167309"/>
            </a:xfrm>
            <a:prstGeom prst="ellipse">
              <a:avLst/>
            </a:prstGeom>
            <a:solidFill>
              <a:srgbClr val="0030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Ellipse 64">
              <a:extLst>
                <a:ext uri="{FF2B5EF4-FFF2-40B4-BE49-F238E27FC236}">
                  <a16:creationId xmlns:a16="http://schemas.microsoft.com/office/drawing/2014/main" id="{57229CF6-FF96-474B-8B2E-BB07B866F7BC}"/>
                </a:ext>
              </a:extLst>
            </p:cNvPr>
            <p:cNvSpPr/>
            <p:nvPr/>
          </p:nvSpPr>
          <p:spPr>
            <a:xfrm>
              <a:off x="5755445" y="3143135"/>
              <a:ext cx="167309" cy="167309"/>
            </a:xfrm>
            <a:prstGeom prst="ellipse">
              <a:avLst/>
            </a:prstGeom>
            <a:solidFill>
              <a:srgbClr val="0030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Ellipse 65">
              <a:extLst>
                <a:ext uri="{FF2B5EF4-FFF2-40B4-BE49-F238E27FC236}">
                  <a16:creationId xmlns:a16="http://schemas.microsoft.com/office/drawing/2014/main" id="{DDC3B3F4-DD8A-482F-BB24-4D197AB0A888}"/>
                </a:ext>
              </a:extLst>
            </p:cNvPr>
            <p:cNvSpPr/>
            <p:nvPr/>
          </p:nvSpPr>
          <p:spPr>
            <a:xfrm>
              <a:off x="6217753" y="3143135"/>
              <a:ext cx="167309" cy="167309"/>
            </a:xfrm>
            <a:prstGeom prst="ellipse">
              <a:avLst/>
            </a:prstGeom>
            <a:solidFill>
              <a:srgbClr val="0030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Ellipse 66">
              <a:extLst>
                <a:ext uri="{FF2B5EF4-FFF2-40B4-BE49-F238E27FC236}">
                  <a16:creationId xmlns:a16="http://schemas.microsoft.com/office/drawing/2014/main" id="{D970E9AD-9D67-4646-AB55-DEBA415E53C5}"/>
                </a:ext>
              </a:extLst>
            </p:cNvPr>
            <p:cNvSpPr/>
            <p:nvPr/>
          </p:nvSpPr>
          <p:spPr>
            <a:xfrm>
              <a:off x="4346436" y="3139269"/>
              <a:ext cx="167309" cy="167309"/>
            </a:xfrm>
            <a:prstGeom prst="ellipse">
              <a:avLst/>
            </a:prstGeom>
            <a:solidFill>
              <a:srgbClr val="0030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Ellipse 67">
              <a:extLst>
                <a:ext uri="{FF2B5EF4-FFF2-40B4-BE49-F238E27FC236}">
                  <a16:creationId xmlns:a16="http://schemas.microsoft.com/office/drawing/2014/main" id="{BB4ED8E5-B745-43C7-90A9-C68C20DA7468}"/>
                </a:ext>
              </a:extLst>
            </p:cNvPr>
            <p:cNvSpPr/>
            <p:nvPr/>
          </p:nvSpPr>
          <p:spPr>
            <a:xfrm>
              <a:off x="4817992" y="3611548"/>
              <a:ext cx="167309" cy="167309"/>
            </a:xfrm>
            <a:prstGeom prst="ellipse">
              <a:avLst/>
            </a:prstGeom>
            <a:solidFill>
              <a:srgbClr val="0030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Ellipse 68">
              <a:extLst>
                <a:ext uri="{FF2B5EF4-FFF2-40B4-BE49-F238E27FC236}">
                  <a16:creationId xmlns:a16="http://schemas.microsoft.com/office/drawing/2014/main" id="{E95AE0CC-D533-4495-98CB-83C664EB7E6F}"/>
                </a:ext>
              </a:extLst>
            </p:cNvPr>
            <p:cNvSpPr/>
            <p:nvPr/>
          </p:nvSpPr>
          <p:spPr>
            <a:xfrm>
              <a:off x="5280783" y="3612739"/>
              <a:ext cx="167309" cy="167309"/>
            </a:xfrm>
            <a:prstGeom prst="ellipse">
              <a:avLst/>
            </a:prstGeom>
            <a:solidFill>
              <a:srgbClr val="0030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Ellipse 69">
              <a:extLst>
                <a:ext uri="{FF2B5EF4-FFF2-40B4-BE49-F238E27FC236}">
                  <a16:creationId xmlns:a16="http://schemas.microsoft.com/office/drawing/2014/main" id="{F04FFF6E-340C-4938-971C-A5384EE05C8B}"/>
                </a:ext>
              </a:extLst>
            </p:cNvPr>
            <p:cNvSpPr/>
            <p:nvPr/>
          </p:nvSpPr>
          <p:spPr>
            <a:xfrm>
              <a:off x="5755445" y="3612739"/>
              <a:ext cx="167309" cy="167309"/>
            </a:xfrm>
            <a:prstGeom prst="ellipse">
              <a:avLst/>
            </a:prstGeom>
            <a:solidFill>
              <a:srgbClr val="0030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Ellipse 70">
              <a:extLst>
                <a:ext uri="{FF2B5EF4-FFF2-40B4-BE49-F238E27FC236}">
                  <a16:creationId xmlns:a16="http://schemas.microsoft.com/office/drawing/2014/main" id="{3E41FF6D-56DC-42FF-BD6E-E8F936ABD248}"/>
                </a:ext>
              </a:extLst>
            </p:cNvPr>
            <p:cNvSpPr/>
            <p:nvPr/>
          </p:nvSpPr>
          <p:spPr>
            <a:xfrm>
              <a:off x="6217753" y="3612739"/>
              <a:ext cx="167309" cy="167309"/>
            </a:xfrm>
            <a:prstGeom prst="ellipse">
              <a:avLst/>
            </a:prstGeom>
            <a:solidFill>
              <a:srgbClr val="0030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Ellipse 71">
              <a:extLst>
                <a:ext uri="{FF2B5EF4-FFF2-40B4-BE49-F238E27FC236}">
                  <a16:creationId xmlns:a16="http://schemas.microsoft.com/office/drawing/2014/main" id="{ACE694B2-9DAC-45A7-8A83-7B02FB0FF5EE}"/>
                </a:ext>
              </a:extLst>
            </p:cNvPr>
            <p:cNvSpPr/>
            <p:nvPr/>
          </p:nvSpPr>
          <p:spPr>
            <a:xfrm>
              <a:off x="4346436" y="3608873"/>
              <a:ext cx="167309" cy="167309"/>
            </a:xfrm>
            <a:prstGeom prst="ellipse">
              <a:avLst/>
            </a:prstGeom>
            <a:solidFill>
              <a:srgbClr val="0030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Ellipse 72">
              <a:extLst>
                <a:ext uri="{FF2B5EF4-FFF2-40B4-BE49-F238E27FC236}">
                  <a16:creationId xmlns:a16="http://schemas.microsoft.com/office/drawing/2014/main" id="{6D4B6FD3-8FB1-4E68-B352-7EEB07867A99}"/>
                </a:ext>
              </a:extLst>
            </p:cNvPr>
            <p:cNvSpPr/>
            <p:nvPr/>
          </p:nvSpPr>
          <p:spPr>
            <a:xfrm>
              <a:off x="4811365" y="1744944"/>
              <a:ext cx="167309" cy="167309"/>
            </a:xfrm>
            <a:prstGeom prst="ellipse">
              <a:avLst/>
            </a:prstGeom>
            <a:solidFill>
              <a:srgbClr val="0030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Ellipse 73">
              <a:extLst>
                <a:ext uri="{FF2B5EF4-FFF2-40B4-BE49-F238E27FC236}">
                  <a16:creationId xmlns:a16="http://schemas.microsoft.com/office/drawing/2014/main" id="{60EF2CFD-D626-4793-9E7F-60B17593FE89}"/>
                </a:ext>
              </a:extLst>
            </p:cNvPr>
            <p:cNvSpPr/>
            <p:nvPr/>
          </p:nvSpPr>
          <p:spPr>
            <a:xfrm>
              <a:off x="5274156" y="1746135"/>
              <a:ext cx="167309" cy="167309"/>
            </a:xfrm>
            <a:prstGeom prst="ellipse">
              <a:avLst/>
            </a:prstGeom>
            <a:solidFill>
              <a:srgbClr val="0030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Ellipse 74">
              <a:extLst>
                <a:ext uri="{FF2B5EF4-FFF2-40B4-BE49-F238E27FC236}">
                  <a16:creationId xmlns:a16="http://schemas.microsoft.com/office/drawing/2014/main" id="{22A1AE6E-112E-4B2F-80AA-EB0D62E67D35}"/>
                </a:ext>
              </a:extLst>
            </p:cNvPr>
            <p:cNvSpPr/>
            <p:nvPr/>
          </p:nvSpPr>
          <p:spPr>
            <a:xfrm>
              <a:off x="5748818" y="1746135"/>
              <a:ext cx="167309" cy="167309"/>
            </a:xfrm>
            <a:prstGeom prst="ellipse">
              <a:avLst/>
            </a:prstGeom>
            <a:solidFill>
              <a:srgbClr val="0030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Ellipse 75">
              <a:extLst>
                <a:ext uri="{FF2B5EF4-FFF2-40B4-BE49-F238E27FC236}">
                  <a16:creationId xmlns:a16="http://schemas.microsoft.com/office/drawing/2014/main" id="{24734745-71D5-49DD-A8BE-FB792BE1CA5A}"/>
                </a:ext>
              </a:extLst>
            </p:cNvPr>
            <p:cNvSpPr/>
            <p:nvPr/>
          </p:nvSpPr>
          <p:spPr>
            <a:xfrm>
              <a:off x="6211126" y="1746135"/>
              <a:ext cx="167309" cy="167309"/>
            </a:xfrm>
            <a:prstGeom prst="ellipse">
              <a:avLst/>
            </a:prstGeom>
            <a:solidFill>
              <a:srgbClr val="0030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Ellipse 76">
              <a:extLst>
                <a:ext uri="{FF2B5EF4-FFF2-40B4-BE49-F238E27FC236}">
                  <a16:creationId xmlns:a16="http://schemas.microsoft.com/office/drawing/2014/main" id="{02EDFF3E-4C86-42F2-BE83-EDD8795DFB47}"/>
                </a:ext>
              </a:extLst>
            </p:cNvPr>
            <p:cNvSpPr/>
            <p:nvPr/>
          </p:nvSpPr>
          <p:spPr>
            <a:xfrm>
              <a:off x="4339809" y="1742269"/>
              <a:ext cx="167309" cy="167309"/>
            </a:xfrm>
            <a:prstGeom prst="ellipse">
              <a:avLst/>
            </a:prstGeom>
            <a:solidFill>
              <a:srgbClr val="0030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0" name="Gerade Verbindung mit Pfeil 79">
            <a:extLst>
              <a:ext uri="{FF2B5EF4-FFF2-40B4-BE49-F238E27FC236}">
                <a16:creationId xmlns:a16="http://schemas.microsoft.com/office/drawing/2014/main" id="{AB0C8F00-2B09-46A5-B377-A15D6E4893D8}"/>
              </a:ext>
            </a:extLst>
          </p:cNvPr>
          <p:cNvCxnSpPr/>
          <p:nvPr/>
        </p:nvCxnSpPr>
        <p:spPr>
          <a:xfrm>
            <a:off x="4496541" y="2269898"/>
            <a:ext cx="0" cy="1019356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Gerade Verbindung mit Pfeil 80">
            <a:extLst>
              <a:ext uri="{FF2B5EF4-FFF2-40B4-BE49-F238E27FC236}">
                <a16:creationId xmlns:a16="http://schemas.microsoft.com/office/drawing/2014/main" id="{354BBD8F-B8AD-4C4A-8208-B66F175CE106}"/>
              </a:ext>
            </a:extLst>
          </p:cNvPr>
          <p:cNvCxnSpPr/>
          <p:nvPr/>
        </p:nvCxnSpPr>
        <p:spPr>
          <a:xfrm>
            <a:off x="4785396" y="2273764"/>
            <a:ext cx="0" cy="1019356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Gerade Verbindung mit Pfeil 81">
            <a:extLst>
              <a:ext uri="{FF2B5EF4-FFF2-40B4-BE49-F238E27FC236}">
                <a16:creationId xmlns:a16="http://schemas.microsoft.com/office/drawing/2014/main" id="{AE611E36-63B7-494D-83DA-ED26CB459CFC}"/>
              </a:ext>
            </a:extLst>
          </p:cNvPr>
          <p:cNvCxnSpPr/>
          <p:nvPr/>
        </p:nvCxnSpPr>
        <p:spPr>
          <a:xfrm>
            <a:off x="5061621" y="2269898"/>
            <a:ext cx="0" cy="1019356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Gerade Verbindung mit Pfeil 82">
            <a:extLst>
              <a:ext uri="{FF2B5EF4-FFF2-40B4-BE49-F238E27FC236}">
                <a16:creationId xmlns:a16="http://schemas.microsoft.com/office/drawing/2014/main" id="{79CF24D2-DD5A-4102-9ABF-EFC19AF346D6}"/>
              </a:ext>
            </a:extLst>
          </p:cNvPr>
          <p:cNvCxnSpPr/>
          <p:nvPr/>
        </p:nvCxnSpPr>
        <p:spPr>
          <a:xfrm>
            <a:off x="4694978" y="2031773"/>
            <a:ext cx="0" cy="1019356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Gerade Verbindung mit Pfeil 83">
            <a:extLst>
              <a:ext uri="{FF2B5EF4-FFF2-40B4-BE49-F238E27FC236}">
                <a16:creationId xmlns:a16="http://schemas.microsoft.com/office/drawing/2014/main" id="{21BF6587-CCC8-478B-B404-0C2CCBE7E312}"/>
              </a:ext>
            </a:extLst>
          </p:cNvPr>
          <p:cNvCxnSpPr/>
          <p:nvPr/>
        </p:nvCxnSpPr>
        <p:spPr>
          <a:xfrm>
            <a:off x="4983833" y="2035639"/>
            <a:ext cx="0" cy="1019356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Gerade Verbindung mit Pfeil 84">
            <a:extLst>
              <a:ext uri="{FF2B5EF4-FFF2-40B4-BE49-F238E27FC236}">
                <a16:creationId xmlns:a16="http://schemas.microsoft.com/office/drawing/2014/main" id="{5853DAF7-CC5E-445B-8064-E7DF53D0D6AA}"/>
              </a:ext>
            </a:extLst>
          </p:cNvPr>
          <p:cNvCxnSpPr/>
          <p:nvPr/>
        </p:nvCxnSpPr>
        <p:spPr>
          <a:xfrm>
            <a:off x="5260058" y="2031773"/>
            <a:ext cx="0" cy="1019356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Gerade Verbindung mit Pfeil 85">
            <a:extLst>
              <a:ext uri="{FF2B5EF4-FFF2-40B4-BE49-F238E27FC236}">
                <a16:creationId xmlns:a16="http://schemas.microsoft.com/office/drawing/2014/main" id="{6178AF62-8013-4720-8E30-6DBE46412570}"/>
              </a:ext>
            </a:extLst>
          </p:cNvPr>
          <p:cNvCxnSpPr/>
          <p:nvPr/>
        </p:nvCxnSpPr>
        <p:spPr>
          <a:xfrm>
            <a:off x="4313290" y="2472708"/>
            <a:ext cx="0" cy="1019356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Gerade Verbindung mit Pfeil 86">
            <a:extLst>
              <a:ext uri="{FF2B5EF4-FFF2-40B4-BE49-F238E27FC236}">
                <a16:creationId xmlns:a16="http://schemas.microsoft.com/office/drawing/2014/main" id="{E73C17F0-7B91-415A-82B7-67A3F9C21E69}"/>
              </a:ext>
            </a:extLst>
          </p:cNvPr>
          <p:cNvCxnSpPr/>
          <p:nvPr/>
        </p:nvCxnSpPr>
        <p:spPr>
          <a:xfrm>
            <a:off x="4602145" y="2476574"/>
            <a:ext cx="0" cy="1019356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Gerade Verbindung mit Pfeil 87">
            <a:extLst>
              <a:ext uri="{FF2B5EF4-FFF2-40B4-BE49-F238E27FC236}">
                <a16:creationId xmlns:a16="http://schemas.microsoft.com/office/drawing/2014/main" id="{1D438CB6-9E2A-4751-B57D-7ED52139C2F1}"/>
              </a:ext>
            </a:extLst>
          </p:cNvPr>
          <p:cNvCxnSpPr/>
          <p:nvPr/>
        </p:nvCxnSpPr>
        <p:spPr>
          <a:xfrm>
            <a:off x="4878370" y="2472708"/>
            <a:ext cx="0" cy="1019356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Gerade Verbindung mit Pfeil 88">
            <a:extLst>
              <a:ext uri="{FF2B5EF4-FFF2-40B4-BE49-F238E27FC236}">
                <a16:creationId xmlns:a16="http://schemas.microsoft.com/office/drawing/2014/main" id="{5F3368B0-559B-432B-9262-A7C9A7A8F0E0}"/>
              </a:ext>
            </a:extLst>
          </p:cNvPr>
          <p:cNvCxnSpPr/>
          <p:nvPr/>
        </p:nvCxnSpPr>
        <p:spPr>
          <a:xfrm>
            <a:off x="5296641" y="2269898"/>
            <a:ext cx="0" cy="1019356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Gerade Verbindung mit Pfeil 89">
            <a:extLst>
              <a:ext uri="{FF2B5EF4-FFF2-40B4-BE49-F238E27FC236}">
                <a16:creationId xmlns:a16="http://schemas.microsoft.com/office/drawing/2014/main" id="{EC5C06D2-96C8-489B-9512-1E677EA3EC70}"/>
              </a:ext>
            </a:extLst>
          </p:cNvPr>
          <p:cNvCxnSpPr/>
          <p:nvPr/>
        </p:nvCxnSpPr>
        <p:spPr>
          <a:xfrm>
            <a:off x="5585496" y="2273764"/>
            <a:ext cx="0" cy="1019356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Gerade Verbindung mit Pfeil 90">
            <a:extLst>
              <a:ext uri="{FF2B5EF4-FFF2-40B4-BE49-F238E27FC236}">
                <a16:creationId xmlns:a16="http://schemas.microsoft.com/office/drawing/2014/main" id="{8842F515-1439-4F04-98DC-EE002170C86F}"/>
              </a:ext>
            </a:extLst>
          </p:cNvPr>
          <p:cNvCxnSpPr/>
          <p:nvPr/>
        </p:nvCxnSpPr>
        <p:spPr>
          <a:xfrm>
            <a:off x="5861721" y="2269898"/>
            <a:ext cx="0" cy="1019356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Gerade Verbindung mit Pfeil 91">
            <a:extLst>
              <a:ext uri="{FF2B5EF4-FFF2-40B4-BE49-F238E27FC236}">
                <a16:creationId xmlns:a16="http://schemas.microsoft.com/office/drawing/2014/main" id="{4ABD8D2D-9D76-4D0C-83C3-7D3A108FEE91}"/>
              </a:ext>
            </a:extLst>
          </p:cNvPr>
          <p:cNvCxnSpPr/>
          <p:nvPr/>
        </p:nvCxnSpPr>
        <p:spPr>
          <a:xfrm>
            <a:off x="5495078" y="2031773"/>
            <a:ext cx="0" cy="1019356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Gerade Verbindung mit Pfeil 92">
            <a:extLst>
              <a:ext uri="{FF2B5EF4-FFF2-40B4-BE49-F238E27FC236}">
                <a16:creationId xmlns:a16="http://schemas.microsoft.com/office/drawing/2014/main" id="{E449E467-46C6-40EF-B0FD-25D91A211CDB}"/>
              </a:ext>
            </a:extLst>
          </p:cNvPr>
          <p:cNvCxnSpPr/>
          <p:nvPr/>
        </p:nvCxnSpPr>
        <p:spPr>
          <a:xfrm>
            <a:off x="5783933" y="2035639"/>
            <a:ext cx="0" cy="1019356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Gerade Verbindung mit Pfeil 93">
            <a:extLst>
              <a:ext uri="{FF2B5EF4-FFF2-40B4-BE49-F238E27FC236}">
                <a16:creationId xmlns:a16="http://schemas.microsoft.com/office/drawing/2014/main" id="{8ECEB6D3-C8EF-4512-B888-3511445027B2}"/>
              </a:ext>
            </a:extLst>
          </p:cNvPr>
          <p:cNvCxnSpPr/>
          <p:nvPr/>
        </p:nvCxnSpPr>
        <p:spPr>
          <a:xfrm>
            <a:off x="6060158" y="2031773"/>
            <a:ext cx="0" cy="1019356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Gerade Verbindung mit Pfeil 94">
            <a:extLst>
              <a:ext uri="{FF2B5EF4-FFF2-40B4-BE49-F238E27FC236}">
                <a16:creationId xmlns:a16="http://schemas.microsoft.com/office/drawing/2014/main" id="{5FEABF9A-F9D3-4172-A66E-274DD1F9AB6F}"/>
              </a:ext>
            </a:extLst>
          </p:cNvPr>
          <p:cNvCxnSpPr/>
          <p:nvPr/>
        </p:nvCxnSpPr>
        <p:spPr>
          <a:xfrm>
            <a:off x="5113390" y="2472708"/>
            <a:ext cx="0" cy="1019356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Gerade Verbindung mit Pfeil 95">
            <a:extLst>
              <a:ext uri="{FF2B5EF4-FFF2-40B4-BE49-F238E27FC236}">
                <a16:creationId xmlns:a16="http://schemas.microsoft.com/office/drawing/2014/main" id="{D42F326A-92F5-4579-BC7F-811D5823675D}"/>
              </a:ext>
            </a:extLst>
          </p:cNvPr>
          <p:cNvCxnSpPr/>
          <p:nvPr/>
        </p:nvCxnSpPr>
        <p:spPr>
          <a:xfrm>
            <a:off x="5402245" y="2476574"/>
            <a:ext cx="0" cy="1019356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Gerade Verbindung mit Pfeil 96">
            <a:extLst>
              <a:ext uri="{FF2B5EF4-FFF2-40B4-BE49-F238E27FC236}">
                <a16:creationId xmlns:a16="http://schemas.microsoft.com/office/drawing/2014/main" id="{A4CF5528-53B3-4944-ACF1-D5EDF0B3626F}"/>
              </a:ext>
            </a:extLst>
          </p:cNvPr>
          <p:cNvCxnSpPr/>
          <p:nvPr/>
        </p:nvCxnSpPr>
        <p:spPr>
          <a:xfrm>
            <a:off x="5678470" y="2472708"/>
            <a:ext cx="0" cy="1019356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Gerade Verbindung mit Pfeil 97">
            <a:extLst>
              <a:ext uri="{FF2B5EF4-FFF2-40B4-BE49-F238E27FC236}">
                <a16:creationId xmlns:a16="http://schemas.microsoft.com/office/drawing/2014/main" id="{8BCB0DD1-D01B-438A-9EF9-EFAC252C8B2A}"/>
              </a:ext>
            </a:extLst>
          </p:cNvPr>
          <p:cNvCxnSpPr/>
          <p:nvPr/>
        </p:nvCxnSpPr>
        <p:spPr>
          <a:xfrm>
            <a:off x="3709692" y="2273764"/>
            <a:ext cx="0" cy="1019356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Gerade Verbindung mit Pfeil 98">
            <a:extLst>
              <a:ext uri="{FF2B5EF4-FFF2-40B4-BE49-F238E27FC236}">
                <a16:creationId xmlns:a16="http://schemas.microsoft.com/office/drawing/2014/main" id="{BCD4E4BE-2561-449A-8021-483A89C57B54}"/>
              </a:ext>
            </a:extLst>
          </p:cNvPr>
          <p:cNvCxnSpPr/>
          <p:nvPr/>
        </p:nvCxnSpPr>
        <p:spPr>
          <a:xfrm>
            <a:off x="3998547" y="2277630"/>
            <a:ext cx="0" cy="1019356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Gerade Verbindung mit Pfeil 99">
            <a:extLst>
              <a:ext uri="{FF2B5EF4-FFF2-40B4-BE49-F238E27FC236}">
                <a16:creationId xmlns:a16="http://schemas.microsoft.com/office/drawing/2014/main" id="{F4B1B70D-98B4-487E-9F75-C8D4D722D910}"/>
              </a:ext>
            </a:extLst>
          </p:cNvPr>
          <p:cNvCxnSpPr/>
          <p:nvPr/>
        </p:nvCxnSpPr>
        <p:spPr>
          <a:xfrm>
            <a:off x="4274772" y="2273764"/>
            <a:ext cx="0" cy="1019356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Gerade Verbindung mit Pfeil 100">
            <a:extLst>
              <a:ext uri="{FF2B5EF4-FFF2-40B4-BE49-F238E27FC236}">
                <a16:creationId xmlns:a16="http://schemas.microsoft.com/office/drawing/2014/main" id="{E04CA6D6-4FC0-4E3A-9118-C01767D6F348}"/>
              </a:ext>
            </a:extLst>
          </p:cNvPr>
          <p:cNvCxnSpPr/>
          <p:nvPr/>
        </p:nvCxnSpPr>
        <p:spPr>
          <a:xfrm>
            <a:off x="3908129" y="2035639"/>
            <a:ext cx="0" cy="1019356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Gerade Verbindung mit Pfeil 101">
            <a:extLst>
              <a:ext uri="{FF2B5EF4-FFF2-40B4-BE49-F238E27FC236}">
                <a16:creationId xmlns:a16="http://schemas.microsoft.com/office/drawing/2014/main" id="{2216D1ED-F087-4393-A493-8CEEC94E7985}"/>
              </a:ext>
            </a:extLst>
          </p:cNvPr>
          <p:cNvCxnSpPr/>
          <p:nvPr/>
        </p:nvCxnSpPr>
        <p:spPr>
          <a:xfrm>
            <a:off x="4196984" y="2039505"/>
            <a:ext cx="0" cy="1019356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Gerade Verbindung mit Pfeil 102">
            <a:extLst>
              <a:ext uri="{FF2B5EF4-FFF2-40B4-BE49-F238E27FC236}">
                <a16:creationId xmlns:a16="http://schemas.microsoft.com/office/drawing/2014/main" id="{8B1548C9-F36F-4A67-A7E3-CBD6C4CD50E8}"/>
              </a:ext>
            </a:extLst>
          </p:cNvPr>
          <p:cNvCxnSpPr/>
          <p:nvPr/>
        </p:nvCxnSpPr>
        <p:spPr>
          <a:xfrm>
            <a:off x="4473209" y="2035639"/>
            <a:ext cx="0" cy="1019356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Gerade Verbindung mit Pfeil 104">
            <a:extLst>
              <a:ext uri="{FF2B5EF4-FFF2-40B4-BE49-F238E27FC236}">
                <a16:creationId xmlns:a16="http://schemas.microsoft.com/office/drawing/2014/main" id="{057CD56D-E9DD-4B90-A85D-2E1E88D2C7C5}"/>
              </a:ext>
            </a:extLst>
          </p:cNvPr>
          <p:cNvCxnSpPr/>
          <p:nvPr/>
        </p:nvCxnSpPr>
        <p:spPr>
          <a:xfrm>
            <a:off x="3815296" y="2480440"/>
            <a:ext cx="0" cy="1019356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Gerade Verbindung mit Pfeil 105">
            <a:extLst>
              <a:ext uri="{FF2B5EF4-FFF2-40B4-BE49-F238E27FC236}">
                <a16:creationId xmlns:a16="http://schemas.microsoft.com/office/drawing/2014/main" id="{273C8059-DD08-4389-8B6C-38E54AADED1E}"/>
              </a:ext>
            </a:extLst>
          </p:cNvPr>
          <p:cNvCxnSpPr/>
          <p:nvPr/>
        </p:nvCxnSpPr>
        <p:spPr>
          <a:xfrm>
            <a:off x="4091521" y="2476574"/>
            <a:ext cx="0" cy="1019356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feld 106">
            <a:extLst>
              <a:ext uri="{FF2B5EF4-FFF2-40B4-BE49-F238E27FC236}">
                <a16:creationId xmlns:a16="http://schemas.microsoft.com/office/drawing/2014/main" id="{D7A511DA-D49A-4C59-93DA-90219E4F5525}"/>
              </a:ext>
            </a:extLst>
          </p:cNvPr>
          <p:cNvSpPr txBox="1"/>
          <p:nvPr/>
        </p:nvSpPr>
        <p:spPr>
          <a:xfrm>
            <a:off x="6047623" y="1872317"/>
            <a:ext cx="383438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C00000"/>
                </a:solidFill>
              </a:rPr>
              <a:t>B</a:t>
            </a:r>
            <a:r>
              <a:rPr lang="de-DE" baseline="-25000" dirty="0">
                <a:solidFill>
                  <a:srgbClr val="C00000"/>
                </a:solidFill>
              </a:rPr>
              <a:t>z</a:t>
            </a:r>
            <a:endParaRPr lang="en-US" baseline="-25000" dirty="0">
              <a:solidFill>
                <a:srgbClr val="C00000"/>
              </a:solidFill>
            </a:endParaRPr>
          </a:p>
        </p:txBody>
      </p:sp>
      <p:pic>
        <p:nvPicPr>
          <p:cNvPr id="109" name="Grafik 108">
            <a:extLst>
              <a:ext uri="{FF2B5EF4-FFF2-40B4-BE49-F238E27FC236}">
                <a16:creationId xmlns:a16="http://schemas.microsoft.com/office/drawing/2014/main" id="{BE60BDB5-6512-42CD-A51A-461A09CA20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789" y="1575541"/>
            <a:ext cx="3363507" cy="2242338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6C98E146-1E31-4A76-B793-F16B7EBA8E28}"/>
              </a:ext>
            </a:extLst>
          </p:cNvPr>
          <p:cNvSpPr txBox="1"/>
          <p:nvPr/>
        </p:nvSpPr>
        <p:spPr>
          <a:xfrm>
            <a:off x="8415045" y="1435107"/>
            <a:ext cx="239264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Square </a:t>
            </a:r>
            <a:r>
              <a:rPr lang="de-DE" dirty="0" err="1"/>
              <a:t>lattice</a:t>
            </a:r>
            <a:r>
              <a:rPr lang="de-DE" dirty="0"/>
              <a:t> </a:t>
            </a:r>
            <a:r>
              <a:rPr lang="de-DE" dirty="0" err="1"/>
              <a:t>butterfly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513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UD_2018_16zu9">
  <a:themeElements>
    <a:clrScheme name="TUD_Farben">
      <a:dk1>
        <a:srgbClr val="00305E"/>
      </a:dk1>
      <a:lt1>
        <a:srgbClr val="FFFFFF"/>
      </a:lt1>
      <a:dk2>
        <a:srgbClr val="00305E"/>
      </a:dk2>
      <a:lt2>
        <a:srgbClr val="727879"/>
      </a:lt2>
      <a:accent1>
        <a:srgbClr val="009EE0"/>
      </a:accent1>
      <a:accent2>
        <a:srgbClr val="006AB3"/>
      </a:accent2>
      <a:accent3>
        <a:srgbClr val="6AB023"/>
      </a:accent3>
      <a:accent4>
        <a:srgbClr val="007D40"/>
      </a:accent4>
      <a:accent5>
        <a:srgbClr val="93107E"/>
      </a:accent5>
      <a:accent6>
        <a:srgbClr val="54378A"/>
      </a:accent6>
      <a:hlink>
        <a:srgbClr val="009EE0"/>
      </a:hlink>
      <a:folHlink>
        <a:srgbClr val="006AB3"/>
      </a:folHlink>
    </a:clrScheme>
    <a:fontScheme name="TUD_Open 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FA3DDC62-2CE6-774E-8340-8260BC267E57}" vid="{CBF861B5-B793-E74B-9EAA-FF010F67C032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2020_Praesentationsvorlage_TUD_16zu9</Template>
  <TotalTime>0</TotalTime>
  <Words>1060</Words>
  <Application>Microsoft Office PowerPoint</Application>
  <PresentationFormat>Breitbild</PresentationFormat>
  <Paragraphs>222</Paragraphs>
  <Slides>25</Slides>
  <Notes>10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25</vt:i4>
      </vt:variant>
    </vt:vector>
  </HeadingPairs>
  <TitlesOfParts>
    <vt:vector size="31" baseType="lpstr">
      <vt:lpstr>Arial</vt:lpstr>
      <vt:lpstr>Open Sans</vt:lpstr>
      <vt:lpstr>Cambria Math</vt:lpstr>
      <vt:lpstr>Calibri</vt:lpstr>
      <vt:lpstr>Symbol</vt:lpstr>
      <vt:lpstr>TUD_2018_16zu9</vt:lpstr>
      <vt:lpstr>Rational Design of 2D Framework-Materials </vt:lpstr>
      <vt:lpstr>Current Projects</vt:lpstr>
      <vt:lpstr>Understanding synthesis of 2D polymers at liquid/air interfaces</vt:lpstr>
      <vt:lpstr>Understanding synthesis of 2D polymers at liquid/air interfaces</vt:lpstr>
      <vt:lpstr>Understanding synthesis of 2D polymers at liquid/air interfaces</vt:lpstr>
      <vt:lpstr>Understanding synthesis of 2D polymers at liquid/air interfaces</vt:lpstr>
      <vt:lpstr>Understanding synthesis of 2D polymers at liquid/air interfaces</vt:lpstr>
      <vt:lpstr>Understanding synthesis of 2D polymers at liquid/air interfaces</vt:lpstr>
      <vt:lpstr>Hofstadter‘s Butterfly in COFs</vt:lpstr>
      <vt:lpstr>Hofstadter‘s Butterfly in COFs</vt:lpstr>
      <vt:lpstr>Hofstadter‘s Butterfly in COFs</vt:lpstr>
      <vt:lpstr>Hofstadter‘s Butterfly in COFs</vt:lpstr>
      <vt:lpstr>Hofstadter‘s Butterfly in COFs</vt:lpstr>
      <vt:lpstr>Hofstadter‘s Butterfly in COFs</vt:lpstr>
      <vt:lpstr>Research plan</vt:lpstr>
      <vt:lpstr>Other activities</vt:lpstr>
      <vt:lpstr>PowerPoint-Präsentation</vt:lpstr>
      <vt:lpstr>PowerPoint-Präsentation</vt:lpstr>
      <vt:lpstr>Top-down snapshots of ordering in SOS</vt:lpstr>
      <vt:lpstr>Largest ring so far</vt:lpstr>
      <vt:lpstr>Other possible (hypothetical) COFs</vt:lpstr>
      <vt:lpstr>Measuring the Butterfly</vt:lpstr>
      <vt:lpstr>Measuring the Butterfly</vt:lpstr>
      <vt:lpstr>Measuring the Butterfly</vt:lpstr>
      <vt:lpstr>Measuring the Butterfly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Towards Rational Design of 2D Framework Materials</dc:title>
  <dc:creator>ms266877</dc:creator>
  <cp:lastModifiedBy>ms266877</cp:lastModifiedBy>
  <cp:revision>141</cp:revision>
  <dcterms:created xsi:type="dcterms:W3CDTF">2020-08-17T14:21:40Z</dcterms:created>
  <dcterms:modified xsi:type="dcterms:W3CDTF">2021-02-16T14:17:29Z</dcterms:modified>
</cp:coreProperties>
</file>