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</p:sldMasterIdLst>
  <p:sldIdLst>
    <p:sldId id="256" r:id="rId3"/>
    <p:sldId id="268" r:id="rId4"/>
    <p:sldId id="271" r:id="rId5"/>
    <p:sldId id="269" r:id="rId6"/>
    <p:sldId id="272" r:id="rId7"/>
    <p:sldId id="270" r:id="rId8"/>
  </p:sldIdLst>
  <p:sldSz cx="12192000" cy="6858000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6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5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 hidden="1"/>
          <p:cNvSpPr/>
          <p:nvPr/>
        </p:nvSpPr>
        <p:spPr>
          <a:xfrm>
            <a:off x="3575160" y="6323400"/>
            <a:ext cx="51868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</a:pPr>
            <a:r>
              <a:rPr lang="en-US" sz="800" b="0" strike="noStrike" spc="-1">
                <a:solidFill>
                  <a:srgbClr val="727879"/>
                </a:solidFill>
                <a:latin typeface="Open Sans"/>
                <a:ea typeface="DejaVu Sans"/>
              </a:rPr>
              <a:t>Titel der Präsentation</a:t>
            </a:r>
            <a:endParaRPr lang="en-US" sz="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800" b="0" strike="noStrike" spc="-1">
                <a:solidFill>
                  <a:srgbClr val="727879"/>
                </a:solidFill>
                <a:latin typeface="Open Sans"/>
                <a:ea typeface="Open Sans"/>
              </a:rPr>
              <a:t>Struktureinheit der TU Dresden / Name Vorname des Vortragenden</a:t>
            </a:r>
            <a:endParaRPr lang="en-US" sz="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800" b="0" strike="noStrike" spc="-1">
                <a:solidFill>
                  <a:srgbClr val="727879"/>
                </a:solidFill>
                <a:latin typeface="Open Sans"/>
                <a:ea typeface="Open Sans"/>
              </a:rPr>
              <a:t>Ort oder Anlass des Vortrags // 13.01.2018</a:t>
            </a:r>
            <a:endParaRPr lang="en-US" sz="800" b="0" strike="noStrike" spc="-1">
              <a:latin typeface="Arial"/>
            </a:endParaRPr>
          </a:p>
        </p:txBody>
      </p:sp>
      <p:sp>
        <p:nvSpPr>
          <p:cNvPr id="12" name="Line 2"/>
          <p:cNvSpPr/>
          <p:nvPr/>
        </p:nvSpPr>
        <p:spPr>
          <a:xfrm>
            <a:off x="0" y="6122880"/>
            <a:ext cx="12191760" cy="360"/>
          </a:xfrm>
          <a:prstGeom prst="line">
            <a:avLst/>
          </a:prstGeom>
          <a:ln w="12600">
            <a:solidFill>
              <a:srgbClr val="A6A6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8966160" y="6170760"/>
            <a:ext cx="703800" cy="504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br/>
            <a:r>
              <a:rPr lang="en-US" sz="800" b="0" strike="noStrike" spc="-1">
                <a:solidFill>
                  <a:srgbClr val="727879"/>
                </a:solidFill>
                <a:latin typeface="Open Sans"/>
                <a:ea typeface="Open Sans"/>
              </a:rPr>
              <a:t>Folie </a:t>
            </a:r>
            <a:fld id="{7E9B4F8F-0263-40C3-BFCD-18AD4A04D3F1}" type="slidenum">
              <a:rPr lang="en-US" sz="800" b="0" strike="noStrike" spc="-1">
                <a:solidFill>
                  <a:srgbClr val="727879"/>
                </a:solidFill>
                <a:latin typeface="Open Sans"/>
                <a:ea typeface="Open Sans"/>
              </a:rPr>
              <a:t>‹Nr.›</a:t>
            </a:fld>
            <a:endParaRPr lang="en-US" sz="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endParaRPr lang="en-US" sz="800" b="0" strike="noStrike" spc="-1">
              <a:latin typeface="Arial"/>
            </a:endParaRPr>
          </a:p>
        </p:txBody>
      </p:sp>
      <p:pic>
        <p:nvPicPr>
          <p:cNvPr id="3" name="Grafik 8"/>
          <p:cNvPicPr/>
          <p:nvPr/>
        </p:nvPicPr>
        <p:blipFill>
          <a:blip r:embed="rId14"/>
          <a:stretch/>
        </p:blipFill>
        <p:spPr>
          <a:xfrm>
            <a:off x="10973880" y="6336360"/>
            <a:ext cx="769320" cy="349560"/>
          </a:xfrm>
          <a:prstGeom prst="rect">
            <a:avLst/>
          </a:prstGeom>
          <a:ln>
            <a:noFill/>
          </a:ln>
        </p:spPr>
      </p:pic>
      <p:pic>
        <p:nvPicPr>
          <p:cNvPr id="4" name="Grafik 9"/>
          <p:cNvPicPr/>
          <p:nvPr/>
        </p:nvPicPr>
        <p:blipFill>
          <a:blip r:embed="rId15"/>
          <a:stretch/>
        </p:blipFill>
        <p:spPr>
          <a:xfrm>
            <a:off x="506160" y="6336720"/>
            <a:ext cx="1114560" cy="323280"/>
          </a:xfrm>
          <a:prstGeom prst="rect">
            <a:avLst/>
          </a:prstGeom>
          <a:ln>
            <a:noFill/>
          </a:ln>
        </p:spPr>
      </p:pic>
      <p:sp>
        <p:nvSpPr>
          <p:cNvPr id="5" name="CustomShape 4"/>
          <p:cNvSpPr/>
          <p:nvPr/>
        </p:nvSpPr>
        <p:spPr>
          <a:xfrm>
            <a:off x="0" y="1025640"/>
            <a:ext cx="12191040" cy="5831280"/>
          </a:xfrm>
          <a:prstGeom prst="rect">
            <a:avLst/>
          </a:prstGeom>
          <a:gradFill rotWithShape="0">
            <a:gsLst>
              <a:gs pos="0">
                <a:srgbClr val="00305E"/>
              </a:gs>
              <a:gs pos="100000">
                <a:srgbClr val="006AB3"/>
              </a:gs>
            </a:gsLst>
            <a:lin ang="15000000"/>
          </a:gra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CustomShape 5"/>
          <p:cNvSpPr/>
          <p:nvPr/>
        </p:nvSpPr>
        <p:spPr>
          <a:xfrm>
            <a:off x="0" y="1025640"/>
            <a:ext cx="12191040" cy="170280"/>
          </a:xfrm>
          <a:prstGeom prst="rect">
            <a:avLst/>
          </a:prstGeom>
          <a:solidFill>
            <a:srgbClr val="FFFFFF">
              <a:alpha val="60000"/>
            </a:srgbClr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" name="Grafik 8"/>
          <p:cNvPicPr/>
          <p:nvPr/>
        </p:nvPicPr>
        <p:blipFill>
          <a:blip r:embed="rId16"/>
          <a:stretch/>
        </p:blipFill>
        <p:spPr>
          <a:xfrm>
            <a:off x="10692720" y="328320"/>
            <a:ext cx="1217520" cy="553680"/>
          </a:xfrm>
          <a:prstGeom prst="rect">
            <a:avLst/>
          </a:prstGeom>
          <a:ln>
            <a:noFill/>
          </a:ln>
        </p:spPr>
      </p:pic>
      <p:pic>
        <p:nvPicPr>
          <p:cNvPr id="8" name="Grafik 10"/>
          <p:cNvPicPr/>
          <p:nvPr/>
        </p:nvPicPr>
        <p:blipFill>
          <a:blip r:embed="rId17"/>
          <a:stretch/>
        </p:blipFill>
        <p:spPr>
          <a:xfrm>
            <a:off x="290160" y="349560"/>
            <a:ext cx="1763640" cy="512280"/>
          </a:xfrm>
          <a:prstGeom prst="rect">
            <a:avLst/>
          </a:prstGeom>
          <a:ln>
            <a:noFill/>
          </a:ln>
        </p:spPr>
      </p:pic>
      <p:sp>
        <p:nvSpPr>
          <p:cNvPr id="9" name="PlaceHolder 6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10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3575160" y="6323400"/>
            <a:ext cx="51868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</a:pPr>
            <a:endParaRPr lang="en-US" sz="800" b="0" strike="noStrike" spc="-1" dirty="0">
              <a:solidFill>
                <a:srgbClr val="727879"/>
              </a:solidFill>
              <a:latin typeface="Open Sans"/>
              <a:ea typeface="Open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strike="noStrike" spc="-1" dirty="0">
                <a:solidFill>
                  <a:srgbClr val="FFFFFF"/>
                </a:solidFill>
                <a:latin typeface="Open Sans"/>
                <a:ea typeface="DejaVu Sans"/>
              </a:rPr>
              <a:t>Proposal: Evaluation of Data analysis techniques from Electronic Nose measurement data of multiple sources for Machine Learning</a:t>
            </a:r>
            <a:endParaRPr lang="en-US" sz="800" b="0" strike="noStrike" spc="-1" dirty="0"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strike="noStrike" spc="-1" dirty="0">
                <a:solidFill>
                  <a:srgbClr val="FFFFFF"/>
                </a:solidFill>
                <a:latin typeface="Open Sans"/>
                <a:ea typeface="DejaVu Sans"/>
              </a:rPr>
              <a:t>Proposal: Evaluation of Data analysis techniques from Electronic Nose measurement data of multiple sources for Machine Learning</a:t>
            </a:r>
            <a:endParaRPr lang="en-US" sz="800" b="0" strike="noStrike" spc="-1" dirty="0"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strike="noStrike" spc="-1" dirty="0">
                <a:solidFill>
                  <a:srgbClr val="FFFFFF"/>
                </a:solidFill>
                <a:latin typeface="Open Sans"/>
                <a:ea typeface="DejaVu Sans"/>
              </a:rPr>
              <a:t>Proposal: Evaluation of Data analysis techniques from Electronic Nose measurement data of multiple sources for Machine Learning</a:t>
            </a:r>
            <a:endParaRPr lang="en-US" sz="800" b="0" strike="noStrike" spc="-1" dirty="0"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strike="noStrike" spc="-1" dirty="0">
                <a:solidFill>
                  <a:srgbClr val="FFFFFF"/>
                </a:solidFill>
                <a:latin typeface="Open Sans"/>
                <a:ea typeface="DejaVu Sans"/>
              </a:rPr>
              <a:t>Proposal: Evaluation of Data analysis techniques from Electronic Nose measurement data of multiple sources for Machine Learning</a:t>
            </a:r>
            <a:endParaRPr lang="en-US" sz="800" b="0" strike="noStrike" spc="-1" dirty="0"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strike="noStrike" spc="-1" dirty="0">
                <a:solidFill>
                  <a:srgbClr val="FFFFFF"/>
                </a:solidFill>
                <a:latin typeface="Open Sans"/>
                <a:ea typeface="DejaVu Sans"/>
              </a:rPr>
              <a:t>Proposal: Evaluation of Data analysis techniques from Electronic Nose measurement data of multiple sources  Evaluation of Data analysis techniques from Electronic Nose measurement data of multiple </a:t>
            </a:r>
            <a:r>
              <a:rPr lang="en-US" sz="800" b="0" strike="noStrike" spc="-1" dirty="0">
                <a:solidFill>
                  <a:srgbClr val="727879"/>
                </a:solidFill>
                <a:latin typeface="Open Sans"/>
                <a:ea typeface="Open Sans"/>
              </a:rPr>
              <a:t>Chair of Materials Science and Nanotechnology  / Timo Land</a:t>
            </a:r>
            <a:endParaRPr lang="en-US" sz="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800" b="0" strike="noStrike" spc="-1" dirty="0">
                <a:solidFill>
                  <a:srgbClr val="727879"/>
                </a:solidFill>
                <a:latin typeface="Open Sans"/>
                <a:ea typeface="Open Sans"/>
              </a:rPr>
              <a:t>Dresden // 23.6.2021</a:t>
            </a:r>
            <a:endParaRPr lang="en-US" sz="800" b="0" strike="noStrike" spc="-1" dirty="0">
              <a:latin typeface="Arial"/>
            </a:endParaRPr>
          </a:p>
        </p:txBody>
      </p:sp>
      <p:sp>
        <p:nvSpPr>
          <p:cNvPr id="91" name="Line 2"/>
          <p:cNvSpPr/>
          <p:nvPr/>
        </p:nvSpPr>
        <p:spPr>
          <a:xfrm>
            <a:off x="0" y="6122880"/>
            <a:ext cx="12191760" cy="360"/>
          </a:xfrm>
          <a:prstGeom prst="line">
            <a:avLst/>
          </a:prstGeom>
          <a:ln w="12600">
            <a:solidFill>
              <a:srgbClr val="A6A6A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" name="CustomShape 3"/>
          <p:cNvSpPr/>
          <p:nvPr/>
        </p:nvSpPr>
        <p:spPr>
          <a:xfrm>
            <a:off x="8966160" y="6170760"/>
            <a:ext cx="703800" cy="504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br/>
            <a:r>
              <a:rPr lang="en-US" sz="800" b="0" strike="noStrike" spc="-1">
                <a:solidFill>
                  <a:srgbClr val="727879"/>
                </a:solidFill>
                <a:latin typeface="Open Sans"/>
                <a:ea typeface="Open Sans"/>
              </a:rPr>
              <a:t>Folie </a:t>
            </a:r>
            <a:fld id="{A2291FA8-27D0-4263-AD4D-D3AC500C1937}" type="slidenum">
              <a:rPr lang="en-US" sz="800" b="0" strike="noStrike" spc="-1">
                <a:solidFill>
                  <a:srgbClr val="727879"/>
                </a:solidFill>
                <a:latin typeface="Open Sans"/>
                <a:ea typeface="Open Sans"/>
              </a:rPr>
              <a:t>‹Nr.›</a:t>
            </a:fld>
            <a:endParaRPr lang="en-US" sz="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endParaRPr lang="en-US" sz="800" b="0" strike="noStrike" spc="-1">
              <a:latin typeface="Arial"/>
            </a:endParaRPr>
          </a:p>
        </p:txBody>
      </p:sp>
      <p:pic>
        <p:nvPicPr>
          <p:cNvPr id="93" name="Grafik 8"/>
          <p:cNvPicPr/>
          <p:nvPr/>
        </p:nvPicPr>
        <p:blipFill>
          <a:blip r:embed="rId14"/>
          <a:stretch/>
        </p:blipFill>
        <p:spPr>
          <a:xfrm>
            <a:off x="10973880" y="6336360"/>
            <a:ext cx="769320" cy="349560"/>
          </a:xfrm>
          <a:prstGeom prst="rect">
            <a:avLst/>
          </a:prstGeom>
          <a:ln>
            <a:noFill/>
          </a:ln>
        </p:spPr>
      </p:pic>
      <p:pic>
        <p:nvPicPr>
          <p:cNvPr id="94" name="Grafik 9"/>
          <p:cNvPicPr/>
          <p:nvPr/>
        </p:nvPicPr>
        <p:blipFill>
          <a:blip r:embed="rId15"/>
          <a:stretch/>
        </p:blipFill>
        <p:spPr>
          <a:xfrm>
            <a:off x="506160" y="6336720"/>
            <a:ext cx="1114560" cy="323280"/>
          </a:xfrm>
          <a:prstGeom prst="rect">
            <a:avLst/>
          </a:prstGeom>
          <a:ln>
            <a:noFill/>
          </a:ln>
        </p:spPr>
      </p:pic>
      <p:sp>
        <p:nvSpPr>
          <p:cNvPr id="95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9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874800" y="4857120"/>
            <a:ext cx="10437840" cy="970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spcBef>
                <a:spcPts val="601"/>
              </a:spcBef>
            </a:pPr>
            <a:r>
              <a:rPr lang="en-US" sz="1600" b="0" strike="noStrike" spc="-1" dirty="0">
                <a:solidFill>
                  <a:srgbClr val="FFFFFF"/>
                </a:solidFill>
                <a:latin typeface="Open Sans"/>
                <a:ea typeface="DejaVu Sans"/>
              </a:rPr>
              <a:t>23.06.2021</a:t>
            </a:r>
            <a:endParaRPr lang="en-US" sz="1600" b="0" strike="noStrike" spc="-1" dirty="0"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874800" y="2421000"/>
            <a:ext cx="10437840" cy="82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600" b="0" strike="noStrike" spc="-1">
                <a:solidFill>
                  <a:srgbClr val="FFFFFF"/>
                </a:solidFill>
                <a:latin typeface="Open Sans"/>
                <a:ea typeface="DejaVu Sans"/>
              </a:rPr>
              <a:t>Chair of Materials Science and Nanotechnology</a:t>
            </a:r>
            <a:endParaRPr lang="en-US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0" strike="noStrike" spc="-1">
                <a:solidFill>
                  <a:srgbClr val="FFFFFF"/>
                </a:solidFill>
                <a:latin typeface="Open Sans"/>
                <a:ea typeface="DejaVu Sans"/>
              </a:rPr>
              <a:t>Timo Land</a:t>
            </a:r>
            <a:endParaRPr lang="en-US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600" b="0" strike="noStrike" spc="-1">
              <a:latin typeface="Arial"/>
            </a:endParaRPr>
          </a:p>
        </p:txBody>
      </p:sp>
      <p:sp>
        <p:nvSpPr>
          <p:cNvPr id="135" name="CustomShape 3"/>
          <p:cNvSpPr/>
          <p:nvPr/>
        </p:nvSpPr>
        <p:spPr>
          <a:xfrm>
            <a:off x="874800" y="3392280"/>
            <a:ext cx="10437840" cy="146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FFFFFF"/>
                </a:solidFill>
                <a:latin typeface="Open Sans"/>
                <a:ea typeface="DejaVu Sans"/>
              </a:rPr>
              <a:t>Proposal: </a:t>
            </a:r>
            <a:r>
              <a:rPr lang="en-US" sz="3200" b="1" spc="-1" dirty="0">
                <a:solidFill>
                  <a:srgbClr val="FFFFFF"/>
                </a:solidFill>
                <a:latin typeface="Open Sans"/>
                <a:ea typeface="DejaVu Sans"/>
              </a:rPr>
              <a:t>D</a:t>
            </a:r>
            <a:r>
              <a:rPr lang="en-US" sz="3200" b="1" strike="noStrike" spc="-1" dirty="0">
                <a:solidFill>
                  <a:srgbClr val="FFFFFF"/>
                </a:solidFill>
                <a:latin typeface="Open Sans"/>
                <a:ea typeface="DejaVu Sans"/>
              </a:rPr>
              <a:t>ata analysis for E-Nose measurement data for Machine Learning</a:t>
            </a:r>
            <a:endParaRPr lang="en-US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28EBCE-7061-4833-B1E1-97288B7E8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Simplified ML cycle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8FD82C27-02BD-4D99-AA29-ED221A3EC3DE}"/>
              </a:ext>
            </a:extLst>
          </p:cNvPr>
          <p:cNvSpPr/>
          <p:nvPr/>
        </p:nvSpPr>
        <p:spPr>
          <a:xfrm>
            <a:off x="1119883" y="1931542"/>
            <a:ext cx="1160980" cy="4417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 1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2608180-016E-417B-BEA0-A4FC26C7BD6E}"/>
              </a:ext>
            </a:extLst>
          </p:cNvPr>
          <p:cNvSpPr/>
          <p:nvPr/>
        </p:nvSpPr>
        <p:spPr>
          <a:xfrm>
            <a:off x="2769391" y="1922480"/>
            <a:ext cx="1160980" cy="4417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Source 2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B6F6E809-7EF8-4F60-8A04-ABCBBCF31251}"/>
              </a:ext>
            </a:extLst>
          </p:cNvPr>
          <p:cNvSpPr/>
          <p:nvPr/>
        </p:nvSpPr>
        <p:spPr>
          <a:xfrm>
            <a:off x="4426810" y="1926404"/>
            <a:ext cx="1160980" cy="4417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Source 3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EEC89E0-53A3-4342-87E3-2CFBB90E0DCB}"/>
              </a:ext>
            </a:extLst>
          </p:cNvPr>
          <p:cNvSpPr/>
          <p:nvPr/>
        </p:nvSpPr>
        <p:spPr>
          <a:xfrm>
            <a:off x="6189842" y="1934969"/>
            <a:ext cx="1160980" cy="4417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Source 4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C790DCDD-BFDB-4E3D-85CE-20441D06E32A}"/>
              </a:ext>
            </a:extLst>
          </p:cNvPr>
          <p:cNvSpPr/>
          <p:nvPr/>
        </p:nvSpPr>
        <p:spPr>
          <a:xfrm>
            <a:off x="9496768" y="1923380"/>
            <a:ext cx="1160980" cy="4417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 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6D86BBF-BFCB-49BE-9AF5-BC6BF8AA9969}"/>
              </a:ext>
            </a:extLst>
          </p:cNvPr>
          <p:cNvSpPr txBox="1"/>
          <p:nvPr/>
        </p:nvSpPr>
        <p:spPr>
          <a:xfrm>
            <a:off x="8216046" y="201256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08325EC2-7091-4BBE-961F-BDCB4DA993C2}"/>
              </a:ext>
            </a:extLst>
          </p:cNvPr>
          <p:cNvSpPr/>
          <p:nvPr/>
        </p:nvSpPr>
        <p:spPr>
          <a:xfrm>
            <a:off x="2098780" y="3411525"/>
            <a:ext cx="7993839" cy="8655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analysis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F396BB66-7845-44C1-A1D6-FBF6B04C58FB}"/>
              </a:ext>
            </a:extLst>
          </p:cNvPr>
          <p:cNvSpPr/>
          <p:nvPr/>
        </p:nvSpPr>
        <p:spPr>
          <a:xfrm>
            <a:off x="5350823" y="5121819"/>
            <a:ext cx="1489753" cy="6061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Machine Learning</a:t>
            </a:r>
          </a:p>
        </p:txBody>
      </p: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42FBCB33-4559-4B8D-940F-414B6911FE88}"/>
              </a:ext>
            </a:extLst>
          </p:cNvPr>
          <p:cNvCxnSpPr>
            <a:cxnSpLocks/>
          </p:cNvCxnSpPr>
          <p:nvPr/>
        </p:nvCxnSpPr>
        <p:spPr>
          <a:xfrm>
            <a:off x="1720922" y="2358637"/>
            <a:ext cx="1025726" cy="1086206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07597CBB-ED62-49E3-9767-B98FC27723D8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3349881" y="2364268"/>
            <a:ext cx="869060" cy="107322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310EFDA8-F23F-4306-9263-D8CA6B4B1924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5007300" y="2368192"/>
            <a:ext cx="317317" cy="107665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5ECEB6F0-8F2C-41DD-85D7-C42A369A6630}"/>
              </a:ext>
            </a:extLst>
          </p:cNvPr>
          <p:cNvCxnSpPr>
            <a:cxnSpLocks/>
            <a:stCxn id="7" idx="2"/>
          </p:cNvCxnSpPr>
          <p:nvPr/>
        </p:nvCxnSpPr>
        <p:spPr>
          <a:xfrm flipH="1">
            <a:off x="6584343" y="2376757"/>
            <a:ext cx="185989" cy="105567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F140238B-88EF-4593-81DA-4E2A64607093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9010435" y="2365168"/>
            <a:ext cx="1066823" cy="103982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2969875D-8E2B-4C4A-AC53-088919B96D80}"/>
              </a:ext>
            </a:extLst>
          </p:cNvPr>
          <p:cNvCxnSpPr>
            <a:cxnSpLocks/>
            <a:stCxn id="12" idx="2"/>
            <a:endCxn id="13" idx="0"/>
          </p:cNvCxnSpPr>
          <p:nvPr/>
        </p:nvCxnSpPr>
        <p:spPr>
          <a:xfrm>
            <a:off x="6095700" y="4277123"/>
            <a:ext cx="0" cy="84469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Verbinder: gewinkelt 40">
            <a:extLst>
              <a:ext uri="{FF2B5EF4-FFF2-40B4-BE49-F238E27FC236}">
                <a16:creationId xmlns:a16="http://schemas.microsoft.com/office/drawing/2014/main" id="{CCEB57F1-9AC2-492D-B31E-FA339B41C3FD}"/>
              </a:ext>
            </a:extLst>
          </p:cNvPr>
          <p:cNvCxnSpPr>
            <a:stCxn id="13" idx="2"/>
          </p:cNvCxnSpPr>
          <p:nvPr/>
        </p:nvCxnSpPr>
        <p:spPr>
          <a:xfrm rot="5400000" flipH="1">
            <a:off x="1690579" y="1322873"/>
            <a:ext cx="3580696" cy="5229547"/>
          </a:xfrm>
          <a:prstGeom prst="bentConnector4">
            <a:avLst>
              <a:gd name="adj1" fmla="val -6384"/>
              <a:gd name="adj2" fmla="val 11056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feil: nach rechts 9">
            <a:extLst>
              <a:ext uri="{FF2B5EF4-FFF2-40B4-BE49-F238E27FC236}">
                <a16:creationId xmlns:a16="http://schemas.microsoft.com/office/drawing/2014/main" id="{E3CC31D2-9449-4A92-9E8A-58FF359FD1E3}"/>
              </a:ext>
            </a:extLst>
          </p:cNvPr>
          <p:cNvSpPr/>
          <p:nvPr/>
        </p:nvSpPr>
        <p:spPr>
          <a:xfrm rot="10800000">
            <a:off x="9740394" y="3637051"/>
            <a:ext cx="551921" cy="43151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0476F09-1563-4AC2-B537-775DA63E017D}"/>
              </a:ext>
            </a:extLst>
          </p:cNvPr>
          <p:cNvSpPr txBox="1"/>
          <p:nvPr/>
        </p:nvSpPr>
        <p:spPr>
          <a:xfrm>
            <a:off x="9935489" y="3504177"/>
            <a:ext cx="1990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C00000"/>
                </a:solidFill>
              </a:rPr>
              <a:t>Focus </a:t>
            </a:r>
            <a:r>
              <a:rPr lang="de-DE" dirty="0" err="1">
                <a:solidFill>
                  <a:srgbClr val="C00000"/>
                </a:solidFill>
              </a:rPr>
              <a:t>of</a:t>
            </a:r>
            <a:endParaRPr lang="de-DE" dirty="0">
              <a:solidFill>
                <a:srgbClr val="C00000"/>
              </a:solidFill>
            </a:endParaRPr>
          </a:p>
          <a:p>
            <a:pPr algn="ctr"/>
            <a:r>
              <a:rPr lang="de-DE" dirty="0" err="1">
                <a:solidFill>
                  <a:srgbClr val="C00000"/>
                </a:solidFill>
              </a:rPr>
              <a:t>thesis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72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2F1706-A048-4E90-B63C-1AFEBC705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Problem statement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9A8E7EE-26EB-4384-BD49-DF1E4C8A116E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09480" y="1674688"/>
            <a:ext cx="10972440" cy="4438436"/>
          </a:xfrm>
        </p:spPr>
        <p:txBody>
          <a:bodyPr/>
          <a:lstStyle/>
          <a:p>
            <a:r>
              <a:rPr lang="en-US" sz="3600" dirty="0"/>
              <a:t>Measurements are taken by multiple sources:</a:t>
            </a:r>
          </a:p>
          <a:p>
            <a:pPr marL="571500" lvl="8" indent="-571500">
              <a:buFont typeface="Arial" panose="020B0604020202020204" pitchFamily="34" charset="0"/>
              <a:buChar char="•"/>
            </a:pPr>
            <a:r>
              <a:rPr lang="en-US" sz="3600" dirty="0"/>
              <a:t>in different environments</a:t>
            </a:r>
          </a:p>
          <a:p>
            <a:pPr marL="571500" lvl="1" indent="-571500">
              <a:buFont typeface="Arial" panose="020B0604020202020204" pitchFamily="34" charset="0"/>
              <a:buChar char="•"/>
            </a:pPr>
            <a:r>
              <a:rPr lang="en-US" sz="3600" dirty="0"/>
              <a:t>with different gases/ smells</a:t>
            </a:r>
          </a:p>
          <a:p>
            <a:pPr marL="457200" lvl="1" indent="0">
              <a:buNone/>
            </a:pPr>
            <a:endParaRPr lang="en-US" sz="3600" dirty="0"/>
          </a:p>
          <a:p>
            <a:r>
              <a:rPr lang="en-US" sz="3600" dirty="0">
                <a:sym typeface="Wingdings" panose="05000000000000000000" pitchFamily="2" charset="2"/>
              </a:rPr>
              <a:t>ML problem: Garbage in – garbage out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>
                <a:sym typeface="Wingdings" panose="05000000000000000000" pitchFamily="2" charset="2"/>
              </a:rPr>
              <a:t></a:t>
            </a:r>
            <a:r>
              <a:rPr lang="en-US" sz="3600" dirty="0"/>
              <a:t> Data quality should be verified for ML</a:t>
            </a:r>
          </a:p>
        </p:txBody>
      </p:sp>
    </p:spTree>
    <p:extLst>
      <p:ext uri="{BB962C8B-B14F-4D97-AF65-F5344CB8AC3E}">
        <p14:creationId xmlns:p14="http://schemas.microsoft.com/office/powerpoint/2010/main" val="817981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68BD8F-01CD-4857-869D-B4900BAF7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Research goals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4861C44-932A-4AC6-A5A9-6AB29B686742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09480" y="1695802"/>
            <a:ext cx="10972440" cy="4191856"/>
          </a:xfrm>
        </p:spPr>
        <p:txBody>
          <a:bodyPr/>
          <a:lstStyle/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Define different data quality aspects for measurements of multiple sources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Find data analysis techniques for the verification of the data quality aspects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Gather real measurement data from multiple sources</a:t>
            </a: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Evaluate data analysis techniques with data gathered</a:t>
            </a:r>
          </a:p>
          <a:p>
            <a:pPr>
              <a:lnSpc>
                <a:spcPct val="100000"/>
              </a:lnSpc>
            </a:pPr>
            <a:endParaRPr lang="en-US" sz="2800" dirty="0"/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447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67B4A1-864E-452D-B6F3-ECD4BC221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Thesis roadmap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575E1D5-963C-4C26-A054-58D455E56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55257" y="1627401"/>
            <a:ext cx="9281486" cy="387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642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9115F-F4E2-411F-AF91-BFBA5A119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Outlook</a:t>
            </a:r>
            <a:endParaRPr lang="en-US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0D2FA6E-7D1C-4623-8E91-F4A20F10B72B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09480" y="1623317"/>
            <a:ext cx="10972440" cy="2324892"/>
          </a:xfrm>
        </p:spPr>
        <p:txBody>
          <a:bodyPr/>
          <a:lstStyle/>
          <a:p>
            <a:r>
              <a:rPr lang="de-DE" sz="3600" dirty="0" err="1"/>
              <a:t>Sniffboard</a:t>
            </a:r>
            <a:endParaRPr lang="en-US" sz="36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de-DE" dirty="0" err="1"/>
              <a:t>Application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electronic </a:t>
            </a:r>
            <a:r>
              <a:rPr lang="de-DE" dirty="0" err="1"/>
              <a:t>nose</a:t>
            </a:r>
            <a:r>
              <a:rPr lang="de-DE" dirty="0"/>
              <a:t> in multiple </a:t>
            </a:r>
            <a:r>
              <a:rPr lang="de-DE" dirty="0" err="1"/>
              <a:t>environments</a:t>
            </a:r>
            <a:endParaRPr lang="de-DE" dirty="0"/>
          </a:p>
          <a:p>
            <a:pPr lvl="1"/>
            <a:endParaRPr lang="de-DE" dirty="0"/>
          </a:p>
          <a:p>
            <a:pPr marL="457200" lvl="1" indent="0">
              <a:buNone/>
            </a:pPr>
            <a:endParaRPr lang="de-DE" dirty="0"/>
          </a:p>
          <a:p>
            <a:r>
              <a:rPr lang="de-DE" sz="3600" dirty="0"/>
              <a:t>SMELLODY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de-DE" dirty="0"/>
              <a:t>Body </a:t>
            </a:r>
            <a:r>
              <a:rPr lang="de-DE" dirty="0" err="1"/>
              <a:t>smell</a:t>
            </a:r>
            <a:r>
              <a:rPr lang="de-DE" dirty="0"/>
              <a:t> </a:t>
            </a:r>
            <a:r>
              <a:rPr lang="de-DE" dirty="0" err="1"/>
              <a:t>measurements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multiple </a:t>
            </a:r>
            <a:r>
              <a:rPr lang="de-DE" dirty="0" err="1"/>
              <a:t>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028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130</Words>
  <Application>Microsoft Office PowerPoint</Application>
  <PresentationFormat>Breitbild</PresentationFormat>
  <Paragraphs>36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Open Sans</vt:lpstr>
      <vt:lpstr>Symbol</vt:lpstr>
      <vt:lpstr>Wingdings</vt:lpstr>
      <vt:lpstr>Office Theme</vt:lpstr>
      <vt:lpstr>Office Theme</vt:lpstr>
      <vt:lpstr>PowerPoint-Präsentation</vt:lpstr>
      <vt:lpstr>Simplified ML cycle</vt:lpstr>
      <vt:lpstr>Problem statement</vt:lpstr>
      <vt:lpstr>Research goals</vt:lpstr>
      <vt:lpstr>Thesis roadmap</vt:lpstr>
      <vt:lpstr>Outlook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Präsentationsvorlagen im CD der TU Dresden</dc:title>
  <dc:subject/>
  <dc:creator>Microsoft Office-Benutzer</dc:creator>
  <dc:description/>
  <cp:lastModifiedBy>Land, Timo</cp:lastModifiedBy>
  <cp:revision>92</cp:revision>
  <dcterms:created xsi:type="dcterms:W3CDTF">2020-01-10T13:56:09Z</dcterms:created>
  <dcterms:modified xsi:type="dcterms:W3CDTF">2021-06-23T13:44:18Z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16.0016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Breitbild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23</vt:i4>
  </property>
</Properties>
</file>