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91" r:id="rId1"/>
  </p:sldMasterIdLst>
  <p:notesMasterIdLst>
    <p:notesMasterId r:id="rId14"/>
  </p:notesMasterIdLst>
  <p:handoutMasterIdLst>
    <p:handoutMasterId r:id="rId15"/>
  </p:handoutMasterIdLst>
  <p:sldIdLst>
    <p:sldId id="256" r:id="rId2"/>
    <p:sldId id="284" r:id="rId3"/>
    <p:sldId id="290" r:id="rId4"/>
    <p:sldId id="291" r:id="rId5"/>
    <p:sldId id="292" r:id="rId6"/>
    <p:sldId id="293" r:id="rId7"/>
    <p:sldId id="294" r:id="rId8"/>
    <p:sldId id="295" r:id="rId9"/>
    <p:sldId id="308" r:id="rId10"/>
    <p:sldId id="316" r:id="rId11"/>
    <p:sldId id="303" r:id="rId12"/>
    <p:sldId id="315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4020202020204" charset="0"/>
      <p:regular r:id="rId20"/>
      <p:bold r:id="rId21"/>
      <p:italic r:id="rId22"/>
      <p:boldItalic r:id="rId23"/>
    </p:embeddedFont>
  </p:embeddedFontLst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5E"/>
    <a:srgbClr val="13A983"/>
    <a:srgbClr val="009BA4"/>
    <a:srgbClr val="93C356"/>
    <a:srgbClr val="BCCF02"/>
    <a:srgbClr val="28618C"/>
    <a:srgbClr val="539DC5"/>
    <a:srgbClr val="02ACA8"/>
    <a:srgbClr val="F07D00"/>
    <a:srgbClr val="E02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87779" autoAdjust="0"/>
  </p:normalViewPr>
  <p:slideViewPr>
    <p:cSldViewPr snapToGrid="0" snapToObjects="1">
      <p:cViewPr varScale="1">
        <p:scale>
          <a:sx n="100" d="100"/>
          <a:sy n="100" d="100"/>
        </p:scale>
        <p:origin x="198" y="84"/>
      </p:cViewPr>
      <p:guideLst/>
    </p:cSldViewPr>
  </p:slideViewPr>
  <p:outlineViewPr>
    <p:cViewPr>
      <p:scale>
        <a:sx n="33" d="100"/>
        <a:sy n="33" d="100"/>
      </p:scale>
      <p:origin x="0" y="-9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17.08.2020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17.08.2020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345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559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2865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1889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084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https://tu-dresden.de/mn/postgraduales/promotion/haeufige-fragen</a:t>
            </a:r>
          </a:p>
          <a:p>
            <a:r>
              <a:rPr lang="en-US" dirty="0"/>
              <a:t>https://tu-dresden.de/mn/postgraduales/promotion/promotionsordnung</a:t>
            </a:r>
          </a:p>
          <a:p>
            <a:r>
              <a:rPr lang="en-US" dirty="0"/>
              <a:t>https://tu-dresden.de/mn/postgraduales/promotion/ordnung-fuer-das-promotionsstudium</a:t>
            </a:r>
          </a:p>
          <a:p>
            <a:endParaRPr lang="en-US" dirty="0"/>
          </a:p>
          <a:p>
            <a:r>
              <a:rPr lang="en-US" dirty="0" err="1"/>
              <a:t>Lehre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Physik</a:t>
            </a:r>
            <a:r>
              <a:rPr lang="en-US" dirty="0"/>
              <a:t> </a:t>
            </a:r>
            <a:r>
              <a:rPr lang="en-US" dirty="0" err="1"/>
              <a:t>evtl</a:t>
            </a:r>
            <a:r>
              <a:rPr lang="en-US" dirty="0"/>
              <a:t> 4 SWS: https://tu-dresden.de/mn/physik/forschung/promotion-habilitation#section-2</a:t>
            </a:r>
          </a:p>
          <a:p>
            <a:endParaRPr lang="en-US" dirty="0"/>
          </a:p>
          <a:p>
            <a:r>
              <a:rPr lang="en-US" dirty="0"/>
              <a:t>	</a:t>
            </a:r>
          </a:p>
          <a:p>
            <a:r>
              <a:rPr lang="en-US" dirty="0"/>
              <a:t>https://www.verw.tu-dresden.de/Amtbek/PDF-Dateien/2019-09/05_13soDWW29.04.2019.pdf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5159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https://tu-dresden.de/mn/postgraduales/promotion/haeufige-fragen</a:t>
            </a:r>
          </a:p>
          <a:p>
            <a:r>
              <a:rPr lang="en-US" dirty="0"/>
              <a:t>https://tu-dresden.de/mn/postgraduales/promotion/promotionsordnung</a:t>
            </a:r>
          </a:p>
          <a:p>
            <a:r>
              <a:rPr lang="en-US" dirty="0"/>
              <a:t>https://tu-dresden.de/mn/postgraduales/promotion/ordnung-fuer-das-promotionsstudium</a:t>
            </a:r>
          </a:p>
          <a:p>
            <a:endParaRPr lang="en-US" dirty="0"/>
          </a:p>
          <a:p>
            <a:r>
              <a:rPr lang="en-US" dirty="0" err="1"/>
              <a:t>Lehre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Physik</a:t>
            </a:r>
            <a:r>
              <a:rPr lang="en-US" dirty="0"/>
              <a:t> </a:t>
            </a:r>
            <a:r>
              <a:rPr lang="en-US" dirty="0" err="1"/>
              <a:t>evtl</a:t>
            </a:r>
            <a:r>
              <a:rPr lang="en-US" dirty="0"/>
              <a:t> 4 SWS: https://tu-dresden.de/mn/physik/forschung/promotion-habilitation#section-2</a:t>
            </a:r>
          </a:p>
          <a:p>
            <a:endParaRPr lang="en-US" dirty="0"/>
          </a:p>
          <a:p>
            <a:r>
              <a:rPr lang="en-US" dirty="0"/>
              <a:t>	</a:t>
            </a:r>
          </a:p>
          <a:p>
            <a:r>
              <a:rPr lang="en-US" dirty="0"/>
              <a:t>https://www.verw.tu-dresden.de/Amtbek/PDF-Dateien/2019-09/05_13soDWW29.04.2019.pdf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2593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025526"/>
            <a:ext cx="12192000" cy="5832476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4" y="4494775"/>
            <a:ext cx="10438871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1025525"/>
            <a:ext cx="12192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31" y="328249"/>
            <a:ext cx="1218534" cy="55458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12023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9847689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58956533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2192000" cy="612933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679611084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2" y="4494775"/>
            <a:ext cx="10438873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102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4"/>
          <p:cNvCxnSpPr/>
          <p:nvPr/>
        </p:nvCxnSpPr>
        <p:spPr>
          <a:xfrm>
            <a:off x="0" y="120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31" y="328249"/>
            <a:ext cx="1218534" cy="55458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98478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28119933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387259"/>
            <a:ext cx="10580687" cy="1198491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7067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5749" y="1484313"/>
            <a:ext cx="6089649" cy="43449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1" y="1484313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2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0" y="4402050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91138792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874713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7024276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3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49" y="1484315"/>
            <a:ext cx="5187950" cy="43449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3661984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3399576" cy="43449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8070849" y="1484315"/>
            <a:ext cx="3384550" cy="43449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457700" y="1484315"/>
            <a:ext cx="3416300" cy="43449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3359633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6267450" y="368305"/>
            <a:ext cx="5046135" cy="6621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2400" dirty="0"/>
              <a:t>Titelmasterformat durch Klicken bearbeiten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50" y="1484315"/>
            <a:ext cx="5187950" cy="43449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67507"/>
            <a:ext cx="5195887" cy="66278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6531681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 (16pt)</a:t>
            </a:r>
          </a:p>
          <a:p>
            <a:pPr lvl="1"/>
            <a:r>
              <a:rPr lang="de-DE" dirty="0"/>
              <a:t>Zweite Textebene für Aufzählungen</a:t>
            </a:r>
          </a:p>
          <a:p>
            <a:pPr lvl="2"/>
            <a:r>
              <a:rPr lang="de-DE" dirty="0"/>
              <a:t>Dritte Textebene bei viel Text (14pt)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Zwischenseite</a:t>
            </a:r>
          </a:p>
          <a:p>
            <a:pPr lvl="6"/>
            <a:r>
              <a:rPr lang="de-DE" dirty="0"/>
              <a:t>Für den nächsten Präsentationsabschnitt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3575050" y="6319797"/>
            <a:ext cx="51879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bg2"/>
                </a:solidFill>
              </a:rPr>
              <a:t>Rational Design </a:t>
            </a:r>
            <a:r>
              <a:rPr lang="de-DE" sz="800" dirty="0" err="1">
                <a:solidFill>
                  <a:schemeClr val="bg2"/>
                </a:solidFill>
              </a:rPr>
              <a:t>of</a:t>
            </a:r>
            <a:r>
              <a:rPr lang="de-DE" sz="800" dirty="0">
                <a:solidFill>
                  <a:schemeClr val="bg2"/>
                </a:solidFill>
              </a:rPr>
              <a:t> 2D Framework-Materials</a:t>
            </a:r>
          </a:p>
          <a:p>
            <a:pPr algn="l"/>
            <a:r>
              <a:rPr lang="de-DE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David </a:t>
            </a:r>
            <a:r>
              <a:rPr lang="de-DE" sz="800" dirty="0" err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Bodesheim</a:t>
            </a:r>
            <a:endParaRPr lang="de-DE" sz="800" baseline="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de-DE" sz="800" baseline="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TAC Kick-Off Meeting // 18.08.2020</a:t>
            </a:r>
            <a:endParaRPr lang="de-DE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12321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8966200" y="6306444"/>
            <a:ext cx="7048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e-DE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r>
              <a:rPr lang="de-DE" sz="800" baseline="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de-DE" sz="800" baseline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800" baseline="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955" y="6336430"/>
            <a:ext cx="770373" cy="35061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3" y="6336706"/>
            <a:ext cx="1115691" cy="32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</p:sldLayoutIdLst>
  <p:hf hdr="0"/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42" indent="-323953" algn="l" defTabSz="914269" rtl="0" eaLnBrk="1" latinLnBrk="0" hangingPunct="1">
        <a:spcBef>
          <a:spcPts val="300"/>
        </a:spcBef>
        <a:buFont typeface="Open Sans" panose="020B0606030504020204" pitchFamily="34" charset="0"/>
        <a:buChar char="—"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3pPr>
      <a:lvl4pPr marL="395942" indent="-215969" algn="l" defTabSz="914269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575916" indent="-179362" algn="l" defTabSz="914269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502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5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0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538">
          <p15:clr>
            <a:srgbClr val="F26B43"/>
          </p15:clr>
        </p15:guide>
        <p15:guide id="31" pos="551">
          <p15:clr>
            <a:srgbClr val="F26B43"/>
          </p15:clr>
        </p15:guide>
        <p15:guide id="39" pos="6092">
          <p15:clr>
            <a:srgbClr val="F26B43"/>
          </p15:clr>
        </p15:guide>
        <p15:guide id="40" pos="6216">
          <p15:clr>
            <a:srgbClr val="F26B43"/>
          </p15:clr>
        </p15:guide>
        <p15:guide id="41" pos="2692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8" orient="horz" pos="218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18">
          <p15:clr>
            <a:srgbClr val="F26B43"/>
          </p15:clr>
        </p15:guide>
        <p15:guide id="72" orient="horz" pos="41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TAC Kick-Off Meeting // 18.08.2020</a:t>
            </a:r>
          </a:p>
          <a:p>
            <a:r>
              <a:rPr lang="de-DE" dirty="0"/>
              <a:t>David </a:t>
            </a:r>
            <a:r>
              <a:rPr lang="de-DE" dirty="0" err="1"/>
              <a:t>Bodesheim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Chair </a:t>
            </a:r>
            <a:r>
              <a:rPr lang="de-DE" dirty="0" err="1"/>
              <a:t>of</a:t>
            </a:r>
            <a:r>
              <a:rPr lang="de-DE" dirty="0"/>
              <a:t> Materials Science and Nanotechnology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Rational Design </a:t>
            </a:r>
            <a:r>
              <a:rPr lang="de-DE" dirty="0" err="1"/>
              <a:t>of</a:t>
            </a:r>
            <a:r>
              <a:rPr lang="de-DE" dirty="0"/>
              <a:t> 2D Framework-Materials</a:t>
            </a:r>
            <a:br>
              <a:rPr lang="de-DE" dirty="0"/>
            </a:br>
            <a:endParaRPr lang="de-DE" b="0" dirty="0"/>
          </a:p>
        </p:txBody>
      </p:sp>
      <p:pic>
        <p:nvPicPr>
          <p:cNvPr id="6" name="Grafik 5" descr="Ein Bild, das Monitor, sitzend, dunkel, Bildschirm enthält.&#10;&#10;Automatisch generierte Beschreibung">
            <a:extLst>
              <a:ext uri="{FF2B5EF4-FFF2-40B4-BE49-F238E27FC236}">
                <a16:creationId xmlns:a16="http://schemas.microsoft.com/office/drawing/2014/main" id="{F7F9AD65-1D48-45A2-B9EB-06576B51C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129" y="446462"/>
            <a:ext cx="1446420" cy="377649"/>
          </a:xfrm>
          <a:prstGeom prst="rect">
            <a:avLst/>
          </a:prstGeom>
        </p:spPr>
      </p:pic>
      <p:pic>
        <p:nvPicPr>
          <p:cNvPr id="4" name="Grafik 3" descr="Ein Bild, das sitzend, Schild, Zeichnung, Essen enthält.&#10;&#10;Automatisch generierte Beschreibung">
            <a:extLst>
              <a:ext uri="{FF2B5EF4-FFF2-40B4-BE49-F238E27FC236}">
                <a16:creationId xmlns:a16="http://schemas.microsoft.com/office/drawing/2014/main" id="{8573723C-4D17-4458-8A77-42C698DA9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781" y="217715"/>
            <a:ext cx="1306604" cy="73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FF978-6BE0-47D1-8B00-6C7346DCB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Dr. Ing. </a:t>
            </a:r>
            <a:r>
              <a:rPr lang="de-DE" dirty="0" err="1"/>
              <a:t>vs</a:t>
            </a:r>
            <a:r>
              <a:rPr lang="de-DE" dirty="0"/>
              <a:t> Dr. rer. Nat. </a:t>
            </a:r>
            <a:endParaRPr lang="en-US" dirty="0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6D8E7C84-9166-4CFF-BE0D-8623C946CD66}"/>
              </a:ext>
            </a:extLst>
          </p:cNvPr>
          <p:cNvGraphicFramePr>
            <a:graphicFrameLocks noGrp="1"/>
          </p:cNvGraphicFramePr>
          <p:nvPr/>
        </p:nvGraphicFramePr>
        <p:xfrm>
          <a:off x="1649445" y="775649"/>
          <a:ext cx="8334310" cy="339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485951683"/>
                    </a:ext>
                  </a:extLst>
                </a:gridCol>
                <a:gridCol w="4270310">
                  <a:extLst>
                    <a:ext uri="{9D8B030D-6E8A-4147-A177-3AD203B41FA5}">
                      <a16:colId xmlns:a16="http://schemas.microsoft.com/office/drawing/2014/main" val="8494077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Dr. Ing.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Dr. rer. Nat.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918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20 Leistungspunkte zusätzlich aus Ingenieursbereich (=4-5 Vorlesungen)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789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12 Leistungspunkt Rigorosum (= 2 Vorlesungen)</a:t>
                      </a:r>
                    </a:p>
                    <a:p>
                      <a:r>
                        <a:rPr lang="de-DE" dirty="0"/>
                        <a:t>Nur ein Jahr vor Ende der Promotion möglich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Teilnahme an Promotionsstudium (20 SWS gesamt):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2 </a:t>
                      </a:r>
                      <a:r>
                        <a:rPr lang="en-US" dirty="0" err="1"/>
                        <a:t>Rigorosumsprüfungen</a:t>
                      </a:r>
                      <a:r>
                        <a:rPr lang="en-US" dirty="0"/>
                        <a:t> (2x4SWS)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err="1"/>
                        <a:t>Doktorandenseminare</a:t>
                      </a:r>
                      <a:endParaRPr lang="en-US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err="1"/>
                        <a:t>Schlüsselqualifikationen</a:t>
                      </a:r>
                      <a:endParaRPr lang="en-US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err="1"/>
                        <a:t>Sonstige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Vorlesungen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967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Lehre 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Lehre: 4 SWS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766804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B1C59334-2752-48D1-B65A-D964AD1DA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445" y="4175096"/>
            <a:ext cx="3915747" cy="268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83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642385-D686-4871-949B-8257F6AC83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2869406"/>
            <a:ext cx="10580688" cy="1119187"/>
          </a:xfrm>
        </p:spPr>
        <p:txBody>
          <a:bodyPr/>
          <a:lstStyle/>
          <a:p>
            <a:pPr algn="ctr"/>
            <a:r>
              <a:rPr lang="de-DE" sz="6000" dirty="0" err="1"/>
              <a:t>Thank</a:t>
            </a:r>
            <a:r>
              <a:rPr lang="de-DE" sz="6000" dirty="0"/>
              <a:t> </a:t>
            </a:r>
            <a:r>
              <a:rPr lang="de-DE" sz="6000" dirty="0" err="1"/>
              <a:t>you</a:t>
            </a:r>
            <a:r>
              <a:rPr lang="de-DE" sz="6000" dirty="0"/>
              <a:t> </a:t>
            </a:r>
            <a:r>
              <a:rPr lang="de-DE" sz="6000" dirty="0" err="1"/>
              <a:t>for</a:t>
            </a:r>
            <a:r>
              <a:rPr lang="de-DE" sz="6000" dirty="0"/>
              <a:t> </a:t>
            </a:r>
            <a:r>
              <a:rPr lang="de-DE" sz="6000" dirty="0" err="1"/>
              <a:t>your</a:t>
            </a:r>
            <a:r>
              <a:rPr lang="de-DE" sz="6000" dirty="0"/>
              <a:t> </a:t>
            </a:r>
            <a:r>
              <a:rPr lang="de-DE" sz="6000" dirty="0" err="1"/>
              <a:t>attention</a:t>
            </a:r>
            <a:r>
              <a:rPr lang="de-DE" sz="6000" dirty="0"/>
              <a:t>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509367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642385-D686-4871-949B-8257F6AC83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2869406"/>
            <a:ext cx="10580688" cy="1119187"/>
          </a:xfrm>
        </p:spPr>
        <p:txBody>
          <a:bodyPr/>
          <a:lstStyle/>
          <a:p>
            <a:pPr algn="ctr"/>
            <a:r>
              <a:rPr lang="de-DE" sz="6000" dirty="0"/>
              <a:t>Appendix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757779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(2D) COFs: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young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(</a:t>
            </a:r>
            <a:r>
              <a:rPr lang="de-DE" b="1" dirty="0" err="1"/>
              <a:t>first</a:t>
            </a:r>
            <a:r>
              <a:rPr lang="de-DE" b="1" dirty="0"/>
              <a:t> COF 2005</a:t>
            </a:r>
            <a:r>
              <a:rPr lang="de-DE" dirty="0"/>
              <a:t>)</a:t>
            </a:r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Previous</a:t>
            </a:r>
            <a:r>
              <a:rPr lang="de-DE" dirty="0"/>
              <a:t> </a:t>
            </a:r>
            <a:r>
              <a:rPr lang="de-DE" dirty="0" err="1"/>
              <a:t>methods</a:t>
            </a:r>
            <a:r>
              <a:rPr lang="de-DE" dirty="0"/>
              <a:t>: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003B8EDB-A23B-47BF-A3D0-AB7E295EFB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0" t="9191" b="65695"/>
          <a:stretch/>
        </p:blipFill>
        <p:spPr>
          <a:xfrm>
            <a:off x="6777288" y="911426"/>
            <a:ext cx="2888862" cy="1292424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C853D57-E6FE-47F6-9DCA-7E48FE77B68A}"/>
              </a:ext>
            </a:extLst>
          </p:cNvPr>
          <p:cNvGrpSpPr/>
          <p:nvPr/>
        </p:nvGrpSpPr>
        <p:grpSpPr>
          <a:xfrm>
            <a:off x="7584240" y="2547710"/>
            <a:ext cx="1442617" cy="2225331"/>
            <a:chOff x="8877948" y="3126848"/>
            <a:chExt cx="1442617" cy="2225331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9A9EF47E-9178-4544-8495-6381F7D652BA}"/>
                </a:ext>
              </a:extLst>
            </p:cNvPr>
            <p:cNvSpPr/>
            <p:nvPr/>
          </p:nvSpPr>
          <p:spPr>
            <a:xfrm rot="10800000">
              <a:off x="8877948" y="3126848"/>
              <a:ext cx="1118587" cy="781235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0ACD15A3-879A-4058-9502-2FE6423739D7}"/>
                </a:ext>
              </a:extLst>
            </p:cNvPr>
            <p:cNvSpPr/>
            <p:nvPr/>
          </p:nvSpPr>
          <p:spPr>
            <a:xfrm rot="10800000">
              <a:off x="8985958" y="3234858"/>
              <a:ext cx="1118587" cy="781235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C15D290B-57E4-4A53-951E-4CDD456EBC8D}"/>
                </a:ext>
              </a:extLst>
            </p:cNvPr>
            <p:cNvSpPr/>
            <p:nvPr/>
          </p:nvSpPr>
          <p:spPr>
            <a:xfrm rot="10800000">
              <a:off x="9093968" y="3342868"/>
              <a:ext cx="1118587" cy="781235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373C831F-4165-407C-82A1-8773CE7E4E6A}"/>
                </a:ext>
              </a:extLst>
            </p:cNvPr>
            <p:cNvSpPr/>
            <p:nvPr/>
          </p:nvSpPr>
          <p:spPr>
            <a:xfrm rot="10800000">
              <a:off x="9201978" y="3450878"/>
              <a:ext cx="1118587" cy="781235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4EBD47F8-B116-4234-9678-1844FE5DCBEC}"/>
                </a:ext>
              </a:extLst>
            </p:cNvPr>
            <p:cNvCxnSpPr/>
            <p:nvPr/>
          </p:nvCxnSpPr>
          <p:spPr>
            <a:xfrm>
              <a:off x="9711814" y="4134133"/>
              <a:ext cx="0" cy="596546"/>
            </a:xfrm>
            <a:prstGeom prst="straightConnector1">
              <a:avLst/>
            </a:prstGeom>
            <a:ln w="12700">
              <a:solidFill>
                <a:srgbClr val="00305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27E23189-0C21-4919-BD53-162D0ABE53E3}"/>
                </a:ext>
              </a:extLst>
            </p:cNvPr>
            <p:cNvSpPr/>
            <p:nvPr/>
          </p:nvSpPr>
          <p:spPr>
            <a:xfrm rot="10800000">
              <a:off x="9114680" y="4570944"/>
              <a:ext cx="1118587" cy="781235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9295EA93-C58D-43F6-9783-01FB3B28576B}"/>
                </a:ext>
              </a:extLst>
            </p:cNvPr>
            <p:cNvSpPr txBox="1"/>
            <p:nvPr/>
          </p:nvSpPr>
          <p:spPr>
            <a:xfrm>
              <a:off x="9477804" y="4793862"/>
              <a:ext cx="45397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2D</a:t>
              </a:r>
              <a:endParaRPr lang="en-US" dirty="0"/>
            </a:p>
          </p:txBody>
        </p:sp>
      </p:grpSp>
      <p:pic>
        <p:nvPicPr>
          <p:cNvPr id="13" name="Grafik 12" descr="Ein Bild, das Wabe enthält.&#10;&#10;Automatisch generierte Beschreibung">
            <a:extLst>
              <a:ext uri="{FF2B5EF4-FFF2-40B4-BE49-F238E27FC236}">
                <a16:creationId xmlns:a16="http://schemas.microsoft.com/office/drawing/2014/main" id="{DD7D585C-E090-4857-B17A-8C9F838867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3" r="50561"/>
          <a:stretch/>
        </p:blipFill>
        <p:spPr>
          <a:xfrm>
            <a:off x="1477848" y="2578668"/>
            <a:ext cx="2308240" cy="2172500"/>
          </a:xfrm>
          <a:prstGeom prst="rect">
            <a:avLst/>
          </a:prstGeom>
        </p:spPr>
      </p:pic>
      <p:graphicFrame>
        <p:nvGraphicFramePr>
          <p:cNvPr id="14" name="Tabelle 3">
            <a:extLst>
              <a:ext uri="{FF2B5EF4-FFF2-40B4-BE49-F238E27FC236}">
                <a16:creationId xmlns:a16="http://schemas.microsoft.com/office/drawing/2014/main" id="{88359D33-2CEA-4E9E-BA1B-AFFE530A2F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838277"/>
              </p:ext>
            </p:extLst>
          </p:nvPr>
        </p:nvGraphicFramePr>
        <p:xfrm>
          <a:off x="1037794" y="5003290"/>
          <a:ext cx="10900206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0103">
                  <a:extLst>
                    <a:ext uri="{9D8B030D-6E8A-4147-A177-3AD203B41FA5}">
                      <a16:colId xmlns:a16="http://schemas.microsoft.com/office/drawing/2014/main" val="4278726575"/>
                    </a:ext>
                  </a:extLst>
                </a:gridCol>
                <a:gridCol w="5450103">
                  <a:extLst>
                    <a:ext uri="{9D8B030D-6E8A-4147-A177-3AD203B41FA5}">
                      <a16:colId xmlns:a16="http://schemas.microsoft.com/office/drawing/2014/main" val="34224586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918816" lvl="4" indent="-342900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kern="120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Small </a:t>
                      </a:r>
                      <a:r>
                        <a:rPr lang="de-DE" sz="1600" b="0" kern="1200" dirty="0" err="1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domains</a:t>
                      </a:r>
                      <a:r>
                        <a:rPr lang="de-DE" sz="1600" b="0" kern="120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b="0" kern="1200" dirty="0" err="1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sizes</a:t>
                      </a:r>
                      <a:endParaRPr lang="de-DE" sz="1600" b="0" kern="1200" dirty="0">
                        <a:solidFill>
                          <a:schemeClr val="tx2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  <a:p>
                      <a:pPr marL="918816" lvl="4" indent="-342900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kern="1200" dirty="0" err="1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Difficult</a:t>
                      </a:r>
                      <a:r>
                        <a:rPr lang="de-DE" sz="1600" b="0" kern="120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b="0" kern="1200" dirty="0" err="1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transfer</a:t>
                      </a:r>
                      <a:r>
                        <a:rPr lang="de-DE" sz="1600" b="0" kern="120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b="0" kern="1200" dirty="0" err="1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to</a:t>
                      </a:r>
                      <a:r>
                        <a:rPr lang="de-DE" sz="1600" b="0" kern="120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b="0" kern="1200" dirty="0" err="1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other</a:t>
                      </a:r>
                      <a:r>
                        <a:rPr lang="de-DE" sz="1600" b="0" kern="120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b="0" kern="1200" dirty="0" err="1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surfaces</a:t>
                      </a:r>
                      <a:endParaRPr lang="de-DE" sz="1600" b="0" kern="1200" dirty="0">
                        <a:solidFill>
                          <a:schemeClr val="tx2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918816" lvl="4" indent="-342900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kern="120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Low </a:t>
                      </a:r>
                      <a:r>
                        <a:rPr lang="de-DE" sz="1600" b="0" kern="1200" dirty="0" err="1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structure</a:t>
                      </a:r>
                      <a:r>
                        <a:rPr lang="de-DE" sz="1600" b="0" kern="120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b="0" kern="1200" dirty="0" err="1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integrity</a:t>
                      </a:r>
                      <a:endParaRPr lang="de-DE" sz="1600" b="0" kern="1200" dirty="0">
                        <a:solidFill>
                          <a:schemeClr val="tx2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  <a:p>
                      <a:pPr marL="918816" lvl="4" indent="-342900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kern="120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High </a:t>
                      </a:r>
                      <a:r>
                        <a:rPr lang="de-DE" sz="1600" b="0" kern="1200" dirty="0" err="1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tendency</a:t>
                      </a:r>
                      <a:r>
                        <a:rPr lang="de-DE" sz="1600" b="0" kern="120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b="0" kern="1200" dirty="0" err="1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of</a:t>
                      </a:r>
                      <a:r>
                        <a:rPr lang="de-DE" sz="1600" b="0" kern="120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b="0" kern="1200" dirty="0" err="1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re</a:t>
                      </a:r>
                      <a:r>
                        <a:rPr lang="de-DE" sz="1600" b="0" kern="120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-stacking</a:t>
                      </a:r>
                    </a:p>
                    <a:p>
                      <a:pPr marL="918816" marR="0" lvl="4" indent="-342900" algn="l" defTabSz="9142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Broad </a:t>
                      </a:r>
                      <a:r>
                        <a:rPr lang="de-DE" sz="1600" b="0" kern="1200" dirty="0" err="1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distribution</a:t>
                      </a:r>
                      <a:r>
                        <a:rPr lang="de-DE" sz="1600" b="0" kern="120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b="0" kern="1200" dirty="0" err="1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of</a:t>
                      </a:r>
                      <a:r>
                        <a:rPr lang="de-DE" sz="1600" b="0" kern="120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b="0" kern="1200" dirty="0" err="1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sheet</a:t>
                      </a:r>
                      <a:r>
                        <a:rPr lang="de-DE" sz="1600" b="0" kern="120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b="0" kern="1200" dirty="0" err="1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thickness</a:t>
                      </a:r>
                      <a:r>
                        <a:rPr lang="de-DE" sz="1600" b="0" kern="120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 and lateral </a:t>
                      </a:r>
                      <a:r>
                        <a:rPr lang="de-DE" sz="1600" b="0" kern="1200" dirty="0" err="1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size</a:t>
                      </a:r>
                      <a:endParaRPr lang="de-DE" sz="1600" b="0" kern="1200" dirty="0">
                        <a:solidFill>
                          <a:schemeClr val="tx2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  <a:p>
                      <a:pPr marL="918816" lvl="4" indent="-342900">
                        <a:buFont typeface="Arial" panose="020B0604020202020204" pitchFamily="34" charset="0"/>
                        <a:buChar char="•"/>
                      </a:pPr>
                      <a:endParaRPr lang="de-DE" sz="1600" b="0" kern="1200" dirty="0">
                        <a:solidFill>
                          <a:schemeClr val="tx2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endParaRPr>
                    </a:p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5304922"/>
                  </a:ext>
                </a:extLst>
              </a:tr>
            </a:tbl>
          </a:graphicData>
        </a:graphic>
      </p:graphicFrame>
      <p:sp>
        <p:nvSpPr>
          <p:cNvPr id="15" name="Textfeld 14">
            <a:extLst>
              <a:ext uri="{FF2B5EF4-FFF2-40B4-BE49-F238E27FC236}">
                <a16:creationId xmlns:a16="http://schemas.microsoft.com/office/drawing/2014/main" id="{82DB9304-1F3B-41FD-9DCF-308EF882D010}"/>
              </a:ext>
            </a:extLst>
          </p:cNvPr>
          <p:cNvSpPr txBox="1"/>
          <p:nvPr/>
        </p:nvSpPr>
        <p:spPr>
          <a:xfrm>
            <a:off x="-3" y="5265675"/>
            <a:ext cx="1206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Problems:</a:t>
            </a:r>
            <a:endParaRPr lang="en-US" sz="1600" b="1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699CE33-3E9A-4634-A929-09D1F0209A4D}"/>
              </a:ext>
            </a:extLst>
          </p:cNvPr>
          <p:cNvSpPr/>
          <p:nvPr/>
        </p:nvSpPr>
        <p:spPr>
          <a:xfrm>
            <a:off x="6143601" y="6276141"/>
            <a:ext cx="244810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/>
              <a:t>Phys. Chem. Chem. Phys</a:t>
            </a:r>
            <a:r>
              <a:rPr lang="en-US" sz="800" dirty="0"/>
              <a:t>., 2019, </a:t>
            </a:r>
            <a:r>
              <a:rPr lang="en-US" sz="800" b="1" dirty="0"/>
              <a:t>21</a:t>
            </a:r>
            <a:r>
              <a:rPr lang="en-US" sz="800" dirty="0"/>
              <a:t>, 13222-13229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19C7E57-1D4F-4DD6-9568-CA277F4E9679}"/>
              </a:ext>
            </a:extLst>
          </p:cNvPr>
          <p:cNvSpPr/>
          <p:nvPr/>
        </p:nvSpPr>
        <p:spPr>
          <a:xfrm>
            <a:off x="6143601" y="6497030"/>
            <a:ext cx="274024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/>
              <a:t>Science </a:t>
            </a:r>
            <a:r>
              <a:rPr lang="en-US" sz="800" dirty="0"/>
              <a:t>2005: Vol. 310, Issue 5751, pp. 1166-1170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5D3A42B-8786-40B8-B112-B92532418095}"/>
              </a:ext>
            </a:extLst>
          </p:cNvPr>
          <p:cNvSpPr txBox="1"/>
          <p:nvPr/>
        </p:nvSpPr>
        <p:spPr>
          <a:xfrm>
            <a:off x="3786088" y="2583830"/>
            <a:ext cx="2170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On </a:t>
            </a:r>
            <a:r>
              <a:rPr lang="de-DE" sz="1600" dirty="0" err="1"/>
              <a:t>surface</a:t>
            </a:r>
            <a:r>
              <a:rPr lang="de-DE" sz="1600" dirty="0"/>
              <a:t> </a:t>
            </a:r>
            <a:r>
              <a:rPr lang="de-DE" sz="1600" dirty="0" err="1"/>
              <a:t>synthesis</a:t>
            </a:r>
            <a:endParaRPr lang="en-US" sz="16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1184B4D-22FA-4EC5-B03D-BA58E0C0E6A3}"/>
              </a:ext>
            </a:extLst>
          </p:cNvPr>
          <p:cNvSpPr txBox="1"/>
          <p:nvPr/>
        </p:nvSpPr>
        <p:spPr>
          <a:xfrm>
            <a:off x="8897080" y="2583830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Exfoliation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79098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New approach: synthesis on </a:t>
            </a:r>
            <a:r>
              <a:rPr lang="en-US" b="1" dirty="0"/>
              <a:t>liquid interfaces </a:t>
            </a:r>
            <a:r>
              <a:rPr lang="en-US" dirty="0"/>
              <a:t>(first in 2014)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EB37AE0-4771-4642-9925-9ADD0A6928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" b="69974"/>
          <a:stretch/>
        </p:blipFill>
        <p:spPr>
          <a:xfrm>
            <a:off x="2257343" y="1761864"/>
            <a:ext cx="7593882" cy="1484561"/>
          </a:xfrm>
          <a:prstGeom prst="rect">
            <a:avLst/>
          </a:prstGeom>
        </p:spPr>
      </p:pic>
      <p:graphicFrame>
        <p:nvGraphicFramePr>
          <p:cNvPr id="17" name="Tabelle 54">
            <a:extLst>
              <a:ext uri="{FF2B5EF4-FFF2-40B4-BE49-F238E27FC236}">
                <a16:creationId xmlns:a16="http://schemas.microsoft.com/office/drawing/2014/main" id="{05FCE825-F405-4055-8439-946FBB81B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864322"/>
              </p:ext>
            </p:extLst>
          </p:nvPr>
        </p:nvGraphicFramePr>
        <p:xfrm>
          <a:off x="987231" y="3248718"/>
          <a:ext cx="10217538" cy="238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8769">
                  <a:extLst>
                    <a:ext uri="{9D8B030D-6E8A-4147-A177-3AD203B41FA5}">
                      <a16:colId xmlns:a16="http://schemas.microsoft.com/office/drawing/2014/main" val="954622736"/>
                    </a:ext>
                  </a:extLst>
                </a:gridCol>
                <a:gridCol w="5108769">
                  <a:extLst>
                    <a:ext uri="{9D8B030D-6E8A-4147-A177-3AD203B41FA5}">
                      <a16:colId xmlns:a16="http://schemas.microsoft.com/office/drawing/2014/main" val="19811705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305E"/>
                          </a:solidFill>
                        </a:rPr>
                        <a:t>Advantages</a:t>
                      </a:r>
                      <a:endParaRPr lang="en-US" dirty="0">
                        <a:solidFill>
                          <a:srgbClr val="00305E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>
                          <a:solidFill>
                            <a:srgbClr val="00305E"/>
                          </a:solidFill>
                        </a:rPr>
                        <a:t>Challenges</a:t>
                      </a:r>
                      <a:endParaRPr lang="en-US" dirty="0">
                        <a:solidFill>
                          <a:srgbClr val="00305E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9366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err="1"/>
                        <a:t>No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restriction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of</a:t>
                      </a:r>
                      <a:r>
                        <a:rPr lang="de-DE" dirty="0"/>
                        <a:t> monomer </a:t>
                      </a:r>
                      <a:r>
                        <a:rPr lang="de-DE" dirty="0" err="1"/>
                        <a:t>diffusion</a:t>
                      </a:r>
                      <a:endParaRPr lang="de-DE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Interface </a:t>
                      </a:r>
                      <a:r>
                        <a:rPr lang="de-DE" dirty="0" err="1"/>
                        <a:t>as</a:t>
                      </a:r>
                      <a:r>
                        <a:rPr lang="de-DE" dirty="0"/>
                        <a:t> a </a:t>
                      </a:r>
                      <a:r>
                        <a:rPr lang="de-DE" dirty="0" err="1"/>
                        <a:t>template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for</a:t>
                      </a:r>
                      <a:r>
                        <a:rPr lang="de-DE" dirty="0"/>
                        <a:t> 2D </a:t>
                      </a:r>
                      <a:r>
                        <a:rPr lang="de-DE" dirty="0" err="1"/>
                        <a:t>confinement</a:t>
                      </a:r>
                      <a:endParaRPr lang="de-DE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err="1"/>
                        <a:t>Direct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transfer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to</a:t>
                      </a:r>
                      <a:r>
                        <a:rPr lang="de-DE" dirty="0"/>
                        <a:t> solid </a:t>
                      </a:r>
                      <a:r>
                        <a:rPr lang="de-DE" dirty="0" err="1"/>
                        <a:t>surfaces</a:t>
                      </a:r>
                      <a:endParaRPr lang="de-DE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Large-area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High structural perfection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High mechanical stability</a:t>
                      </a:r>
                    </a:p>
                    <a:p>
                      <a:pPr marL="285750" marR="0" lvl="0" indent="-285750" algn="l" defTabSz="9142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Single-layer or multilayer thickness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err="1"/>
                        <a:t>Intrinsic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limitations</a:t>
                      </a:r>
                      <a:r>
                        <a:rPr lang="de-DE" dirty="0"/>
                        <a:t> (e.g. </a:t>
                      </a:r>
                      <a:r>
                        <a:rPr lang="de-DE" dirty="0" err="1"/>
                        <a:t>temperature</a:t>
                      </a:r>
                      <a:r>
                        <a:rPr lang="de-DE" dirty="0"/>
                        <a:t>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err="1"/>
                        <a:t>Crystalline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domains</a:t>
                      </a:r>
                      <a:endParaRPr lang="de-DE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err="1"/>
                        <a:t>Grain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boundaries</a:t>
                      </a:r>
                      <a:endParaRPr lang="de-DE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Edge </a:t>
                      </a:r>
                      <a:r>
                        <a:rPr lang="de-DE" dirty="0" err="1"/>
                        <a:t>structures</a:t>
                      </a:r>
                      <a:endParaRPr lang="de-DE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….</a:t>
                      </a:r>
                    </a:p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402396"/>
                  </a:ext>
                </a:extLst>
              </a:tr>
            </a:tbl>
          </a:graphicData>
        </a:graphic>
      </p:graphicFrame>
      <p:sp>
        <p:nvSpPr>
          <p:cNvPr id="18" name="Textfeld 17">
            <a:extLst>
              <a:ext uri="{FF2B5EF4-FFF2-40B4-BE49-F238E27FC236}">
                <a16:creationId xmlns:a16="http://schemas.microsoft.com/office/drawing/2014/main" id="{DD927A2A-B116-4156-9137-B3C95BCDAF3B}"/>
              </a:ext>
            </a:extLst>
          </p:cNvPr>
          <p:cNvSpPr txBox="1"/>
          <p:nvPr/>
        </p:nvSpPr>
        <p:spPr>
          <a:xfrm>
            <a:off x="2386042" y="5609351"/>
            <a:ext cx="7419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>
                <a:solidFill>
                  <a:srgbClr val="FF0000"/>
                </a:solidFill>
              </a:rPr>
              <a:t>How</a:t>
            </a:r>
            <a:r>
              <a:rPr lang="de-DE" sz="2800" b="1" dirty="0">
                <a:solidFill>
                  <a:srgbClr val="FF0000"/>
                </a:solidFill>
              </a:rPr>
              <a:t> </a:t>
            </a:r>
            <a:r>
              <a:rPr lang="de-DE" sz="2800" b="1" dirty="0" err="1">
                <a:solidFill>
                  <a:srgbClr val="FF0000"/>
                </a:solidFill>
              </a:rPr>
              <a:t>can</a:t>
            </a:r>
            <a:r>
              <a:rPr lang="de-DE" sz="2800" b="1" dirty="0">
                <a:solidFill>
                  <a:srgbClr val="FF0000"/>
                </a:solidFill>
              </a:rPr>
              <a:t> </a:t>
            </a:r>
            <a:r>
              <a:rPr lang="de-DE" sz="2800" b="1" dirty="0" err="1">
                <a:solidFill>
                  <a:srgbClr val="FF0000"/>
                </a:solidFill>
              </a:rPr>
              <a:t>we</a:t>
            </a:r>
            <a:r>
              <a:rPr lang="de-DE" sz="2800" b="1" dirty="0">
                <a:solidFill>
                  <a:srgbClr val="FF0000"/>
                </a:solidFill>
              </a:rPr>
              <a:t> </a:t>
            </a:r>
            <a:r>
              <a:rPr lang="de-DE" sz="2800" b="1" dirty="0" err="1">
                <a:solidFill>
                  <a:srgbClr val="FF0000"/>
                </a:solidFill>
              </a:rPr>
              <a:t>overcome</a:t>
            </a:r>
            <a:r>
              <a:rPr lang="de-DE" sz="2800" b="1" dirty="0">
                <a:solidFill>
                  <a:srgbClr val="FF0000"/>
                </a:solidFill>
              </a:rPr>
              <a:t> </a:t>
            </a:r>
            <a:r>
              <a:rPr lang="de-DE" sz="2800" b="1" dirty="0" err="1">
                <a:solidFill>
                  <a:srgbClr val="FF0000"/>
                </a:solidFill>
              </a:rPr>
              <a:t>these</a:t>
            </a:r>
            <a:r>
              <a:rPr lang="de-DE" sz="2800" b="1" dirty="0">
                <a:solidFill>
                  <a:srgbClr val="FF0000"/>
                </a:solidFill>
              </a:rPr>
              <a:t> </a:t>
            </a:r>
            <a:r>
              <a:rPr lang="de-DE" sz="2800" b="1" dirty="0" err="1">
                <a:solidFill>
                  <a:srgbClr val="FF0000"/>
                </a:solidFill>
              </a:rPr>
              <a:t>challenges</a:t>
            </a:r>
            <a:r>
              <a:rPr lang="de-DE" sz="2800" b="1" dirty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AFFBDD7-CAE5-485E-B956-FADA091BC555}"/>
              </a:ext>
            </a:extLst>
          </p:cNvPr>
          <p:cNvSpPr/>
          <p:nvPr/>
        </p:nvSpPr>
        <p:spPr>
          <a:xfrm>
            <a:off x="6626531" y="6306708"/>
            <a:ext cx="15953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/>
              <a:t>npj</a:t>
            </a:r>
            <a:r>
              <a:rPr lang="en-US" sz="800" i="1" dirty="0"/>
              <a:t> 2D Mater Appl</a:t>
            </a:r>
            <a:r>
              <a:rPr lang="en-US" sz="800" dirty="0"/>
              <a:t> </a:t>
            </a:r>
            <a:r>
              <a:rPr lang="en-US" sz="800" b="1" dirty="0"/>
              <a:t>2, </a:t>
            </a:r>
            <a:r>
              <a:rPr lang="en-US" sz="800" dirty="0"/>
              <a:t>26 (2018)</a:t>
            </a:r>
          </a:p>
        </p:txBody>
      </p:sp>
    </p:spTree>
    <p:extLst>
      <p:ext uri="{BB962C8B-B14F-4D97-AF65-F5344CB8AC3E}">
        <p14:creationId xmlns:p14="http://schemas.microsoft.com/office/powerpoint/2010/main" val="191679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560654-C3A5-496F-BAF8-27C00FB1A5B6}"/>
              </a:ext>
            </a:extLst>
          </p:cNvPr>
          <p:cNvSpPr txBox="1"/>
          <p:nvPr/>
        </p:nvSpPr>
        <p:spPr>
          <a:xfrm>
            <a:off x="4597904" y="1181763"/>
            <a:ext cx="2983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Rational Design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844D1ADD-1181-4927-AC82-73304E458C6F}"/>
              </a:ext>
            </a:extLst>
          </p:cNvPr>
          <p:cNvSpPr/>
          <p:nvPr/>
        </p:nvSpPr>
        <p:spPr>
          <a:xfrm rot="10800000">
            <a:off x="713822" y="3371373"/>
            <a:ext cx="1367329" cy="954960"/>
          </a:xfrm>
          <a:prstGeom prst="rect">
            <a:avLst/>
          </a:prstGeom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A515D735-CA89-4D0D-9F4C-A99EEAE328D4}"/>
              </a:ext>
            </a:extLst>
          </p:cNvPr>
          <p:cNvCxnSpPr>
            <a:cxnSpLocks/>
          </p:cNvCxnSpPr>
          <p:nvPr/>
        </p:nvCxnSpPr>
        <p:spPr>
          <a:xfrm>
            <a:off x="1311216" y="2435364"/>
            <a:ext cx="0" cy="989716"/>
          </a:xfrm>
          <a:prstGeom prst="straightConnector1">
            <a:avLst/>
          </a:prstGeom>
          <a:ln w="19050">
            <a:solidFill>
              <a:srgbClr val="003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>
            <a:extLst>
              <a:ext uri="{FF2B5EF4-FFF2-40B4-BE49-F238E27FC236}">
                <a16:creationId xmlns:a16="http://schemas.microsoft.com/office/drawing/2014/main" id="{FF658D5B-2A0A-4D25-ABE4-E94DED6C42DA}"/>
              </a:ext>
            </a:extLst>
          </p:cNvPr>
          <p:cNvSpPr/>
          <p:nvPr/>
        </p:nvSpPr>
        <p:spPr>
          <a:xfrm rot="10800000">
            <a:off x="776440" y="1782400"/>
            <a:ext cx="194851" cy="184167"/>
          </a:xfrm>
          <a:prstGeom prst="rect">
            <a:avLst/>
          </a:prstGeom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C0EC4A9-D774-456F-B450-2B0C382C6723}"/>
              </a:ext>
            </a:extLst>
          </p:cNvPr>
          <p:cNvSpPr/>
          <p:nvPr/>
        </p:nvSpPr>
        <p:spPr>
          <a:xfrm rot="10800000">
            <a:off x="910276" y="1613145"/>
            <a:ext cx="194851" cy="184167"/>
          </a:xfrm>
          <a:prstGeom prst="rect">
            <a:avLst/>
          </a:prstGeom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DBDCD149-2514-493F-8E5C-B0E4FD661327}"/>
              </a:ext>
            </a:extLst>
          </p:cNvPr>
          <p:cNvSpPr/>
          <p:nvPr/>
        </p:nvSpPr>
        <p:spPr>
          <a:xfrm rot="10800000">
            <a:off x="1204511" y="1846474"/>
            <a:ext cx="194851" cy="184167"/>
          </a:xfrm>
          <a:prstGeom prst="rect">
            <a:avLst/>
          </a:prstGeom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ED5799C9-2145-4DD0-8BAF-18CC2B2425D2}"/>
              </a:ext>
            </a:extLst>
          </p:cNvPr>
          <p:cNvSpPr/>
          <p:nvPr/>
        </p:nvSpPr>
        <p:spPr>
          <a:xfrm rot="10800000">
            <a:off x="980222" y="2077190"/>
            <a:ext cx="194851" cy="184167"/>
          </a:xfrm>
          <a:prstGeom prst="rect">
            <a:avLst/>
          </a:prstGeom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89CCA2F0-1C20-4C85-8732-63E82D2AA75E}"/>
              </a:ext>
            </a:extLst>
          </p:cNvPr>
          <p:cNvSpPr/>
          <p:nvPr/>
        </p:nvSpPr>
        <p:spPr>
          <a:xfrm rot="10800000">
            <a:off x="1397487" y="1623341"/>
            <a:ext cx="194851" cy="184167"/>
          </a:xfrm>
          <a:prstGeom prst="rect">
            <a:avLst/>
          </a:prstGeom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1B219056-E219-49B5-8659-515F1A46F9BD}"/>
              </a:ext>
            </a:extLst>
          </p:cNvPr>
          <p:cNvSpPr/>
          <p:nvPr/>
        </p:nvSpPr>
        <p:spPr>
          <a:xfrm rot="10800000">
            <a:off x="1374418" y="2012232"/>
            <a:ext cx="194851" cy="184167"/>
          </a:xfrm>
          <a:prstGeom prst="rect">
            <a:avLst/>
          </a:prstGeom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EDC4DBBD-D5C5-4B3D-8DDB-6AFAEA05AE30}"/>
              </a:ext>
            </a:extLst>
          </p:cNvPr>
          <p:cNvSpPr/>
          <p:nvPr/>
        </p:nvSpPr>
        <p:spPr>
          <a:xfrm rot="10800000">
            <a:off x="1508254" y="2146068"/>
            <a:ext cx="194851" cy="184167"/>
          </a:xfrm>
          <a:prstGeom prst="rect">
            <a:avLst/>
          </a:prstGeom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178A2CC-F701-4090-8F5E-F49AAA1D702E}"/>
              </a:ext>
            </a:extLst>
          </p:cNvPr>
          <p:cNvSpPr/>
          <p:nvPr/>
        </p:nvSpPr>
        <p:spPr>
          <a:xfrm rot="10800000">
            <a:off x="1727794" y="1819531"/>
            <a:ext cx="194851" cy="184167"/>
          </a:xfrm>
          <a:prstGeom prst="rect">
            <a:avLst/>
          </a:prstGeom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2F626264-77E6-4D28-94B4-4AE6140C9755}"/>
              </a:ext>
            </a:extLst>
          </p:cNvPr>
          <p:cNvSpPr txBox="1"/>
          <p:nvPr/>
        </p:nvSpPr>
        <p:spPr>
          <a:xfrm>
            <a:off x="1138549" y="3686158"/>
            <a:ext cx="681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2D</a:t>
            </a: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97069BD-0ACC-4DCD-8A18-66F1CE5CC044}"/>
              </a:ext>
            </a:extLst>
          </p:cNvPr>
          <p:cNvSpPr txBox="1"/>
          <p:nvPr/>
        </p:nvSpPr>
        <p:spPr>
          <a:xfrm>
            <a:off x="3805311" y="1792711"/>
            <a:ext cx="4146420" cy="3732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Building Blocks/Monomers</a:t>
            </a:r>
            <a:endParaRPr lang="en-US" sz="20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B9510EA-1C02-4CB4-98DC-9144C8568AC4}"/>
              </a:ext>
            </a:extLst>
          </p:cNvPr>
          <p:cNvSpPr txBox="1"/>
          <p:nvPr/>
        </p:nvSpPr>
        <p:spPr>
          <a:xfrm>
            <a:off x="3515390" y="5303936"/>
            <a:ext cx="516122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/>
              <a:t>Discovering</a:t>
            </a:r>
            <a:r>
              <a:rPr lang="de-DE" sz="2000" dirty="0"/>
              <a:t> </a:t>
            </a:r>
            <a:r>
              <a:rPr lang="de-DE" sz="2000" dirty="0" err="1"/>
              <a:t>new</a:t>
            </a:r>
            <a:r>
              <a:rPr lang="de-DE" sz="2000" dirty="0"/>
              <a:t> Materials</a:t>
            </a:r>
          </a:p>
          <a:p>
            <a:pPr algn="ctr"/>
            <a:r>
              <a:rPr lang="en-US" sz="2000" dirty="0"/>
              <a:t>Rationalize/Optimize Synthesis conditions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F817BCB-CDAD-4AB7-8536-B0F7FA24FD88}"/>
              </a:ext>
            </a:extLst>
          </p:cNvPr>
          <p:cNvSpPr txBox="1"/>
          <p:nvPr/>
        </p:nvSpPr>
        <p:spPr>
          <a:xfrm flipH="1">
            <a:off x="2568729" y="2995663"/>
            <a:ext cx="2937548" cy="13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05E"/>
                </a:solidFill>
              </a:rPr>
              <a:t>(Meso-) </a:t>
            </a:r>
            <a:r>
              <a:rPr lang="de-DE" b="1" dirty="0" err="1">
                <a:solidFill>
                  <a:srgbClr val="00305E"/>
                </a:solidFill>
              </a:rPr>
              <a:t>Structure</a:t>
            </a:r>
            <a:endParaRPr lang="de-DE" b="1" dirty="0"/>
          </a:p>
          <a:p>
            <a:pPr marL="285750" indent="-285750">
              <a:buFontTx/>
              <a:buChar char="-"/>
            </a:pPr>
            <a:r>
              <a:rPr lang="de-DE" dirty="0" err="1"/>
              <a:t>Defects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err="1"/>
              <a:t>Grain</a:t>
            </a:r>
            <a:r>
              <a:rPr lang="de-DE" dirty="0"/>
              <a:t> </a:t>
            </a:r>
            <a:r>
              <a:rPr lang="de-DE" dirty="0" err="1"/>
              <a:t>Boundaries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Flake </a:t>
            </a:r>
            <a:r>
              <a:rPr lang="de-DE" dirty="0" err="1"/>
              <a:t>size</a:t>
            </a:r>
            <a:r>
              <a:rPr lang="de-DE" dirty="0"/>
              <a:t> /</a:t>
            </a:r>
            <a:r>
              <a:rPr lang="de-DE" dirty="0" err="1"/>
              <a:t>morphology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Stacking</a:t>
            </a:r>
            <a:endParaRPr lang="en-US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23C04D3-0C33-4F87-A28C-F72D6B494E02}"/>
              </a:ext>
            </a:extLst>
          </p:cNvPr>
          <p:cNvSpPr txBox="1"/>
          <p:nvPr/>
        </p:nvSpPr>
        <p:spPr>
          <a:xfrm flipH="1">
            <a:off x="6221161" y="2995663"/>
            <a:ext cx="3471478" cy="13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05E"/>
                </a:solidFill>
              </a:rPr>
              <a:t>Properties</a:t>
            </a:r>
            <a:endParaRPr lang="de-DE" b="1" dirty="0"/>
          </a:p>
          <a:p>
            <a:pPr marL="285750" indent="-285750">
              <a:buFontTx/>
              <a:buChar char="-"/>
            </a:pPr>
            <a:r>
              <a:rPr lang="de-DE" dirty="0" err="1"/>
              <a:t>Mechanical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Electronic</a:t>
            </a:r>
          </a:p>
          <a:p>
            <a:pPr marL="285750" indent="-285750">
              <a:buFontTx/>
              <a:buChar char="-"/>
            </a:pPr>
            <a:r>
              <a:rPr lang="de-DE" dirty="0"/>
              <a:t>Thermal</a:t>
            </a:r>
            <a:endParaRPr lang="en-US" dirty="0"/>
          </a:p>
          <a:p>
            <a:endParaRPr lang="en-US" dirty="0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F1E11DB-B18D-457E-898E-488EC23FA85B}"/>
              </a:ext>
            </a:extLst>
          </p:cNvPr>
          <p:cNvCxnSpPr>
            <a:cxnSpLocks/>
          </p:cNvCxnSpPr>
          <p:nvPr/>
        </p:nvCxnSpPr>
        <p:spPr>
          <a:xfrm flipV="1">
            <a:off x="5472183" y="3673815"/>
            <a:ext cx="800844" cy="2"/>
          </a:xfrm>
          <a:prstGeom prst="straightConnector1">
            <a:avLst/>
          </a:prstGeom>
          <a:ln w="63500">
            <a:solidFill>
              <a:srgbClr val="00305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Bogen 13">
            <a:extLst>
              <a:ext uri="{FF2B5EF4-FFF2-40B4-BE49-F238E27FC236}">
                <a16:creationId xmlns:a16="http://schemas.microsoft.com/office/drawing/2014/main" id="{0F3F6EB1-9090-49D3-948D-3D0C3CBD7A03}"/>
              </a:ext>
            </a:extLst>
          </p:cNvPr>
          <p:cNvSpPr/>
          <p:nvPr/>
        </p:nvSpPr>
        <p:spPr>
          <a:xfrm>
            <a:off x="5430761" y="4307262"/>
            <a:ext cx="634363" cy="951967"/>
          </a:xfrm>
          <a:prstGeom prst="arc">
            <a:avLst>
              <a:gd name="adj1" fmla="val 17479023"/>
              <a:gd name="adj2" fmla="val 4482479"/>
            </a:avLst>
          </a:prstGeom>
          <a:ln w="19050">
            <a:solidFill>
              <a:srgbClr val="00305E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ogen 14">
            <a:extLst>
              <a:ext uri="{FF2B5EF4-FFF2-40B4-BE49-F238E27FC236}">
                <a16:creationId xmlns:a16="http://schemas.microsoft.com/office/drawing/2014/main" id="{E5279F23-A3C4-4718-A8AC-A7F9EA027658}"/>
              </a:ext>
            </a:extLst>
          </p:cNvPr>
          <p:cNvSpPr/>
          <p:nvPr/>
        </p:nvSpPr>
        <p:spPr>
          <a:xfrm>
            <a:off x="5508086" y="2184998"/>
            <a:ext cx="479713" cy="719888"/>
          </a:xfrm>
          <a:prstGeom prst="arc">
            <a:avLst>
              <a:gd name="adj1" fmla="val 17479023"/>
              <a:gd name="adj2" fmla="val 4287966"/>
            </a:avLst>
          </a:prstGeom>
          <a:ln w="19050">
            <a:solidFill>
              <a:srgbClr val="00305E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19CC8AB-A160-45BE-A9F2-EC0188386548}"/>
              </a:ext>
            </a:extLst>
          </p:cNvPr>
          <p:cNvSpPr txBox="1"/>
          <p:nvPr/>
        </p:nvSpPr>
        <p:spPr>
          <a:xfrm>
            <a:off x="4382238" y="2383423"/>
            <a:ext cx="1489456" cy="28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Predict</a:t>
            </a:r>
            <a:r>
              <a:rPr lang="de-DE" sz="1400" dirty="0"/>
              <a:t>/</a:t>
            </a:r>
            <a:r>
              <a:rPr lang="de-DE" sz="1400" dirty="0" err="1"/>
              <a:t>Calculate</a:t>
            </a:r>
            <a:endParaRPr lang="en-US" sz="1400" dirty="0"/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C92ADA8E-720A-4F0D-9A95-8C4D0A2024FC}"/>
              </a:ext>
            </a:extLst>
          </p:cNvPr>
          <p:cNvCxnSpPr>
            <a:cxnSpLocks/>
          </p:cNvCxnSpPr>
          <p:nvPr/>
        </p:nvCxnSpPr>
        <p:spPr>
          <a:xfrm rot="10800000">
            <a:off x="6141388" y="2526990"/>
            <a:ext cx="2263262" cy="0"/>
          </a:xfrm>
          <a:prstGeom prst="straightConnector1">
            <a:avLst/>
          </a:prstGeom>
          <a:ln w="12700">
            <a:solidFill>
              <a:srgbClr val="003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9E1B8705-39CD-40BB-B9A8-EBCF6E0972FA}"/>
              </a:ext>
            </a:extLst>
          </p:cNvPr>
          <p:cNvSpPr txBox="1"/>
          <p:nvPr/>
        </p:nvSpPr>
        <p:spPr>
          <a:xfrm>
            <a:off x="8518460" y="2367630"/>
            <a:ext cx="1562796" cy="318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MD, MC, DFT(B)</a:t>
            </a:r>
            <a:endParaRPr lang="en-US" dirty="0"/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E38115A1-3EC7-446A-A9E0-6111BCAD8B3C}"/>
              </a:ext>
            </a:extLst>
          </p:cNvPr>
          <p:cNvCxnSpPr>
            <a:cxnSpLocks/>
          </p:cNvCxnSpPr>
          <p:nvPr/>
        </p:nvCxnSpPr>
        <p:spPr>
          <a:xfrm rot="10800000">
            <a:off x="6215730" y="4783246"/>
            <a:ext cx="2263262" cy="0"/>
          </a:xfrm>
          <a:prstGeom prst="straightConnector1">
            <a:avLst/>
          </a:prstGeom>
          <a:ln w="12700">
            <a:solidFill>
              <a:srgbClr val="003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B63D540F-0D05-4A63-B603-9DD35A19E2C6}"/>
              </a:ext>
            </a:extLst>
          </p:cNvPr>
          <p:cNvSpPr txBox="1"/>
          <p:nvPr/>
        </p:nvSpPr>
        <p:spPr>
          <a:xfrm>
            <a:off x="8629598" y="4646239"/>
            <a:ext cx="916142" cy="318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HTC, ML</a:t>
            </a:r>
            <a:endParaRPr lang="en-US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00C1D7D-06A9-442E-A125-821D5BBEACA0}"/>
              </a:ext>
            </a:extLst>
          </p:cNvPr>
          <p:cNvSpPr/>
          <p:nvPr/>
        </p:nvSpPr>
        <p:spPr>
          <a:xfrm>
            <a:off x="2400303" y="2939707"/>
            <a:ext cx="7391395" cy="1367556"/>
          </a:xfrm>
          <a:prstGeom prst="rect">
            <a:avLst/>
          </a:prstGeom>
          <a:noFill/>
          <a:ln>
            <a:solidFill>
              <a:srgbClr val="003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Verbinder: gewinkelt 34">
            <a:extLst>
              <a:ext uri="{FF2B5EF4-FFF2-40B4-BE49-F238E27FC236}">
                <a16:creationId xmlns:a16="http://schemas.microsoft.com/office/drawing/2014/main" id="{ED40818E-0D81-4F03-B2C3-AC2B5B0DE827}"/>
              </a:ext>
            </a:extLst>
          </p:cNvPr>
          <p:cNvCxnSpPr>
            <a:cxnSpLocks/>
            <a:stCxn id="8" idx="3"/>
            <a:endCxn id="7" idx="3"/>
          </p:cNvCxnSpPr>
          <p:nvPr/>
        </p:nvCxnSpPr>
        <p:spPr>
          <a:xfrm flipH="1" flipV="1">
            <a:off x="7951731" y="1979350"/>
            <a:ext cx="724880" cy="3678529"/>
          </a:xfrm>
          <a:prstGeom prst="bentConnector3">
            <a:avLst>
              <a:gd name="adj1" fmla="val -266381"/>
            </a:avLst>
          </a:prstGeom>
          <a:ln w="12700">
            <a:solidFill>
              <a:srgbClr val="003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3C8463C0-D730-46BA-80DF-104F9F8F1FE2}"/>
              </a:ext>
            </a:extLst>
          </p:cNvPr>
          <p:cNvSpPr txBox="1"/>
          <p:nvPr/>
        </p:nvSpPr>
        <p:spPr>
          <a:xfrm>
            <a:off x="10559511" y="3249115"/>
            <a:ext cx="172739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Feedback </a:t>
            </a:r>
            <a:br>
              <a:rPr lang="de-DE" sz="1600" dirty="0"/>
            </a:br>
            <a:r>
              <a:rPr lang="de-DE" sz="1600" dirty="0"/>
              <a:t>via </a:t>
            </a:r>
            <a:r>
              <a:rPr lang="de-DE" sz="1600" dirty="0" err="1"/>
              <a:t>experiments</a:t>
            </a:r>
            <a:endParaRPr lang="en-US" sz="1600" dirty="0"/>
          </a:p>
        </p:txBody>
      </p:sp>
      <p:pic>
        <p:nvPicPr>
          <p:cNvPr id="42" name="Grafik 41" descr="Ein Bild, das Obst, Zahnspange, Zeichnung enthält.&#10;&#10;Automatisch generierte Beschreibung">
            <a:extLst>
              <a:ext uri="{FF2B5EF4-FFF2-40B4-BE49-F238E27FC236}">
                <a16:creationId xmlns:a16="http://schemas.microsoft.com/office/drawing/2014/main" id="{7FF26B84-01A9-4EBC-B768-7D76FD82D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61" y="4783247"/>
            <a:ext cx="1330710" cy="1268482"/>
          </a:xfrm>
          <a:prstGeom prst="rect">
            <a:avLst/>
          </a:prstGeom>
        </p:spPr>
      </p:pic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C4E91C75-1054-4E4E-BA68-23B5586EE50B}"/>
              </a:ext>
            </a:extLst>
          </p:cNvPr>
          <p:cNvCxnSpPr>
            <a:cxnSpLocks/>
          </p:cNvCxnSpPr>
          <p:nvPr/>
        </p:nvCxnSpPr>
        <p:spPr>
          <a:xfrm>
            <a:off x="1301936" y="4083060"/>
            <a:ext cx="0" cy="563179"/>
          </a:xfrm>
          <a:prstGeom prst="straightConnector1">
            <a:avLst/>
          </a:prstGeom>
          <a:ln w="19050">
            <a:solidFill>
              <a:srgbClr val="003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65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0"/>
      <p:bldP spid="8" grpId="0" animBg="1"/>
      <p:bldP spid="11" grpId="0" animBg="1"/>
      <p:bldP spid="12" grpId="0" animBg="1"/>
      <p:bldP spid="14" grpId="0" animBg="1"/>
      <p:bldP spid="15" grpId="0" animBg="1"/>
      <p:bldP spid="30" grpId="0"/>
      <p:bldP spid="32" grpId="0"/>
      <p:bldP spid="34" grpId="0"/>
      <p:bldP spid="10" grpId="0" animBg="1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US" dirty="0"/>
              <a:t>Very young topic → many processes are unknown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/>
              <a:t>Processes can differ vastly depending on chemistry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/>
              <a:t>Many different synthesis strategies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/>
              <a:t>Time and length scales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/>
              <a:t>Outlook: Applications?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Geschweifte Klammer rechts 6">
            <a:extLst>
              <a:ext uri="{FF2B5EF4-FFF2-40B4-BE49-F238E27FC236}">
                <a16:creationId xmlns:a16="http://schemas.microsoft.com/office/drawing/2014/main" id="{23C6F236-3599-4467-8BAE-EE8C269331A4}"/>
              </a:ext>
            </a:extLst>
          </p:cNvPr>
          <p:cNvSpPr/>
          <p:nvPr/>
        </p:nvSpPr>
        <p:spPr>
          <a:xfrm>
            <a:off x="6414527" y="2160037"/>
            <a:ext cx="450730" cy="1483049"/>
          </a:xfrm>
          <a:prstGeom prst="rightBrace">
            <a:avLst/>
          </a:prstGeom>
          <a:ln w="19050">
            <a:solidFill>
              <a:srgbClr val="003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C434EEA-E298-4314-ADF9-75FAFBDF2186}"/>
              </a:ext>
            </a:extLst>
          </p:cNvPr>
          <p:cNvSpPr txBox="1"/>
          <p:nvPr/>
        </p:nvSpPr>
        <p:spPr>
          <a:xfrm>
            <a:off x="7185347" y="2724281"/>
            <a:ext cx="2200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chemeClr val="tx2"/>
                </a:solidFill>
                <a:latin typeface="Open Sans" panose="020B0606030504020204" pitchFamily="34" charset="0"/>
              </a:rPr>
              <a:t>Difficult</a:t>
            </a:r>
            <a:r>
              <a:rPr lang="de-DE" sz="1600" dirty="0">
                <a:solidFill>
                  <a:schemeClr val="tx2"/>
                </a:solidFill>
                <a:latin typeface="Open Sans" panose="020B0606030504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Open Sans" panose="020B0606030504020204" pitchFamily="34" charset="0"/>
              </a:rPr>
              <a:t>to</a:t>
            </a:r>
            <a:r>
              <a:rPr lang="de-DE" sz="1600" dirty="0">
                <a:solidFill>
                  <a:schemeClr val="tx2"/>
                </a:solidFill>
                <a:latin typeface="Open Sans" panose="020B0606030504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Open Sans" panose="020B0606030504020204" pitchFamily="34" charset="0"/>
              </a:rPr>
              <a:t>generalize</a:t>
            </a:r>
            <a:endParaRPr lang="en-US" sz="1600" dirty="0">
              <a:solidFill>
                <a:schemeClr val="tx2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53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Plan</a:t>
            </a:r>
            <a:endParaRPr lang="de-DE" dirty="0"/>
          </a:p>
        </p:txBody>
      </p:sp>
      <p:pic>
        <p:nvPicPr>
          <p:cNvPr id="9" name="Grafik 8" descr="Ein Bild, das Tisch, Hocker enthält.&#10;&#10;Automatisch generierte Beschreibung">
            <a:extLst>
              <a:ext uri="{FF2B5EF4-FFF2-40B4-BE49-F238E27FC236}">
                <a16:creationId xmlns:a16="http://schemas.microsoft.com/office/drawing/2014/main" id="{D22E0A3C-B707-4D74-801B-501B251714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318" y="1538098"/>
            <a:ext cx="581950" cy="412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0EB56DD-8156-4464-AE78-2AB56C0BF919}"/>
              </a:ext>
            </a:extLst>
          </p:cNvPr>
          <p:cNvSpPr/>
          <p:nvPr/>
        </p:nvSpPr>
        <p:spPr>
          <a:xfrm>
            <a:off x="608725" y="1152533"/>
            <a:ext cx="3567917" cy="3111555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solidFill>
              <a:schemeClr val="accent1">
                <a:shade val="50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05E"/>
                </a:solidFill>
              </a:rPr>
              <a:t>Mechanistic insights </a:t>
            </a:r>
            <a:r>
              <a:rPr lang="en-US" sz="1800" dirty="0">
                <a:solidFill>
                  <a:srgbClr val="00305E"/>
                </a:solidFill>
              </a:rPr>
              <a:t>of the COF formation on liquid interfaces (</a:t>
            </a:r>
            <a:r>
              <a:rPr lang="en-US" sz="1800" i="1" dirty="0">
                <a:solidFill>
                  <a:srgbClr val="00305E"/>
                </a:solidFill>
              </a:rPr>
              <a:t>MD</a:t>
            </a:r>
            <a:r>
              <a:rPr lang="en-US" sz="1800" dirty="0">
                <a:solidFill>
                  <a:srgbClr val="00305E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05E"/>
                </a:solidFill>
              </a:rPr>
              <a:t>Mesoscale simulation </a:t>
            </a:r>
            <a:r>
              <a:rPr lang="en-US" sz="1800" dirty="0">
                <a:solidFill>
                  <a:srgbClr val="00305E"/>
                </a:solidFill>
              </a:rPr>
              <a:t>of 2D COF formation on liquid interfaces </a:t>
            </a:r>
            <a:r>
              <a:rPr lang="de-DE" sz="1800" dirty="0">
                <a:solidFill>
                  <a:srgbClr val="00305E"/>
                </a:solidFill>
              </a:rPr>
              <a:t>(</a:t>
            </a:r>
            <a:r>
              <a:rPr lang="de-DE" sz="1800" i="1" dirty="0">
                <a:solidFill>
                  <a:srgbClr val="00305E"/>
                </a:solidFill>
              </a:rPr>
              <a:t>MC, DFT(B)</a:t>
            </a:r>
            <a:r>
              <a:rPr lang="de-DE" sz="1800" dirty="0">
                <a:solidFill>
                  <a:srgbClr val="00305E"/>
                </a:solidFill>
              </a:rPr>
              <a:t>)</a:t>
            </a:r>
            <a:endParaRPr lang="en-US" sz="1800" dirty="0">
              <a:solidFill>
                <a:srgbClr val="00305E"/>
              </a:solidFill>
            </a:endParaRPr>
          </a:p>
          <a:p>
            <a:endParaRPr lang="en-US" sz="1800" dirty="0">
              <a:solidFill>
                <a:srgbClr val="00305E"/>
              </a:solidFill>
            </a:endParaRPr>
          </a:p>
          <a:p>
            <a:endParaRPr lang="en-US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86F9253-36CC-4C38-8AF7-5FE6498CA276}"/>
              </a:ext>
            </a:extLst>
          </p:cNvPr>
          <p:cNvSpPr/>
          <p:nvPr/>
        </p:nvSpPr>
        <p:spPr>
          <a:xfrm>
            <a:off x="7749372" y="1152536"/>
            <a:ext cx="3567917" cy="3111555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accent1">
                <a:shade val="50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 sz="1800" dirty="0">
              <a:solidFill>
                <a:srgbClr val="00305E"/>
              </a:solidFill>
            </a:endParaRPr>
          </a:p>
          <a:p>
            <a:endParaRPr lang="de-DE" sz="1800" dirty="0">
              <a:solidFill>
                <a:srgbClr val="00305E"/>
              </a:solidFill>
            </a:endParaRPr>
          </a:p>
          <a:p>
            <a:endParaRPr lang="en-US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05E"/>
                </a:solidFill>
              </a:rPr>
              <a:t>HTC</a:t>
            </a:r>
            <a:r>
              <a:rPr lang="en-US" sz="1800" dirty="0">
                <a:solidFill>
                  <a:srgbClr val="00305E"/>
                </a:solidFill>
              </a:rPr>
              <a:t> for different building blocks</a:t>
            </a:r>
          </a:p>
          <a:p>
            <a:endParaRPr lang="en-US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05E"/>
                </a:solidFill>
              </a:rPr>
              <a:t>Making 2D material formation </a:t>
            </a:r>
            <a:r>
              <a:rPr lang="en-US" sz="1800" b="1" dirty="0">
                <a:solidFill>
                  <a:srgbClr val="00305E"/>
                </a:solidFill>
              </a:rPr>
              <a:t>machine learnable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305E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8B341F5-BB34-4196-9142-0B09478C226A}"/>
              </a:ext>
            </a:extLst>
          </p:cNvPr>
          <p:cNvSpPr/>
          <p:nvPr/>
        </p:nvSpPr>
        <p:spPr>
          <a:xfrm>
            <a:off x="4181454" y="1152535"/>
            <a:ext cx="3567917" cy="3111555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accent1">
                <a:shade val="50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05E"/>
                </a:solidFill>
              </a:rPr>
              <a:t>Properties of defective </a:t>
            </a:r>
            <a:r>
              <a:rPr lang="en-US" sz="1800" dirty="0">
                <a:solidFill>
                  <a:srgbClr val="00305E"/>
                </a:solidFill>
              </a:rPr>
              <a:t>2D COF structures (</a:t>
            </a:r>
            <a:r>
              <a:rPr lang="en-US" sz="1800" i="1" dirty="0">
                <a:solidFill>
                  <a:srgbClr val="00305E"/>
                </a:solidFill>
              </a:rPr>
              <a:t>DFT(B))</a:t>
            </a:r>
          </a:p>
          <a:p>
            <a:endParaRPr lang="de-DE" sz="1800" dirty="0">
              <a:solidFill>
                <a:srgbClr val="00305E"/>
              </a:solidFill>
            </a:endParaRPr>
          </a:p>
          <a:p>
            <a:pPr algn="ctr"/>
            <a:endParaRPr lang="en-US" sz="1800" dirty="0">
              <a:solidFill>
                <a:srgbClr val="0030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05E"/>
                </a:solidFill>
              </a:rPr>
              <a:t>Method-Generalization</a:t>
            </a:r>
            <a:r>
              <a:rPr lang="en-US" sz="1800" dirty="0">
                <a:solidFill>
                  <a:srgbClr val="00305E"/>
                </a:solidFill>
              </a:rPr>
              <a:t> for different 2D materials</a:t>
            </a:r>
          </a:p>
          <a:p>
            <a:pPr algn="ctr"/>
            <a:endParaRPr lang="en-US" dirty="0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DC121CF4-C243-42BA-82D2-7AAB81E670B5}"/>
              </a:ext>
            </a:extLst>
          </p:cNvPr>
          <p:cNvCxnSpPr>
            <a:cxnSpLocks/>
          </p:cNvCxnSpPr>
          <p:nvPr/>
        </p:nvCxnSpPr>
        <p:spPr>
          <a:xfrm>
            <a:off x="594804" y="1704842"/>
            <a:ext cx="11049800" cy="0"/>
          </a:xfrm>
          <a:prstGeom prst="straightConnector1">
            <a:avLst/>
          </a:prstGeom>
          <a:ln w="60325">
            <a:solidFill>
              <a:srgbClr val="003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AC8AC8AB-BBEF-4924-BB13-DE5CF8BE64AC}"/>
              </a:ext>
            </a:extLst>
          </p:cNvPr>
          <p:cNvSpPr txBox="1"/>
          <p:nvPr/>
        </p:nvSpPr>
        <p:spPr>
          <a:xfrm>
            <a:off x="2063105" y="131110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2020</a:t>
            </a:r>
            <a:endParaRPr lang="en-US" sz="18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9EBFAD2-C4C4-4329-9F86-1B31273249AF}"/>
              </a:ext>
            </a:extLst>
          </p:cNvPr>
          <p:cNvSpPr txBox="1"/>
          <p:nvPr/>
        </p:nvSpPr>
        <p:spPr>
          <a:xfrm>
            <a:off x="5740774" y="131110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2021</a:t>
            </a:r>
            <a:endParaRPr lang="en-US" sz="18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870469C-6A3C-4AC3-8C40-08759AA11C6B}"/>
              </a:ext>
            </a:extLst>
          </p:cNvPr>
          <p:cNvSpPr txBox="1"/>
          <p:nvPr/>
        </p:nvSpPr>
        <p:spPr>
          <a:xfrm>
            <a:off x="9178104" y="131110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2022</a:t>
            </a:r>
            <a:endParaRPr lang="en-US" sz="18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95AB882-8CC6-4F2D-AE68-8C342D83F797}"/>
              </a:ext>
            </a:extLst>
          </p:cNvPr>
          <p:cNvSpPr txBox="1"/>
          <p:nvPr/>
        </p:nvSpPr>
        <p:spPr>
          <a:xfrm>
            <a:off x="2027713" y="4758112"/>
            <a:ext cx="8880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Main </a:t>
            </a:r>
            <a:r>
              <a:rPr lang="de-DE" sz="2000" dirty="0" err="1"/>
              <a:t>cooperations</a:t>
            </a:r>
            <a:r>
              <a:rPr lang="de-DE" sz="2000" dirty="0"/>
              <a:t> </a:t>
            </a:r>
            <a:r>
              <a:rPr lang="de-DE" sz="2000" dirty="0" err="1"/>
              <a:t>within</a:t>
            </a:r>
            <a:r>
              <a:rPr lang="de-DE" sz="2000" dirty="0"/>
              <a:t> </a:t>
            </a:r>
            <a:r>
              <a:rPr lang="de-DE" sz="2000" i="1" dirty="0"/>
              <a:t>SFB1415</a:t>
            </a:r>
            <a:r>
              <a:rPr lang="de-DE" sz="2000" dirty="0"/>
              <a:t> </a:t>
            </a:r>
            <a:r>
              <a:rPr lang="de-DE" sz="2000" dirty="0" err="1"/>
              <a:t>project</a:t>
            </a:r>
            <a:r>
              <a:rPr lang="de-DE" sz="2000" dirty="0"/>
              <a:t>: Prof. Feng, Prof. </a:t>
            </a:r>
            <a:r>
              <a:rPr lang="de-DE" sz="2000" dirty="0" err="1"/>
              <a:t>Eychmüller</a:t>
            </a:r>
            <a:endParaRPr lang="de-DE" sz="2000" dirty="0"/>
          </a:p>
          <a:p>
            <a:r>
              <a:rPr lang="de-DE" sz="2000" dirty="0" err="1"/>
              <a:t>Cooperations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characterization</a:t>
            </a:r>
            <a:r>
              <a:rPr lang="de-DE" sz="2000" dirty="0"/>
              <a:t> </a:t>
            </a:r>
            <a:r>
              <a:rPr lang="de-DE" sz="2000" dirty="0" err="1"/>
              <a:t>methods</a:t>
            </a:r>
            <a:r>
              <a:rPr lang="de-DE" sz="2000" dirty="0"/>
              <a:t>: Dr. </a:t>
            </a:r>
            <a:r>
              <a:rPr lang="de-DE" sz="2000" dirty="0" err="1"/>
              <a:t>Moresco</a:t>
            </a:r>
            <a:r>
              <a:rPr lang="de-DE" sz="2000" dirty="0"/>
              <a:t>, Prof. Weidinger</a:t>
            </a:r>
          </a:p>
        </p:txBody>
      </p:sp>
    </p:spTree>
    <p:extLst>
      <p:ext uri="{BB962C8B-B14F-4D97-AF65-F5344CB8AC3E}">
        <p14:creationId xmlns:p14="http://schemas.microsoft.com/office/powerpoint/2010/main" val="1485283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activities in 2020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DA62B0A-2DD8-4BDB-B922-17FD5324461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Development of a Monte Carlo:</a:t>
            </a:r>
          </a:p>
          <a:p>
            <a:pPr marL="738842" lvl="1" indent="-342900">
              <a:buFontTx/>
              <a:buChar char="-"/>
            </a:pPr>
            <a:r>
              <a:rPr lang="en-US" u="sng" dirty="0"/>
              <a:t>Metropolis MC </a:t>
            </a:r>
            <a:r>
              <a:rPr lang="en-US" dirty="0"/>
              <a:t>or Kinetic MC?</a:t>
            </a:r>
          </a:p>
          <a:p>
            <a:pPr marL="738842" lvl="1" indent="-342900">
              <a:buFontTx/>
              <a:buChar char="-"/>
            </a:pPr>
            <a:r>
              <a:rPr lang="en-US" dirty="0"/>
              <a:t>Based on graph theory</a:t>
            </a:r>
          </a:p>
          <a:p>
            <a:pPr marL="738842" lvl="1" indent="-342900">
              <a:buFontTx/>
              <a:buChar char="-"/>
            </a:pPr>
            <a:r>
              <a:rPr lang="en-US" dirty="0"/>
              <a:t>Based on energy penalties</a:t>
            </a:r>
          </a:p>
          <a:p>
            <a:pPr marL="738842" lvl="1" indent="-342900">
              <a:buFontTx/>
              <a:buChar char="-"/>
            </a:pPr>
            <a:r>
              <a:rPr lang="en-US" dirty="0"/>
              <a:t>No explicit description of building blocks (= nodes)</a:t>
            </a:r>
          </a:p>
          <a:p>
            <a:endParaRPr lang="en-US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0BF28A4-4DCC-4823-8328-73212E2598B1}"/>
              </a:ext>
            </a:extLst>
          </p:cNvPr>
          <p:cNvGrpSpPr/>
          <p:nvPr/>
        </p:nvGrpSpPr>
        <p:grpSpPr>
          <a:xfrm>
            <a:off x="52937" y="4373964"/>
            <a:ext cx="5796701" cy="1270782"/>
            <a:chOff x="318114" y="5348327"/>
            <a:chExt cx="4533383" cy="993831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F3BA5E54-319C-4895-94C6-28B493322B96}"/>
                </a:ext>
              </a:extLst>
            </p:cNvPr>
            <p:cNvSpPr/>
            <p:nvPr/>
          </p:nvSpPr>
          <p:spPr>
            <a:xfrm>
              <a:off x="845079" y="5911323"/>
              <a:ext cx="65851" cy="65851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B1D9C4F9-1F57-4062-BD78-B104353D0461}"/>
                </a:ext>
              </a:extLst>
            </p:cNvPr>
            <p:cNvSpPr/>
            <p:nvPr/>
          </p:nvSpPr>
          <p:spPr>
            <a:xfrm>
              <a:off x="845079" y="6112272"/>
              <a:ext cx="65851" cy="65851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8BFE1CC9-7776-44EB-8CD7-CFBDA94F7011}"/>
                </a:ext>
              </a:extLst>
            </p:cNvPr>
            <p:cNvSpPr/>
            <p:nvPr/>
          </p:nvSpPr>
          <p:spPr>
            <a:xfrm>
              <a:off x="669068" y="5807622"/>
              <a:ext cx="65851" cy="65851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53689A7-89F0-42F9-851A-EA40CDF3C278}"/>
                </a:ext>
              </a:extLst>
            </p:cNvPr>
            <p:cNvSpPr/>
            <p:nvPr/>
          </p:nvSpPr>
          <p:spPr>
            <a:xfrm>
              <a:off x="1018712" y="5803800"/>
              <a:ext cx="65851" cy="65851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A8DF10E3-F3AC-4B95-84AA-61D912C9752F}"/>
                </a:ext>
              </a:extLst>
            </p:cNvPr>
            <p:cNvCxnSpPr>
              <a:stCxn id="10" idx="4"/>
              <a:endCxn id="11" idx="0"/>
            </p:cNvCxnSpPr>
            <p:nvPr/>
          </p:nvCxnSpPr>
          <p:spPr>
            <a:xfrm>
              <a:off x="878005" y="5977174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BA3BD64D-786E-409A-8508-88DCFE0CE4CF}"/>
                </a:ext>
              </a:extLst>
            </p:cNvPr>
            <p:cNvCxnSpPr>
              <a:cxnSpLocks/>
            </p:cNvCxnSpPr>
            <p:nvPr/>
          </p:nvCxnSpPr>
          <p:spPr>
            <a:xfrm rot="7200000">
              <a:off x="791661" y="5824317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AA0DA9D2-B2BF-478D-8DA6-145E97A6BCD6}"/>
                </a:ext>
              </a:extLst>
            </p:cNvPr>
            <p:cNvCxnSpPr>
              <a:cxnSpLocks/>
            </p:cNvCxnSpPr>
            <p:nvPr/>
          </p:nvCxnSpPr>
          <p:spPr>
            <a:xfrm rot="14400000">
              <a:off x="964543" y="5822843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A1546A09-A5BA-40EF-B673-9B54AE46D1A0}"/>
                </a:ext>
              </a:extLst>
            </p:cNvPr>
            <p:cNvCxnSpPr/>
            <p:nvPr/>
          </p:nvCxnSpPr>
          <p:spPr>
            <a:xfrm>
              <a:off x="1051780" y="5672524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8A52D824-4488-4E31-8F01-A998D0CFED62}"/>
                </a:ext>
              </a:extLst>
            </p:cNvPr>
            <p:cNvSpPr/>
            <p:nvPr/>
          </p:nvSpPr>
          <p:spPr>
            <a:xfrm>
              <a:off x="1018392" y="5607739"/>
              <a:ext cx="65851" cy="65851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52AD9836-73F6-4BDF-A913-652A5F30FF5E}"/>
                </a:ext>
              </a:extLst>
            </p:cNvPr>
            <p:cNvCxnSpPr>
              <a:cxnSpLocks/>
            </p:cNvCxnSpPr>
            <p:nvPr/>
          </p:nvCxnSpPr>
          <p:spPr>
            <a:xfrm rot="14400000">
              <a:off x="1136545" y="5515911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000BF0D-566F-45C6-B47D-B73D04257E62}"/>
                </a:ext>
              </a:extLst>
            </p:cNvPr>
            <p:cNvSpPr/>
            <p:nvPr/>
          </p:nvSpPr>
          <p:spPr>
            <a:xfrm>
              <a:off x="1188529" y="5496587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4D1EB34F-5879-42E4-B816-8C33E89328C8}"/>
                </a:ext>
              </a:extLst>
            </p:cNvPr>
            <p:cNvCxnSpPr>
              <a:cxnSpLocks/>
            </p:cNvCxnSpPr>
            <p:nvPr/>
          </p:nvCxnSpPr>
          <p:spPr>
            <a:xfrm rot="7200000">
              <a:off x="964542" y="6134605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53B2F350-817B-4B97-9DFE-F3C8EF2B325E}"/>
                </a:ext>
              </a:extLst>
            </p:cNvPr>
            <p:cNvSpPr/>
            <p:nvPr/>
          </p:nvSpPr>
          <p:spPr>
            <a:xfrm>
              <a:off x="1018854" y="6217387"/>
              <a:ext cx="65851" cy="65851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02587160-18DA-4F51-BABC-4172C7EF1D20}"/>
                </a:ext>
              </a:extLst>
            </p:cNvPr>
            <p:cNvCxnSpPr>
              <a:cxnSpLocks/>
            </p:cNvCxnSpPr>
            <p:nvPr/>
          </p:nvCxnSpPr>
          <p:spPr>
            <a:xfrm rot="14400000">
              <a:off x="1148315" y="6134605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2B39433B-2D58-4327-8984-786927880766}"/>
                </a:ext>
              </a:extLst>
            </p:cNvPr>
            <p:cNvSpPr/>
            <p:nvPr/>
          </p:nvSpPr>
          <p:spPr>
            <a:xfrm>
              <a:off x="1188529" y="6097573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F3F71EFD-ADE8-4FDC-BCAA-08C32D172804}"/>
                </a:ext>
              </a:extLst>
            </p:cNvPr>
            <p:cNvCxnSpPr/>
            <p:nvPr/>
          </p:nvCxnSpPr>
          <p:spPr>
            <a:xfrm>
              <a:off x="1223306" y="5960845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7ACAAE62-D1A7-4CF6-AA5A-492FEBBE8B36}"/>
                </a:ext>
              </a:extLst>
            </p:cNvPr>
            <p:cNvSpPr/>
            <p:nvPr/>
          </p:nvSpPr>
          <p:spPr>
            <a:xfrm>
              <a:off x="1190381" y="5893651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EAFF269E-C9B5-431F-95D1-91F399B83E6D}"/>
                </a:ext>
              </a:extLst>
            </p:cNvPr>
            <p:cNvCxnSpPr>
              <a:cxnSpLocks/>
            </p:cNvCxnSpPr>
            <p:nvPr/>
          </p:nvCxnSpPr>
          <p:spPr>
            <a:xfrm rot="7200000">
              <a:off x="1141997" y="5819594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18261A83-8E6C-4C91-ACAD-7140B6E91229}"/>
                </a:ext>
              </a:extLst>
            </p:cNvPr>
            <p:cNvCxnSpPr>
              <a:cxnSpLocks/>
            </p:cNvCxnSpPr>
            <p:nvPr/>
          </p:nvCxnSpPr>
          <p:spPr>
            <a:xfrm rot="14400000">
              <a:off x="1312936" y="5805360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DC02BD7D-656D-4386-AA37-6AB43C5312A4}"/>
                </a:ext>
              </a:extLst>
            </p:cNvPr>
            <p:cNvSpPr/>
            <p:nvPr/>
          </p:nvSpPr>
          <p:spPr>
            <a:xfrm>
              <a:off x="1366727" y="5783731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93AC6A09-4C16-4AD8-829B-BD4A4011D50D}"/>
                </a:ext>
              </a:extLst>
            </p:cNvPr>
            <p:cNvCxnSpPr>
              <a:cxnSpLocks/>
            </p:cNvCxnSpPr>
            <p:nvPr/>
          </p:nvCxnSpPr>
          <p:spPr>
            <a:xfrm rot="7200000">
              <a:off x="1309844" y="6118632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7D3A2B6-CB6A-4320-A020-D3B6D9FEAD1A}"/>
                </a:ext>
              </a:extLst>
            </p:cNvPr>
            <p:cNvSpPr/>
            <p:nvPr/>
          </p:nvSpPr>
          <p:spPr>
            <a:xfrm>
              <a:off x="1366727" y="6202154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54D244AA-0A48-43D0-859B-35EF2954A173}"/>
                </a:ext>
              </a:extLst>
            </p:cNvPr>
            <p:cNvSpPr/>
            <p:nvPr/>
          </p:nvSpPr>
          <p:spPr>
            <a:xfrm>
              <a:off x="1543681" y="5348327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D3CFC40F-8C07-4313-AF39-BAC260E4D4B6}"/>
                </a:ext>
              </a:extLst>
            </p:cNvPr>
            <p:cNvSpPr/>
            <p:nvPr/>
          </p:nvSpPr>
          <p:spPr>
            <a:xfrm>
              <a:off x="701993" y="5402089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F88E4C9C-C26C-41C9-AE84-6D7D6B700445}"/>
                </a:ext>
              </a:extLst>
            </p:cNvPr>
            <p:cNvSpPr/>
            <p:nvPr/>
          </p:nvSpPr>
          <p:spPr>
            <a:xfrm>
              <a:off x="1881490" y="5797894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90E0AFDE-49AA-4684-B0AF-DF6DDB8A98FE}"/>
                </a:ext>
              </a:extLst>
            </p:cNvPr>
            <p:cNvSpPr/>
            <p:nvPr/>
          </p:nvSpPr>
          <p:spPr>
            <a:xfrm>
              <a:off x="1881490" y="6015543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90768AC3-83A0-4CC0-A79A-E0B5C3937E5A}"/>
                </a:ext>
              </a:extLst>
            </p:cNvPr>
            <p:cNvSpPr/>
            <p:nvPr/>
          </p:nvSpPr>
          <p:spPr>
            <a:xfrm>
              <a:off x="318114" y="5617235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9477F61E-72F6-4D9D-AA39-9EFFE277DC11}"/>
                </a:ext>
              </a:extLst>
            </p:cNvPr>
            <p:cNvSpPr/>
            <p:nvPr/>
          </p:nvSpPr>
          <p:spPr>
            <a:xfrm>
              <a:off x="471740" y="6134806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1945369E-6363-4F5B-A080-D8213113133F}"/>
                </a:ext>
              </a:extLst>
            </p:cNvPr>
            <p:cNvSpPr/>
            <p:nvPr/>
          </p:nvSpPr>
          <p:spPr>
            <a:xfrm>
              <a:off x="1627344" y="6274608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44128F23-4EAC-4C81-BD38-64E27165186C}"/>
                </a:ext>
              </a:extLst>
            </p:cNvPr>
            <p:cNvCxnSpPr/>
            <p:nvPr/>
          </p:nvCxnSpPr>
          <p:spPr>
            <a:xfrm>
              <a:off x="2316104" y="5925641"/>
              <a:ext cx="63427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BCF80BF4-D0DF-4015-BB9B-AD88D8D5A4D5}"/>
                </a:ext>
              </a:extLst>
            </p:cNvPr>
            <p:cNvCxnSpPr/>
            <p:nvPr/>
          </p:nvCxnSpPr>
          <p:spPr>
            <a:xfrm flipH="1" flipV="1">
              <a:off x="1451575" y="6256670"/>
              <a:ext cx="140580" cy="38679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FB9E931C-01FD-4294-95B4-7059CB5E0C3C}"/>
                </a:ext>
              </a:extLst>
            </p:cNvPr>
            <p:cNvSpPr/>
            <p:nvPr/>
          </p:nvSpPr>
          <p:spPr>
            <a:xfrm>
              <a:off x="3749235" y="5924039"/>
              <a:ext cx="65851" cy="65851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75595F44-792B-42FB-959F-4B6FAB2D48E2}"/>
                </a:ext>
              </a:extLst>
            </p:cNvPr>
            <p:cNvSpPr/>
            <p:nvPr/>
          </p:nvSpPr>
          <p:spPr>
            <a:xfrm>
              <a:off x="3749235" y="6124989"/>
              <a:ext cx="65851" cy="65851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C771CCE-E9B4-4F52-8B2C-15386AB86CC6}"/>
                </a:ext>
              </a:extLst>
            </p:cNvPr>
            <p:cNvSpPr/>
            <p:nvPr/>
          </p:nvSpPr>
          <p:spPr>
            <a:xfrm>
              <a:off x="3573224" y="5820338"/>
              <a:ext cx="65851" cy="65851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246F9C16-B996-46F8-9CD6-501D635B54D6}"/>
                </a:ext>
              </a:extLst>
            </p:cNvPr>
            <p:cNvSpPr/>
            <p:nvPr/>
          </p:nvSpPr>
          <p:spPr>
            <a:xfrm>
              <a:off x="3922868" y="5816516"/>
              <a:ext cx="65851" cy="65851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70FAC53F-ADEA-490F-AD61-4B0ED59BECBD}"/>
                </a:ext>
              </a:extLst>
            </p:cNvPr>
            <p:cNvCxnSpPr>
              <a:stCxn id="41" idx="4"/>
              <a:endCxn id="42" idx="0"/>
            </p:cNvCxnSpPr>
            <p:nvPr/>
          </p:nvCxnSpPr>
          <p:spPr>
            <a:xfrm>
              <a:off x="3782161" y="5989891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3891898A-9ED9-4F57-9B82-149E3C1DC835}"/>
                </a:ext>
              </a:extLst>
            </p:cNvPr>
            <p:cNvCxnSpPr>
              <a:cxnSpLocks/>
            </p:cNvCxnSpPr>
            <p:nvPr/>
          </p:nvCxnSpPr>
          <p:spPr>
            <a:xfrm rot="7200000">
              <a:off x="3695817" y="5837034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4CA9534C-E736-47C0-9DD0-616646CC3C0C}"/>
                </a:ext>
              </a:extLst>
            </p:cNvPr>
            <p:cNvCxnSpPr>
              <a:cxnSpLocks/>
            </p:cNvCxnSpPr>
            <p:nvPr/>
          </p:nvCxnSpPr>
          <p:spPr>
            <a:xfrm rot="14400000">
              <a:off x="3868699" y="5835559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6BA34F13-1F70-4CF8-8BC8-3A9FEB024897}"/>
                </a:ext>
              </a:extLst>
            </p:cNvPr>
            <p:cNvCxnSpPr/>
            <p:nvPr/>
          </p:nvCxnSpPr>
          <p:spPr>
            <a:xfrm>
              <a:off x="3955936" y="5685240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30A8C19C-A93D-4B8E-B29B-FF0012B4D44A}"/>
                </a:ext>
              </a:extLst>
            </p:cNvPr>
            <p:cNvSpPr/>
            <p:nvPr/>
          </p:nvSpPr>
          <p:spPr>
            <a:xfrm>
              <a:off x="3922548" y="5620456"/>
              <a:ext cx="65851" cy="65851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3B37E412-72B1-4896-9399-99BA68E5AEC0}"/>
                </a:ext>
              </a:extLst>
            </p:cNvPr>
            <p:cNvCxnSpPr>
              <a:cxnSpLocks/>
            </p:cNvCxnSpPr>
            <p:nvPr/>
          </p:nvCxnSpPr>
          <p:spPr>
            <a:xfrm rot="14400000">
              <a:off x="4040701" y="5528627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3B043C89-D78D-44EE-83B5-14BC9D51053B}"/>
                </a:ext>
              </a:extLst>
            </p:cNvPr>
            <p:cNvSpPr/>
            <p:nvPr/>
          </p:nvSpPr>
          <p:spPr>
            <a:xfrm>
              <a:off x="4092685" y="5509303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C45D3487-E38F-4F86-A8B1-DAE42B5688A2}"/>
                </a:ext>
              </a:extLst>
            </p:cNvPr>
            <p:cNvCxnSpPr>
              <a:cxnSpLocks/>
            </p:cNvCxnSpPr>
            <p:nvPr/>
          </p:nvCxnSpPr>
          <p:spPr>
            <a:xfrm rot="7200000">
              <a:off x="3868698" y="6147321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AB2C160D-5F1E-44D0-B34C-AC46D3461375}"/>
                </a:ext>
              </a:extLst>
            </p:cNvPr>
            <p:cNvSpPr/>
            <p:nvPr/>
          </p:nvSpPr>
          <p:spPr>
            <a:xfrm>
              <a:off x="3923010" y="6230103"/>
              <a:ext cx="65851" cy="65851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AEC98C68-227C-4A86-B4EE-50058D392F38}"/>
                </a:ext>
              </a:extLst>
            </p:cNvPr>
            <p:cNvCxnSpPr>
              <a:cxnSpLocks/>
            </p:cNvCxnSpPr>
            <p:nvPr/>
          </p:nvCxnSpPr>
          <p:spPr>
            <a:xfrm rot="14400000">
              <a:off x="4052471" y="6147321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BD333C4D-5EC1-47F9-A319-961E1B915A72}"/>
                </a:ext>
              </a:extLst>
            </p:cNvPr>
            <p:cNvSpPr/>
            <p:nvPr/>
          </p:nvSpPr>
          <p:spPr>
            <a:xfrm>
              <a:off x="4092685" y="6110289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503149BA-CE5B-41D8-BB7C-0050BC031762}"/>
                </a:ext>
              </a:extLst>
            </p:cNvPr>
            <p:cNvCxnSpPr/>
            <p:nvPr/>
          </p:nvCxnSpPr>
          <p:spPr>
            <a:xfrm>
              <a:off x="4127462" y="5973562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C717826D-C74A-4B16-92B8-E5D8D515B35F}"/>
                </a:ext>
              </a:extLst>
            </p:cNvPr>
            <p:cNvSpPr/>
            <p:nvPr/>
          </p:nvSpPr>
          <p:spPr>
            <a:xfrm>
              <a:off x="4094537" y="5906368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010AA0B5-7B2B-4565-9A81-1BB367B2001A}"/>
                </a:ext>
              </a:extLst>
            </p:cNvPr>
            <p:cNvCxnSpPr>
              <a:cxnSpLocks/>
            </p:cNvCxnSpPr>
            <p:nvPr/>
          </p:nvCxnSpPr>
          <p:spPr>
            <a:xfrm rot="7200000">
              <a:off x="4046153" y="5832310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129001AD-A04D-43A6-B664-76988501B735}"/>
                </a:ext>
              </a:extLst>
            </p:cNvPr>
            <p:cNvCxnSpPr>
              <a:cxnSpLocks/>
            </p:cNvCxnSpPr>
            <p:nvPr/>
          </p:nvCxnSpPr>
          <p:spPr>
            <a:xfrm rot="14400000">
              <a:off x="4217092" y="5818077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181CB99B-1B29-4471-8563-D4BAAA8705AE}"/>
                </a:ext>
              </a:extLst>
            </p:cNvPr>
            <p:cNvSpPr/>
            <p:nvPr/>
          </p:nvSpPr>
          <p:spPr>
            <a:xfrm>
              <a:off x="4270883" y="5796448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91667232-F942-4F0C-A973-C62D55ACBB8E}"/>
                </a:ext>
              </a:extLst>
            </p:cNvPr>
            <p:cNvCxnSpPr>
              <a:cxnSpLocks/>
            </p:cNvCxnSpPr>
            <p:nvPr/>
          </p:nvCxnSpPr>
          <p:spPr>
            <a:xfrm rot="7200000">
              <a:off x="4214000" y="6131348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154FFE78-3BA7-430E-A4D6-2023DDA97FCB}"/>
                </a:ext>
              </a:extLst>
            </p:cNvPr>
            <p:cNvSpPr/>
            <p:nvPr/>
          </p:nvSpPr>
          <p:spPr>
            <a:xfrm>
              <a:off x="4270883" y="6214870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F4186C3A-2952-423B-A861-3F3D8565A40F}"/>
                </a:ext>
              </a:extLst>
            </p:cNvPr>
            <p:cNvSpPr/>
            <p:nvPr/>
          </p:nvSpPr>
          <p:spPr>
            <a:xfrm>
              <a:off x="4447837" y="5361043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66AB7AF0-DE1A-4936-80C8-7E64DBDDFD0F}"/>
                </a:ext>
              </a:extLst>
            </p:cNvPr>
            <p:cNvSpPr/>
            <p:nvPr/>
          </p:nvSpPr>
          <p:spPr>
            <a:xfrm>
              <a:off x="3606149" y="5414805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133B12B9-0BC9-464C-9260-1B3372C579CA}"/>
                </a:ext>
              </a:extLst>
            </p:cNvPr>
            <p:cNvSpPr/>
            <p:nvPr/>
          </p:nvSpPr>
          <p:spPr>
            <a:xfrm>
              <a:off x="4785646" y="5810610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5092FD00-DD02-4B1F-B7BD-648F538BD304}"/>
                </a:ext>
              </a:extLst>
            </p:cNvPr>
            <p:cNvSpPr/>
            <p:nvPr/>
          </p:nvSpPr>
          <p:spPr>
            <a:xfrm>
              <a:off x="4785646" y="6028259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C77D40B0-B671-485C-B8FA-3E2FA69B79A2}"/>
                </a:ext>
              </a:extLst>
            </p:cNvPr>
            <p:cNvSpPr/>
            <p:nvPr/>
          </p:nvSpPr>
          <p:spPr>
            <a:xfrm>
              <a:off x="3222270" y="5629951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78800A11-543C-4C9E-AD77-404CC7A586D4}"/>
                </a:ext>
              </a:extLst>
            </p:cNvPr>
            <p:cNvSpPr/>
            <p:nvPr/>
          </p:nvSpPr>
          <p:spPr>
            <a:xfrm>
              <a:off x="3375896" y="6147523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225867C9-F492-45C4-8262-495F17AB0CF1}"/>
                </a:ext>
              </a:extLst>
            </p:cNvPr>
            <p:cNvSpPr/>
            <p:nvPr/>
          </p:nvSpPr>
          <p:spPr>
            <a:xfrm>
              <a:off x="4452529" y="6106488"/>
              <a:ext cx="65851" cy="67550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id="{AC354CA2-5772-4250-A6DD-884DDD223F7E}"/>
                </a:ext>
              </a:extLst>
            </p:cNvPr>
            <p:cNvCxnSpPr>
              <a:cxnSpLocks/>
            </p:cNvCxnSpPr>
            <p:nvPr/>
          </p:nvCxnSpPr>
          <p:spPr>
            <a:xfrm rot="14400000">
              <a:off x="4392992" y="6124139"/>
              <a:ext cx="0" cy="135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Ellipse 70">
            <a:extLst>
              <a:ext uri="{FF2B5EF4-FFF2-40B4-BE49-F238E27FC236}">
                <a16:creationId xmlns:a16="http://schemas.microsoft.com/office/drawing/2014/main" id="{8AFB9C21-ED98-4B8F-A216-302337A7CC9B}"/>
              </a:ext>
            </a:extLst>
          </p:cNvPr>
          <p:cNvSpPr/>
          <p:nvPr/>
        </p:nvSpPr>
        <p:spPr>
          <a:xfrm>
            <a:off x="6687432" y="5034849"/>
            <a:ext cx="83985" cy="83985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DEAE0084-0D49-4D77-B3EC-D1C61926DE66}"/>
              </a:ext>
            </a:extLst>
          </p:cNvPr>
          <p:cNvSpPr/>
          <p:nvPr/>
        </p:nvSpPr>
        <p:spPr>
          <a:xfrm>
            <a:off x="6687432" y="5291136"/>
            <a:ext cx="83985" cy="83985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65BEBF06-CF36-4BFF-A030-5594CBDA05C3}"/>
              </a:ext>
            </a:extLst>
          </p:cNvPr>
          <p:cNvSpPr/>
          <p:nvPr/>
        </p:nvSpPr>
        <p:spPr>
          <a:xfrm>
            <a:off x="6462951" y="4902590"/>
            <a:ext cx="83985" cy="83985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55F17553-C906-46C6-B954-5679D4F9A9F4}"/>
              </a:ext>
            </a:extLst>
          </p:cNvPr>
          <p:cNvSpPr/>
          <p:nvPr/>
        </p:nvSpPr>
        <p:spPr>
          <a:xfrm>
            <a:off x="6908881" y="4897716"/>
            <a:ext cx="83985" cy="83985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4B887276-88A2-4790-B332-6D695FE66001}"/>
              </a:ext>
            </a:extLst>
          </p:cNvPr>
          <p:cNvCxnSpPr>
            <a:stCxn id="71" idx="4"/>
            <a:endCxn id="72" idx="0"/>
          </p:cNvCxnSpPr>
          <p:nvPr/>
        </p:nvCxnSpPr>
        <p:spPr>
          <a:xfrm>
            <a:off x="6729426" y="5118834"/>
            <a:ext cx="0" cy="1723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r Verbinder 75">
            <a:extLst>
              <a:ext uri="{FF2B5EF4-FFF2-40B4-BE49-F238E27FC236}">
                <a16:creationId xmlns:a16="http://schemas.microsoft.com/office/drawing/2014/main" id="{12D9286A-40FD-4C10-B80B-115572DCF4AB}"/>
              </a:ext>
            </a:extLst>
          </p:cNvPr>
          <p:cNvCxnSpPr>
            <a:cxnSpLocks/>
          </p:cNvCxnSpPr>
          <p:nvPr/>
        </p:nvCxnSpPr>
        <p:spPr>
          <a:xfrm rot="7200000">
            <a:off x="6619304" y="4923883"/>
            <a:ext cx="0" cy="1723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24367D0B-78C0-416D-8B4A-FDB6D7A4F65A}"/>
              </a:ext>
            </a:extLst>
          </p:cNvPr>
          <p:cNvCxnSpPr>
            <a:cxnSpLocks/>
          </p:cNvCxnSpPr>
          <p:nvPr/>
        </p:nvCxnSpPr>
        <p:spPr>
          <a:xfrm rot="14400000">
            <a:off x="6839795" y="4922003"/>
            <a:ext cx="0" cy="1723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F68849E1-4AB4-4F96-9F51-4B8C716CBBE0}"/>
              </a:ext>
            </a:extLst>
          </p:cNvPr>
          <p:cNvCxnSpPr/>
          <p:nvPr/>
        </p:nvCxnSpPr>
        <p:spPr>
          <a:xfrm>
            <a:off x="6951055" y="4730289"/>
            <a:ext cx="0" cy="1723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Ellipse 78">
            <a:extLst>
              <a:ext uri="{FF2B5EF4-FFF2-40B4-BE49-F238E27FC236}">
                <a16:creationId xmlns:a16="http://schemas.microsoft.com/office/drawing/2014/main" id="{2B3E5B30-A5FE-4451-B3F5-50AA66E7837E}"/>
              </a:ext>
            </a:extLst>
          </p:cNvPr>
          <p:cNvSpPr/>
          <p:nvPr/>
        </p:nvSpPr>
        <p:spPr>
          <a:xfrm>
            <a:off x="6908473" y="4647663"/>
            <a:ext cx="83985" cy="83985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AF4403C6-DFEE-4BBC-BCE2-3E4BACFDE610}"/>
              </a:ext>
            </a:extLst>
          </p:cNvPr>
          <p:cNvCxnSpPr>
            <a:cxnSpLocks/>
          </p:cNvCxnSpPr>
          <p:nvPr/>
        </p:nvCxnSpPr>
        <p:spPr>
          <a:xfrm rot="14400000">
            <a:off x="7059163" y="4530547"/>
            <a:ext cx="0" cy="1723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89DA5AD6-3B50-4F29-B63E-F62315679E0F}"/>
              </a:ext>
            </a:extLst>
          </p:cNvPr>
          <p:cNvSpPr/>
          <p:nvPr/>
        </p:nvSpPr>
        <p:spPr>
          <a:xfrm>
            <a:off x="7125463" y="4505901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82BCB68D-1BB1-47B0-8FBB-D7AFF10FFC7B}"/>
              </a:ext>
            </a:extLst>
          </p:cNvPr>
          <p:cNvCxnSpPr>
            <a:cxnSpLocks/>
          </p:cNvCxnSpPr>
          <p:nvPr/>
        </p:nvCxnSpPr>
        <p:spPr>
          <a:xfrm rot="7200000">
            <a:off x="6839794" y="5319619"/>
            <a:ext cx="0" cy="1723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lipse 82">
            <a:extLst>
              <a:ext uri="{FF2B5EF4-FFF2-40B4-BE49-F238E27FC236}">
                <a16:creationId xmlns:a16="http://schemas.microsoft.com/office/drawing/2014/main" id="{FC91138E-9E8B-4C0B-9B1B-DB8A7AFDA532}"/>
              </a:ext>
            </a:extLst>
          </p:cNvPr>
          <p:cNvSpPr/>
          <p:nvPr/>
        </p:nvSpPr>
        <p:spPr>
          <a:xfrm>
            <a:off x="6909062" y="5425198"/>
            <a:ext cx="83985" cy="83985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8E9484BE-0D42-43C8-8605-7BE5D5D091BC}"/>
              </a:ext>
            </a:extLst>
          </p:cNvPr>
          <p:cNvCxnSpPr>
            <a:cxnSpLocks/>
          </p:cNvCxnSpPr>
          <p:nvPr/>
        </p:nvCxnSpPr>
        <p:spPr>
          <a:xfrm rot="14400000">
            <a:off x="7074175" y="5319619"/>
            <a:ext cx="0" cy="1723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llipse 84">
            <a:extLst>
              <a:ext uri="{FF2B5EF4-FFF2-40B4-BE49-F238E27FC236}">
                <a16:creationId xmlns:a16="http://schemas.microsoft.com/office/drawing/2014/main" id="{EAACACA4-02AE-4E95-B71F-AAA34E0A0680}"/>
              </a:ext>
            </a:extLst>
          </p:cNvPr>
          <p:cNvSpPr/>
          <p:nvPr/>
        </p:nvSpPr>
        <p:spPr>
          <a:xfrm>
            <a:off x="7125463" y="5272389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DEF0537F-A306-4742-BCEB-B21AA0F461E1}"/>
              </a:ext>
            </a:extLst>
          </p:cNvPr>
          <p:cNvCxnSpPr/>
          <p:nvPr/>
        </p:nvCxnSpPr>
        <p:spPr>
          <a:xfrm>
            <a:off x="7169817" y="5098009"/>
            <a:ext cx="0" cy="1723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llipse 86">
            <a:extLst>
              <a:ext uri="{FF2B5EF4-FFF2-40B4-BE49-F238E27FC236}">
                <a16:creationId xmlns:a16="http://schemas.microsoft.com/office/drawing/2014/main" id="{1A20FDF0-715B-47ED-96C7-6F56C8C18DF8}"/>
              </a:ext>
            </a:extLst>
          </p:cNvPr>
          <p:cNvSpPr/>
          <p:nvPr/>
        </p:nvSpPr>
        <p:spPr>
          <a:xfrm>
            <a:off x="7127825" y="5012310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98E03794-7A54-4A54-A0E0-24C91A056DDF}"/>
              </a:ext>
            </a:extLst>
          </p:cNvPr>
          <p:cNvCxnSpPr>
            <a:cxnSpLocks/>
          </p:cNvCxnSpPr>
          <p:nvPr/>
        </p:nvCxnSpPr>
        <p:spPr>
          <a:xfrm rot="7200000">
            <a:off x="7066117" y="4917859"/>
            <a:ext cx="0" cy="1723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r Verbinder 88">
            <a:extLst>
              <a:ext uri="{FF2B5EF4-FFF2-40B4-BE49-F238E27FC236}">
                <a16:creationId xmlns:a16="http://schemas.microsoft.com/office/drawing/2014/main" id="{019DFA2F-F0B4-489E-811A-20EAD6B7C444}"/>
              </a:ext>
            </a:extLst>
          </p:cNvPr>
          <p:cNvCxnSpPr>
            <a:cxnSpLocks/>
          </p:cNvCxnSpPr>
          <p:nvPr/>
        </p:nvCxnSpPr>
        <p:spPr>
          <a:xfrm rot="14400000">
            <a:off x="7284129" y="4899706"/>
            <a:ext cx="0" cy="1723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90D51325-7B75-4584-9C4F-17CF3FB7503C}"/>
              </a:ext>
            </a:extLst>
          </p:cNvPr>
          <p:cNvSpPr/>
          <p:nvPr/>
        </p:nvSpPr>
        <p:spPr>
          <a:xfrm>
            <a:off x="7352734" y="4872120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Gerader Verbinder 90">
            <a:extLst>
              <a:ext uri="{FF2B5EF4-FFF2-40B4-BE49-F238E27FC236}">
                <a16:creationId xmlns:a16="http://schemas.microsoft.com/office/drawing/2014/main" id="{F610A9E8-5B02-4BDB-AC39-DEDDDEE2DD57}"/>
              </a:ext>
            </a:extLst>
          </p:cNvPr>
          <p:cNvCxnSpPr>
            <a:cxnSpLocks/>
          </p:cNvCxnSpPr>
          <p:nvPr/>
        </p:nvCxnSpPr>
        <p:spPr>
          <a:xfrm rot="7200000">
            <a:off x="7280186" y="5299248"/>
            <a:ext cx="0" cy="1723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llipse 91">
            <a:extLst>
              <a:ext uri="{FF2B5EF4-FFF2-40B4-BE49-F238E27FC236}">
                <a16:creationId xmlns:a16="http://schemas.microsoft.com/office/drawing/2014/main" id="{05F09342-C764-45C7-8DB7-269BFE6D2598}"/>
              </a:ext>
            </a:extLst>
          </p:cNvPr>
          <p:cNvSpPr/>
          <p:nvPr/>
        </p:nvSpPr>
        <p:spPr>
          <a:xfrm>
            <a:off x="7352734" y="5405770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7AF69B5C-2C0D-4861-BD59-778BDD5CE78D}"/>
              </a:ext>
            </a:extLst>
          </p:cNvPr>
          <p:cNvSpPr/>
          <p:nvPr/>
        </p:nvSpPr>
        <p:spPr>
          <a:xfrm>
            <a:off x="7578418" y="4316813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C1C6E7D3-0213-4934-8421-CB8DAFB47220}"/>
              </a:ext>
            </a:extLst>
          </p:cNvPr>
          <p:cNvSpPr/>
          <p:nvPr/>
        </p:nvSpPr>
        <p:spPr>
          <a:xfrm>
            <a:off x="6504943" y="4385380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6BAD3204-DA5B-42FB-A571-0D8DB4B395F0}"/>
              </a:ext>
            </a:extLst>
          </p:cNvPr>
          <p:cNvSpPr/>
          <p:nvPr/>
        </p:nvSpPr>
        <p:spPr>
          <a:xfrm>
            <a:off x="8009254" y="4890183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B01FD96C-5554-4BB0-A5CD-F2EB0E3BC3FB}"/>
              </a:ext>
            </a:extLst>
          </p:cNvPr>
          <p:cNvSpPr/>
          <p:nvPr/>
        </p:nvSpPr>
        <p:spPr>
          <a:xfrm>
            <a:off x="8009254" y="5167770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7CC44B96-E847-42E6-9435-C734669936BA}"/>
              </a:ext>
            </a:extLst>
          </p:cNvPr>
          <p:cNvSpPr/>
          <p:nvPr/>
        </p:nvSpPr>
        <p:spPr>
          <a:xfrm>
            <a:off x="6015350" y="4659774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7FB33BF8-667F-4542-9192-3C462FFD2F2B}"/>
              </a:ext>
            </a:extLst>
          </p:cNvPr>
          <p:cNvSpPr/>
          <p:nvPr/>
        </p:nvSpPr>
        <p:spPr>
          <a:xfrm>
            <a:off x="6211282" y="5319876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330A9E74-A88E-40CC-A255-AE5335831B3E}"/>
              </a:ext>
            </a:extLst>
          </p:cNvPr>
          <p:cNvSpPr/>
          <p:nvPr/>
        </p:nvSpPr>
        <p:spPr>
          <a:xfrm>
            <a:off x="7685120" y="5498177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Gerader Verbinder 99">
            <a:extLst>
              <a:ext uri="{FF2B5EF4-FFF2-40B4-BE49-F238E27FC236}">
                <a16:creationId xmlns:a16="http://schemas.microsoft.com/office/drawing/2014/main" id="{26F1C686-BEB0-49A7-A674-34CC1C0868E0}"/>
              </a:ext>
            </a:extLst>
          </p:cNvPr>
          <p:cNvCxnSpPr/>
          <p:nvPr/>
        </p:nvCxnSpPr>
        <p:spPr>
          <a:xfrm>
            <a:off x="6963203" y="4495828"/>
            <a:ext cx="174407" cy="25875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Gerade Verbindung mit Pfeil 100">
            <a:extLst>
              <a:ext uri="{FF2B5EF4-FFF2-40B4-BE49-F238E27FC236}">
                <a16:creationId xmlns:a16="http://schemas.microsoft.com/office/drawing/2014/main" id="{CC616AC8-9723-422D-A771-ED522DDC5C67}"/>
              </a:ext>
            </a:extLst>
          </p:cNvPr>
          <p:cNvCxnSpPr/>
          <p:nvPr/>
        </p:nvCxnSpPr>
        <p:spPr>
          <a:xfrm>
            <a:off x="8664168" y="5057277"/>
            <a:ext cx="80894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Ellipse 101">
            <a:extLst>
              <a:ext uri="{FF2B5EF4-FFF2-40B4-BE49-F238E27FC236}">
                <a16:creationId xmlns:a16="http://schemas.microsoft.com/office/drawing/2014/main" id="{4A16F702-395F-42E0-A75C-7BDC9EEED526}"/>
              </a:ext>
            </a:extLst>
          </p:cNvPr>
          <p:cNvSpPr/>
          <p:nvPr/>
        </p:nvSpPr>
        <p:spPr>
          <a:xfrm>
            <a:off x="10566702" y="5034849"/>
            <a:ext cx="83985" cy="83985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39B6F8EB-3EC2-4FE2-98BF-C96F13F0D923}"/>
              </a:ext>
            </a:extLst>
          </p:cNvPr>
          <p:cNvSpPr/>
          <p:nvPr/>
        </p:nvSpPr>
        <p:spPr>
          <a:xfrm>
            <a:off x="10566702" y="5291136"/>
            <a:ext cx="83985" cy="83985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CAA4F833-5541-4072-AB07-16EA5E23AA56}"/>
              </a:ext>
            </a:extLst>
          </p:cNvPr>
          <p:cNvSpPr/>
          <p:nvPr/>
        </p:nvSpPr>
        <p:spPr>
          <a:xfrm>
            <a:off x="10342221" y="4902590"/>
            <a:ext cx="83985" cy="83985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E337462C-02C9-4C41-9CA0-CF29A8B10FAB}"/>
              </a:ext>
            </a:extLst>
          </p:cNvPr>
          <p:cNvSpPr/>
          <p:nvPr/>
        </p:nvSpPr>
        <p:spPr>
          <a:xfrm>
            <a:off x="10788151" y="4897716"/>
            <a:ext cx="83985" cy="83985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Gerader Verbinder 105">
            <a:extLst>
              <a:ext uri="{FF2B5EF4-FFF2-40B4-BE49-F238E27FC236}">
                <a16:creationId xmlns:a16="http://schemas.microsoft.com/office/drawing/2014/main" id="{EB54795E-12E9-4B2A-9CFA-FB465972C5BE}"/>
              </a:ext>
            </a:extLst>
          </p:cNvPr>
          <p:cNvCxnSpPr>
            <a:stCxn id="102" idx="4"/>
            <a:endCxn id="103" idx="0"/>
          </p:cNvCxnSpPr>
          <p:nvPr/>
        </p:nvCxnSpPr>
        <p:spPr>
          <a:xfrm>
            <a:off x="10608696" y="5118834"/>
            <a:ext cx="0" cy="1723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Gerader Verbinder 106">
            <a:extLst>
              <a:ext uri="{FF2B5EF4-FFF2-40B4-BE49-F238E27FC236}">
                <a16:creationId xmlns:a16="http://schemas.microsoft.com/office/drawing/2014/main" id="{ACF2A422-B36C-4AA9-8B1C-0F5B5E5DC84B}"/>
              </a:ext>
            </a:extLst>
          </p:cNvPr>
          <p:cNvCxnSpPr>
            <a:cxnSpLocks/>
          </p:cNvCxnSpPr>
          <p:nvPr/>
        </p:nvCxnSpPr>
        <p:spPr>
          <a:xfrm rot="7200000">
            <a:off x="10498574" y="4923883"/>
            <a:ext cx="0" cy="1723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Gerader Verbinder 107">
            <a:extLst>
              <a:ext uri="{FF2B5EF4-FFF2-40B4-BE49-F238E27FC236}">
                <a16:creationId xmlns:a16="http://schemas.microsoft.com/office/drawing/2014/main" id="{2B36E87E-0CB9-43C0-8A09-F9C056C942E2}"/>
              </a:ext>
            </a:extLst>
          </p:cNvPr>
          <p:cNvCxnSpPr>
            <a:cxnSpLocks/>
          </p:cNvCxnSpPr>
          <p:nvPr/>
        </p:nvCxnSpPr>
        <p:spPr>
          <a:xfrm rot="14400000">
            <a:off x="10719065" y="4922003"/>
            <a:ext cx="0" cy="1723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r Verbinder 108">
            <a:extLst>
              <a:ext uri="{FF2B5EF4-FFF2-40B4-BE49-F238E27FC236}">
                <a16:creationId xmlns:a16="http://schemas.microsoft.com/office/drawing/2014/main" id="{F2ED3B53-CF82-45AA-8E66-3F688940AA1A}"/>
              </a:ext>
            </a:extLst>
          </p:cNvPr>
          <p:cNvCxnSpPr/>
          <p:nvPr/>
        </p:nvCxnSpPr>
        <p:spPr>
          <a:xfrm>
            <a:off x="10830325" y="4730289"/>
            <a:ext cx="0" cy="1723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Ellipse 109">
            <a:extLst>
              <a:ext uri="{FF2B5EF4-FFF2-40B4-BE49-F238E27FC236}">
                <a16:creationId xmlns:a16="http://schemas.microsoft.com/office/drawing/2014/main" id="{9E8B30DB-2A9E-4DB9-9354-CF9BAD92EE67}"/>
              </a:ext>
            </a:extLst>
          </p:cNvPr>
          <p:cNvSpPr/>
          <p:nvPr/>
        </p:nvSpPr>
        <p:spPr>
          <a:xfrm>
            <a:off x="10787743" y="4647663"/>
            <a:ext cx="83985" cy="83985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0AF48446-DA01-463B-B24B-778E8C098332}"/>
              </a:ext>
            </a:extLst>
          </p:cNvPr>
          <p:cNvSpPr/>
          <p:nvPr/>
        </p:nvSpPr>
        <p:spPr>
          <a:xfrm>
            <a:off x="11004733" y="4505901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Gerader Verbinder 111">
            <a:extLst>
              <a:ext uri="{FF2B5EF4-FFF2-40B4-BE49-F238E27FC236}">
                <a16:creationId xmlns:a16="http://schemas.microsoft.com/office/drawing/2014/main" id="{64196D38-AC56-43DB-A7AB-FDA81E0668B8}"/>
              </a:ext>
            </a:extLst>
          </p:cNvPr>
          <p:cNvCxnSpPr>
            <a:cxnSpLocks/>
          </p:cNvCxnSpPr>
          <p:nvPr/>
        </p:nvCxnSpPr>
        <p:spPr>
          <a:xfrm rot="7200000">
            <a:off x="10719063" y="5319619"/>
            <a:ext cx="0" cy="1723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Ellipse 112">
            <a:extLst>
              <a:ext uri="{FF2B5EF4-FFF2-40B4-BE49-F238E27FC236}">
                <a16:creationId xmlns:a16="http://schemas.microsoft.com/office/drawing/2014/main" id="{32D256CC-0536-4E35-A9DA-37B6F87FD0D7}"/>
              </a:ext>
            </a:extLst>
          </p:cNvPr>
          <p:cNvSpPr/>
          <p:nvPr/>
        </p:nvSpPr>
        <p:spPr>
          <a:xfrm>
            <a:off x="10788332" y="5425198"/>
            <a:ext cx="83985" cy="83985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Gerader Verbinder 113">
            <a:extLst>
              <a:ext uri="{FF2B5EF4-FFF2-40B4-BE49-F238E27FC236}">
                <a16:creationId xmlns:a16="http://schemas.microsoft.com/office/drawing/2014/main" id="{DFDA4756-89BC-42A7-B4FC-B3DD99D3E025}"/>
              </a:ext>
            </a:extLst>
          </p:cNvPr>
          <p:cNvCxnSpPr>
            <a:cxnSpLocks/>
          </p:cNvCxnSpPr>
          <p:nvPr/>
        </p:nvCxnSpPr>
        <p:spPr>
          <a:xfrm rot="14400000">
            <a:off x="10953445" y="5319619"/>
            <a:ext cx="0" cy="1723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Ellipse 114">
            <a:extLst>
              <a:ext uri="{FF2B5EF4-FFF2-40B4-BE49-F238E27FC236}">
                <a16:creationId xmlns:a16="http://schemas.microsoft.com/office/drawing/2014/main" id="{F44A724C-B06C-4C54-89FD-4899C66F8BBD}"/>
              </a:ext>
            </a:extLst>
          </p:cNvPr>
          <p:cNvSpPr/>
          <p:nvPr/>
        </p:nvSpPr>
        <p:spPr>
          <a:xfrm>
            <a:off x="11004733" y="5272389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Gerader Verbinder 115">
            <a:extLst>
              <a:ext uri="{FF2B5EF4-FFF2-40B4-BE49-F238E27FC236}">
                <a16:creationId xmlns:a16="http://schemas.microsoft.com/office/drawing/2014/main" id="{A3E79A49-2BF6-4BE7-AB57-65F11EFCD349}"/>
              </a:ext>
            </a:extLst>
          </p:cNvPr>
          <p:cNvCxnSpPr/>
          <p:nvPr/>
        </p:nvCxnSpPr>
        <p:spPr>
          <a:xfrm>
            <a:off x="11049087" y="5098009"/>
            <a:ext cx="0" cy="1723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Ellipse 116">
            <a:extLst>
              <a:ext uri="{FF2B5EF4-FFF2-40B4-BE49-F238E27FC236}">
                <a16:creationId xmlns:a16="http://schemas.microsoft.com/office/drawing/2014/main" id="{45FC6971-D944-45CB-B0B8-6B631B130DA4}"/>
              </a:ext>
            </a:extLst>
          </p:cNvPr>
          <p:cNvSpPr/>
          <p:nvPr/>
        </p:nvSpPr>
        <p:spPr>
          <a:xfrm>
            <a:off x="11007095" y="5012310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Gerader Verbinder 117">
            <a:extLst>
              <a:ext uri="{FF2B5EF4-FFF2-40B4-BE49-F238E27FC236}">
                <a16:creationId xmlns:a16="http://schemas.microsoft.com/office/drawing/2014/main" id="{DF21ED77-539C-472C-8535-52167DB48187}"/>
              </a:ext>
            </a:extLst>
          </p:cNvPr>
          <p:cNvCxnSpPr>
            <a:cxnSpLocks/>
          </p:cNvCxnSpPr>
          <p:nvPr/>
        </p:nvCxnSpPr>
        <p:spPr>
          <a:xfrm rot="7200000">
            <a:off x="10945387" y="4917859"/>
            <a:ext cx="0" cy="1723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erader Verbinder 118">
            <a:extLst>
              <a:ext uri="{FF2B5EF4-FFF2-40B4-BE49-F238E27FC236}">
                <a16:creationId xmlns:a16="http://schemas.microsoft.com/office/drawing/2014/main" id="{0C1CC7D5-172C-4E4B-825C-3348E55A7825}"/>
              </a:ext>
            </a:extLst>
          </p:cNvPr>
          <p:cNvCxnSpPr>
            <a:cxnSpLocks/>
          </p:cNvCxnSpPr>
          <p:nvPr/>
        </p:nvCxnSpPr>
        <p:spPr>
          <a:xfrm rot="14400000">
            <a:off x="11163399" y="4899706"/>
            <a:ext cx="0" cy="1723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Ellipse 119">
            <a:extLst>
              <a:ext uri="{FF2B5EF4-FFF2-40B4-BE49-F238E27FC236}">
                <a16:creationId xmlns:a16="http://schemas.microsoft.com/office/drawing/2014/main" id="{F5B67055-EA65-452B-8A48-13FCC761B682}"/>
              </a:ext>
            </a:extLst>
          </p:cNvPr>
          <p:cNvSpPr/>
          <p:nvPr/>
        </p:nvSpPr>
        <p:spPr>
          <a:xfrm>
            <a:off x="11232004" y="4872120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Gerader Verbinder 120">
            <a:extLst>
              <a:ext uri="{FF2B5EF4-FFF2-40B4-BE49-F238E27FC236}">
                <a16:creationId xmlns:a16="http://schemas.microsoft.com/office/drawing/2014/main" id="{D8C48086-2E85-4ADF-899A-DC237B26F702}"/>
              </a:ext>
            </a:extLst>
          </p:cNvPr>
          <p:cNvCxnSpPr>
            <a:cxnSpLocks/>
          </p:cNvCxnSpPr>
          <p:nvPr/>
        </p:nvCxnSpPr>
        <p:spPr>
          <a:xfrm rot="7200000">
            <a:off x="11159456" y="5299248"/>
            <a:ext cx="0" cy="1723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Ellipse 121">
            <a:extLst>
              <a:ext uri="{FF2B5EF4-FFF2-40B4-BE49-F238E27FC236}">
                <a16:creationId xmlns:a16="http://schemas.microsoft.com/office/drawing/2014/main" id="{A82A2F4B-1736-4BB4-936F-D719C0B64490}"/>
              </a:ext>
            </a:extLst>
          </p:cNvPr>
          <p:cNvSpPr/>
          <p:nvPr/>
        </p:nvSpPr>
        <p:spPr>
          <a:xfrm>
            <a:off x="11232004" y="5405770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987BD57B-A11E-488E-BC4C-CC9DA35CBF0E}"/>
              </a:ext>
            </a:extLst>
          </p:cNvPr>
          <p:cNvSpPr/>
          <p:nvPr/>
        </p:nvSpPr>
        <p:spPr>
          <a:xfrm>
            <a:off x="11457688" y="4316813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CDE48F78-2F7F-4028-835F-13D9B380A539}"/>
              </a:ext>
            </a:extLst>
          </p:cNvPr>
          <p:cNvSpPr/>
          <p:nvPr/>
        </p:nvSpPr>
        <p:spPr>
          <a:xfrm>
            <a:off x="10384213" y="4385380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5F9A0DA9-3EA4-4B9B-82E4-3A67DD579232}"/>
              </a:ext>
            </a:extLst>
          </p:cNvPr>
          <p:cNvSpPr/>
          <p:nvPr/>
        </p:nvSpPr>
        <p:spPr>
          <a:xfrm>
            <a:off x="11888524" y="4890183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9C312FC1-0451-4BD2-84DF-0C153D79442C}"/>
              </a:ext>
            </a:extLst>
          </p:cNvPr>
          <p:cNvSpPr/>
          <p:nvPr/>
        </p:nvSpPr>
        <p:spPr>
          <a:xfrm>
            <a:off x="11888524" y="5167770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D6C5CB58-2D08-4177-A787-93488BF02576}"/>
              </a:ext>
            </a:extLst>
          </p:cNvPr>
          <p:cNvSpPr/>
          <p:nvPr/>
        </p:nvSpPr>
        <p:spPr>
          <a:xfrm>
            <a:off x="9894620" y="4659774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10E47C3E-A5D7-4A42-8D7A-26540634AEED}"/>
              </a:ext>
            </a:extLst>
          </p:cNvPr>
          <p:cNvSpPr/>
          <p:nvPr/>
        </p:nvSpPr>
        <p:spPr>
          <a:xfrm>
            <a:off x="10090552" y="5319876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B7D936C4-3FE1-42A7-B97D-48B3948FE8D2}"/>
              </a:ext>
            </a:extLst>
          </p:cNvPr>
          <p:cNvSpPr/>
          <p:nvPr/>
        </p:nvSpPr>
        <p:spPr>
          <a:xfrm>
            <a:off x="11564390" y="5498177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Gerader Verbinder 129">
            <a:extLst>
              <a:ext uri="{FF2B5EF4-FFF2-40B4-BE49-F238E27FC236}">
                <a16:creationId xmlns:a16="http://schemas.microsoft.com/office/drawing/2014/main" id="{5894E068-07D3-4EE1-91A5-0C2020A8543E}"/>
              </a:ext>
            </a:extLst>
          </p:cNvPr>
          <p:cNvCxnSpPr/>
          <p:nvPr/>
        </p:nvCxnSpPr>
        <p:spPr>
          <a:xfrm>
            <a:off x="5954413" y="3998412"/>
            <a:ext cx="0" cy="1971675"/>
          </a:xfrm>
          <a:prstGeom prst="line">
            <a:avLst/>
          </a:prstGeom>
          <a:ln w="25400">
            <a:solidFill>
              <a:srgbClr val="003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feld 130">
            <a:extLst>
              <a:ext uri="{FF2B5EF4-FFF2-40B4-BE49-F238E27FC236}">
                <a16:creationId xmlns:a16="http://schemas.microsoft.com/office/drawing/2014/main" id="{3664E291-2F67-4BC0-83A3-7607B07DB5C0}"/>
              </a:ext>
            </a:extLst>
          </p:cNvPr>
          <p:cNvSpPr txBox="1"/>
          <p:nvPr/>
        </p:nvSpPr>
        <p:spPr>
          <a:xfrm>
            <a:off x="2450641" y="4602868"/>
            <a:ext cx="115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Bond Formation</a:t>
            </a:r>
            <a:endParaRPr lang="en-US" sz="1400" dirty="0"/>
          </a:p>
        </p:txBody>
      </p:sp>
      <p:sp>
        <p:nvSpPr>
          <p:cNvPr id="132" name="Textfeld 131">
            <a:extLst>
              <a:ext uri="{FF2B5EF4-FFF2-40B4-BE49-F238E27FC236}">
                <a16:creationId xmlns:a16="http://schemas.microsoft.com/office/drawing/2014/main" id="{8CBE9378-346A-45C0-973A-E370AE85265F}"/>
              </a:ext>
            </a:extLst>
          </p:cNvPr>
          <p:cNvSpPr txBox="1"/>
          <p:nvPr/>
        </p:nvSpPr>
        <p:spPr>
          <a:xfrm>
            <a:off x="8479260" y="4545648"/>
            <a:ext cx="115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Bond Breaking</a:t>
            </a:r>
            <a:endParaRPr lang="en-US" sz="1400" dirty="0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AFD41DE5-F869-41D3-9059-216361DB9203}"/>
              </a:ext>
            </a:extLst>
          </p:cNvPr>
          <p:cNvSpPr/>
          <p:nvPr/>
        </p:nvSpPr>
        <p:spPr>
          <a:xfrm>
            <a:off x="949018" y="3697688"/>
            <a:ext cx="83985" cy="86152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43DCF96-AD09-4F2A-B709-28FB88D4FAAD}"/>
              </a:ext>
            </a:extLst>
          </p:cNvPr>
          <p:cNvSpPr txBox="1"/>
          <p:nvPr/>
        </p:nvSpPr>
        <p:spPr>
          <a:xfrm>
            <a:off x="1119830" y="3569948"/>
            <a:ext cx="226696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monomer molecule</a:t>
            </a:r>
          </a:p>
        </p:txBody>
      </p:sp>
      <p:pic>
        <p:nvPicPr>
          <p:cNvPr id="134" name="Grafik 133">
            <a:extLst>
              <a:ext uri="{FF2B5EF4-FFF2-40B4-BE49-F238E27FC236}">
                <a16:creationId xmlns:a16="http://schemas.microsoft.com/office/drawing/2014/main" id="{F040218F-0B90-4839-A6F6-5A4C328F46F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86198" y="180229"/>
            <a:ext cx="4414320" cy="3373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0097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activities in 2020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DA62B0A-2DD8-4BDB-B922-17FD5324461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Analysis of the role of Surfactants in COF synthesis</a:t>
            </a:r>
          </a:p>
          <a:p>
            <a:pPr marL="342900" indent="-342900">
              <a:buFontTx/>
              <a:buChar char="-"/>
            </a:pPr>
            <a:r>
              <a:rPr lang="en-US" dirty="0"/>
              <a:t>Cooperation with Prof. Feng</a:t>
            </a:r>
          </a:p>
          <a:p>
            <a:pPr marL="342900" indent="-342900">
              <a:buFontTx/>
              <a:buChar char="-"/>
            </a:pPr>
            <a:r>
              <a:rPr lang="en-US" dirty="0"/>
              <a:t>Analysis of:</a:t>
            </a:r>
          </a:p>
          <a:p>
            <a:pPr marL="738842" lvl="1" indent="-342900">
              <a:buFontTx/>
              <a:buChar char="-"/>
            </a:pPr>
            <a:r>
              <a:rPr lang="en-US" dirty="0"/>
              <a:t>Different surfactants</a:t>
            </a:r>
          </a:p>
          <a:p>
            <a:pPr marL="738842" lvl="1" indent="-342900">
              <a:buFontTx/>
              <a:buChar char="-"/>
            </a:pPr>
            <a:r>
              <a:rPr lang="en-US" dirty="0"/>
              <a:t>Different surface coverage</a:t>
            </a:r>
          </a:p>
          <a:p>
            <a:pPr marL="738842" lvl="1" indent="-342900">
              <a:buFontTx/>
              <a:buChar char="-"/>
            </a:pPr>
            <a:r>
              <a:rPr lang="en-US" dirty="0"/>
              <a:t>Interaction with monomers</a:t>
            </a:r>
          </a:p>
          <a:p>
            <a:pPr marL="738842" lvl="1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510B33E-3A12-4F41-A8DD-2BC6ADDD2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815" y="1028700"/>
            <a:ext cx="4872764" cy="2690697"/>
          </a:xfrm>
          <a:prstGeom prst="rect">
            <a:avLst/>
          </a:prstGeom>
        </p:spPr>
      </p:pic>
      <p:pic>
        <p:nvPicPr>
          <p:cNvPr id="6" name="Grafik 5" descr="Ein Bild, das Kleiderbügel enthält.&#10;&#10;Automatisch generierte Beschreibung">
            <a:extLst>
              <a:ext uri="{FF2B5EF4-FFF2-40B4-BE49-F238E27FC236}">
                <a16:creationId xmlns:a16="http://schemas.microsoft.com/office/drawing/2014/main" id="{AE36DB1A-5595-4D39-B661-781201528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27" y="4144635"/>
            <a:ext cx="2921536" cy="84623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FA13D04-3DC4-4BF1-BD86-150ACF910C02}"/>
              </a:ext>
            </a:extLst>
          </p:cNvPr>
          <p:cNvSpPr txBox="1"/>
          <p:nvPr/>
        </p:nvSpPr>
        <p:spPr>
          <a:xfrm>
            <a:off x="8686800" y="3429000"/>
            <a:ext cx="13500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NVT MD (1000 </a:t>
            </a:r>
            <a:r>
              <a:rPr lang="de-DE" sz="1050" dirty="0" err="1"/>
              <a:t>ps</a:t>
            </a:r>
            <a:r>
              <a:rPr lang="de-DE" sz="1050" dirty="0"/>
              <a:t>)</a:t>
            </a:r>
            <a:endParaRPr lang="en-US" sz="105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5C8BF88-AC82-455D-A9EA-26FC19C056F6}"/>
              </a:ext>
            </a:extLst>
          </p:cNvPr>
          <p:cNvSpPr txBox="1"/>
          <p:nvPr/>
        </p:nvSpPr>
        <p:spPr>
          <a:xfrm>
            <a:off x="8397458" y="5098653"/>
            <a:ext cx="19287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Sodium </a:t>
            </a:r>
            <a:r>
              <a:rPr lang="de-DE" sz="1100" dirty="0" err="1"/>
              <a:t>Oleyl</a:t>
            </a:r>
            <a:r>
              <a:rPr lang="de-DE" sz="1100" dirty="0"/>
              <a:t> Sulfate (SOS)</a:t>
            </a:r>
            <a:endParaRPr lang="en-US" sz="11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CC94849-AADF-4B29-89F7-E9CA77F430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80" y="3559805"/>
            <a:ext cx="3780323" cy="252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83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FF978-6BE0-47D1-8B00-6C7346DCB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Goals</a:t>
            </a:r>
            <a:endParaRPr lang="en-US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F1E7ED-2D66-4BA7-AE0F-95630A3978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/>
          <a:p>
            <a:r>
              <a:rPr lang="de-DE" b="1" dirty="0" err="1"/>
              <a:t>Achieved</a:t>
            </a:r>
            <a:r>
              <a:rPr lang="de-DE" b="1" dirty="0"/>
              <a:t>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Teaching (</a:t>
            </a:r>
            <a:r>
              <a:rPr lang="de-DE" dirty="0" err="1"/>
              <a:t>Nanostructured</a:t>
            </a:r>
            <a:r>
              <a:rPr lang="de-DE" dirty="0"/>
              <a:t> Materials)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Attending</a:t>
            </a:r>
            <a:r>
              <a:rPr lang="de-DE" dirty="0"/>
              <a:t> online </a:t>
            </a:r>
            <a:r>
              <a:rPr lang="de-DE" dirty="0" err="1"/>
              <a:t>lectures</a:t>
            </a:r>
            <a:r>
              <a:rPr lang="de-DE" dirty="0"/>
              <a:t> and </a:t>
            </a:r>
            <a:r>
              <a:rPr lang="de-DE" dirty="0" err="1"/>
              <a:t>seminars</a:t>
            </a:r>
            <a:endParaRPr lang="de-DE" dirty="0"/>
          </a:p>
          <a:p>
            <a:endParaRPr lang="de-DE" dirty="0"/>
          </a:p>
          <a:p>
            <a:r>
              <a:rPr lang="de-DE" b="1" dirty="0"/>
              <a:t>Future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Taking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MGK </a:t>
            </a:r>
            <a:r>
              <a:rPr lang="de-DE" dirty="0" err="1"/>
              <a:t>of</a:t>
            </a:r>
            <a:r>
              <a:rPr lang="de-DE" dirty="0"/>
              <a:t> SFB:</a:t>
            </a:r>
          </a:p>
          <a:p>
            <a:pPr marL="681692" lvl="1" indent="-285750">
              <a:buFont typeface="Arial" panose="020B0604020202020204" pitchFamily="34" charset="0"/>
              <a:buChar char="•"/>
            </a:pPr>
            <a:r>
              <a:rPr lang="de-DE" dirty="0"/>
              <a:t>Lectures</a:t>
            </a:r>
          </a:p>
          <a:p>
            <a:pPr marL="681692" lvl="1" indent="-285750">
              <a:buFont typeface="Arial" panose="020B0604020202020204" pitchFamily="34" charset="0"/>
              <a:buChar char="•"/>
            </a:pPr>
            <a:r>
              <a:rPr lang="de-DE" dirty="0"/>
              <a:t>Summerschools</a:t>
            </a:r>
          </a:p>
          <a:p>
            <a:pPr marL="681692" lvl="1" indent="-285750">
              <a:buFont typeface="Arial" panose="020B0604020202020204" pitchFamily="34" charset="0"/>
              <a:buChar char="•"/>
            </a:pPr>
            <a:r>
              <a:rPr lang="de-DE" dirty="0"/>
              <a:t>Workshops</a:t>
            </a:r>
          </a:p>
          <a:p>
            <a:pPr marL="681692" lvl="1" indent="-285750">
              <a:buFont typeface="Arial" panose="020B0604020202020204" pitchFamily="34" charset="0"/>
              <a:buChar char="•"/>
            </a:pPr>
            <a:r>
              <a:rPr lang="de-DE" dirty="0"/>
              <a:t>Seminars</a:t>
            </a:r>
          </a:p>
          <a:p>
            <a:pPr marL="681692" lvl="1" indent="-285750">
              <a:buFont typeface="Arial" panose="020B0604020202020204" pitchFamily="34" charset="0"/>
              <a:buChar char="•"/>
            </a:pPr>
            <a:r>
              <a:rPr lang="de-DE" dirty="0"/>
              <a:t>Soft Skills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Research abroad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Attending a non-virtual </a:t>
            </a:r>
            <a:r>
              <a:rPr lang="en-US" dirty="0" err="1"/>
              <a:t>summerschool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7147222"/>
      </p:ext>
    </p:extLst>
  </p:cSld>
  <p:clrMapOvr>
    <a:masterClrMapping/>
  </p:clrMapOvr>
</p:sld>
</file>

<file path=ppt/theme/theme1.xml><?xml version="1.0" encoding="utf-8"?>
<a:theme xmlns:a="http://schemas.openxmlformats.org/drawingml/2006/main" name="TUD_2018_16zu9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FA3DDC62-2CE6-774E-8340-8260BC267E57}" vid="{CBF861B5-B793-E74B-9EAA-FF010F67C03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2020_Praesentationsvorlage_TUD_16zu9</Template>
  <TotalTime>0</TotalTime>
  <Words>689</Words>
  <Application>Microsoft Office PowerPoint</Application>
  <PresentationFormat>Breitbild</PresentationFormat>
  <Paragraphs>167</Paragraphs>
  <Slides>12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Open Sans</vt:lpstr>
      <vt:lpstr>Symbol</vt:lpstr>
      <vt:lpstr>TUD_2018_16zu9</vt:lpstr>
      <vt:lpstr>Rational Design of 2D Framework-Materials </vt:lpstr>
      <vt:lpstr>Motivation</vt:lpstr>
      <vt:lpstr>Motivation</vt:lpstr>
      <vt:lpstr>Vision</vt:lpstr>
      <vt:lpstr>Challenges</vt:lpstr>
      <vt:lpstr>Research Plan</vt:lpstr>
      <vt:lpstr>Research activities in 2020</vt:lpstr>
      <vt:lpstr>Research activities in 2020</vt:lpstr>
      <vt:lpstr>Goals</vt:lpstr>
      <vt:lpstr>Dr. Ing. vs Dr. rer. Nat. 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Rational Design of 2D Framework Materials </dc:title>
  <dc:creator>ms266877</dc:creator>
  <cp:lastModifiedBy>ms266877</cp:lastModifiedBy>
  <cp:revision>16</cp:revision>
  <dcterms:created xsi:type="dcterms:W3CDTF">2020-08-17T14:21:40Z</dcterms:created>
  <dcterms:modified xsi:type="dcterms:W3CDTF">2020-08-18T08:20:08Z</dcterms:modified>
</cp:coreProperties>
</file>