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05E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F3"/>
          </a:solidFill>
        </a:fill>
      </a:tcStyle>
    </a:wholeTbl>
    <a:band2H>
      <a:tcTxStyle b="def" i="def"/>
      <a:tcStyle>
        <a:tcBdr/>
        <a:fill>
          <a:solidFill>
            <a:srgbClr val="E6EFF9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3CB"/>
          </a:solidFill>
        </a:fill>
      </a:tcStyle>
    </a:wholeTbl>
    <a:band2H>
      <a:tcTxStyle b="def" i="def"/>
      <a:tcStyle>
        <a:tcBdr/>
        <a:fill>
          <a:solidFill>
            <a:srgbClr val="EAF2E7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CD9"/>
          </a:solidFill>
        </a:fill>
      </a:tcStyle>
    </a:wholeTbl>
    <a:band2H>
      <a:tcTxStyle b="def" i="def"/>
      <a:tcStyle>
        <a:tcBdr/>
        <a:fill>
          <a:solidFill>
            <a:srgbClr val="E9E7ED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05E"/>
              </a:solidFill>
              <a:prstDash val="solid"/>
              <a:round/>
            </a:ln>
          </a:top>
          <a:bottom>
            <a:ln w="254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05E"/>
              </a:solidFill>
              <a:prstDash val="solid"/>
              <a:round/>
            </a:ln>
          </a:top>
          <a:bottom>
            <a:ln w="254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 b="def" i="def"/>
      <a:tcStyle>
        <a:tcBdr/>
        <a:fill>
          <a:solidFill>
            <a:srgbClr val="E6E7E9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05E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05E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0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00305E"/>
              </a:solidFill>
              <a:prstDash val="solid"/>
              <a:round/>
            </a:ln>
          </a:left>
          <a:right>
            <a:ln w="12700" cap="flat">
              <a:solidFill>
                <a:srgbClr val="00305E"/>
              </a:solidFill>
              <a:prstDash val="solid"/>
              <a:round/>
            </a:ln>
          </a:right>
          <a:top>
            <a:ln w="12700" cap="flat">
              <a:solidFill>
                <a:srgbClr val="00305E"/>
              </a:solidFill>
              <a:prstDash val="solid"/>
              <a:round/>
            </a:ln>
          </a:top>
          <a:bottom>
            <a:ln w="127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solidFill>
                <a:srgbClr val="00305E"/>
              </a:solidFill>
              <a:prstDash val="solid"/>
              <a:round/>
            </a:ln>
          </a:insideH>
          <a:insideV>
            <a:ln w="12700" cap="flat">
              <a:solidFill>
                <a:srgbClr val="00305E"/>
              </a:solidFill>
              <a:prstDash val="solid"/>
              <a:round/>
            </a:ln>
          </a:insideV>
        </a:tcBdr>
        <a:fill>
          <a:solidFill>
            <a:srgbClr val="0030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00305E"/>
              </a:solidFill>
              <a:prstDash val="solid"/>
              <a:round/>
            </a:ln>
          </a:left>
          <a:right>
            <a:ln w="12700" cap="flat">
              <a:solidFill>
                <a:srgbClr val="00305E"/>
              </a:solidFill>
              <a:prstDash val="solid"/>
              <a:round/>
            </a:ln>
          </a:right>
          <a:top>
            <a:ln w="12700" cap="flat">
              <a:solidFill>
                <a:srgbClr val="00305E"/>
              </a:solidFill>
              <a:prstDash val="solid"/>
              <a:round/>
            </a:ln>
          </a:top>
          <a:bottom>
            <a:ln w="127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solidFill>
                <a:srgbClr val="00305E"/>
              </a:solidFill>
              <a:prstDash val="solid"/>
              <a:round/>
            </a:ln>
          </a:insideH>
          <a:insideV>
            <a:ln w="12700" cap="flat">
              <a:solidFill>
                <a:srgbClr val="00305E"/>
              </a:solidFill>
              <a:prstDash val="solid"/>
              <a:round/>
            </a:ln>
          </a:insideV>
        </a:tcBdr>
        <a:fill>
          <a:solidFill>
            <a:srgbClr val="00305E">
              <a:alpha val="20000"/>
            </a:srgbClr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00305E"/>
              </a:solidFill>
              <a:prstDash val="solid"/>
              <a:round/>
            </a:ln>
          </a:left>
          <a:right>
            <a:ln w="12700" cap="flat">
              <a:solidFill>
                <a:srgbClr val="00305E"/>
              </a:solidFill>
              <a:prstDash val="solid"/>
              <a:round/>
            </a:ln>
          </a:right>
          <a:top>
            <a:ln w="50800" cap="flat">
              <a:solidFill>
                <a:srgbClr val="00305E"/>
              </a:solidFill>
              <a:prstDash val="solid"/>
              <a:round/>
            </a:ln>
          </a:top>
          <a:bottom>
            <a:ln w="127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solidFill>
                <a:srgbClr val="00305E"/>
              </a:solidFill>
              <a:prstDash val="solid"/>
              <a:round/>
            </a:ln>
          </a:insideH>
          <a:insideV>
            <a:ln w="12700" cap="flat">
              <a:solidFill>
                <a:srgbClr val="0030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305E"/>
      </a:tcTxStyle>
      <a:tcStyle>
        <a:tcBdr>
          <a:left>
            <a:ln w="12700" cap="flat">
              <a:solidFill>
                <a:srgbClr val="00305E"/>
              </a:solidFill>
              <a:prstDash val="solid"/>
              <a:round/>
            </a:ln>
          </a:left>
          <a:right>
            <a:ln w="12700" cap="flat">
              <a:solidFill>
                <a:srgbClr val="00305E"/>
              </a:solidFill>
              <a:prstDash val="solid"/>
              <a:round/>
            </a:ln>
          </a:right>
          <a:top>
            <a:ln w="12700" cap="flat">
              <a:solidFill>
                <a:srgbClr val="00305E"/>
              </a:solidFill>
              <a:prstDash val="solid"/>
              <a:round/>
            </a:ln>
          </a:top>
          <a:bottom>
            <a:ln w="25400" cap="flat">
              <a:solidFill>
                <a:srgbClr val="00305E"/>
              </a:solidFill>
              <a:prstDash val="solid"/>
              <a:round/>
            </a:ln>
          </a:bottom>
          <a:insideH>
            <a:ln w="12700" cap="flat">
              <a:solidFill>
                <a:srgbClr val="00305E"/>
              </a:solidFill>
              <a:prstDash val="solid"/>
              <a:round/>
            </a:ln>
          </a:insideH>
          <a:insideV>
            <a:ln w="12700" cap="flat">
              <a:solidFill>
                <a:srgbClr val="0030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/>
        </p:nvSpPr>
        <p:spPr>
          <a:xfrm>
            <a:off x="0" y="980789"/>
            <a:ext cx="9144000" cy="5877212"/>
          </a:xfrm>
          <a:prstGeom prst="rect">
            <a:avLst/>
          </a:prstGeom>
          <a:gradFill>
            <a:gsLst>
              <a:gs pos="14000">
                <a:srgbClr val="00305E"/>
              </a:gs>
              <a:gs pos="100000">
                <a:schemeClr val="accent2"/>
              </a:gs>
            </a:gsLst>
            <a:lin ang="15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Body Level One…"/>
          <p:cNvSpPr txBox="1"/>
          <p:nvPr>
            <p:ph type="body" sz="quarter" idx="1" hasCustomPrompt="1"/>
          </p:nvPr>
        </p:nvSpPr>
        <p:spPr>
          <a:xfrm>
            <a:off x="766762" y="4494769"/>
            <a:ext cx="7981951" cy="123928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solidFill>
                  <a:srgbClr val="FFFFFF">
                    <a:alpha val="80000"/>
                  </a:srgbClr>
                </a:solidFill>
              </a:defRPr>
            </a:lvl1pPr>
            <a:lvl2pPr marL="0" indent="457200">
              <a:spcBef>
                <a:spcPts val="600"/>
              </a:spcBef>
              <a:buSzTx/>
              <a:buNone/>
              <a:defRPr>
                <a:solidFill>
                  <a:srgbClr val="FFFFFF">
                    <a:alpha val="80000"/>
                  </a:srgbClr>
                </a:solidFill>
              </a:defRPr>
            </a:lvl2pPr>
            <a:lvl3pPr indent="914400">
              <a:spcBef>
                <a:spcPts val="600"/>
              </a:spcBef>
              <a:defRPr>
                <a:solidFill>
                  <a:srgbClr val="FFFFFF">
                    <a:alpha val="80000"/>
                  </a:srgbClr>
                </a:solidFill>
              </a:defRPr>
            </a:lvl3pPr>
            <a:lvl4pPr marL="0" indent="1371600">
              <a:spcBef>
                <a:spcPts val="600"/>
              </a:spcBef>
              <a:buSzTx/>
              <a:buNone/>
              <a:defRPr>
                <a:solidFill>
                  <a:srgbClr val="FFFFFF">
                    <a:alpha val="80000"/>
                  </a:srgbClr>
                </a:solidFill>
              </a:defRPr>
            </a:lvl4pPr>
            <a:lvl5pPr marL="0" indent="1828800">
              <a:spcBef>
                <a:spcPts val="600"/>
              </a:spcBef>
              <a:buSzTx/>
              <a:buNone/>
              <a:defRPr>
                <a:solidFill>
                  <a:srgbClr val="FFFFFF">
                    <a:alpha val="80000"/>
                  </a:srgbClr>
                </a:solidFill>
              </a:defRPr>
            </a:lvl5pPr>
          </a:lstStyle>
          <a:p>
            <a:pPr/>
            <a:r>
              <a:t>Formatvorlage des Untertitelmasters durch Klicken bearbeitenOrt oder Anlass des Vortrags // Samstag, 13. Januar 2018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Textplatzhalter 25"/>
          <p:cNvSpPr/>
          <p:nvPr>
            <p:ph type="body" sz="quarter" idx="21" hasCustomPrompt="1"/>
          </p:nvPr>
        </p:nvSpPr>
        <p:spPr>
          <a:xfrm>
            <a:off x="766762" y="2420838"/>
            <a:ext cx="7981951" cy="82867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/>
            <a:r>
              <a:t>Vorname Name Struktureinheit  der TU Dresden</a:t>
            </a:r>
          </a:p>
        </p:txBody>
      </p:sp>
      <p:sp>
        <p:nvSpPr>
          <p:cNvPr id="18" name="Rechteck 3"/>
          <p:cNvSpPr/>
          <p:nvPr/>
        </p:nvSpPr>
        <p:spPr>
          <a:xfrm>
            <a:off x="0" y="982793"/>
            <a:ext cx="9144000" cy="17145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Titelmasterformatdurch Klicken bearbeiten"/>
          <p:cNvSpPr txBox="1"/>
          <p:nvPr>
            <p:ph type="title" hasCustomPrompt="1"/>
          </p:nvPr>
        </p:nvSpPr>
        <p:spPr>
          <a:xfrm>
            <a:off x="766762" y="3392201"/>
            <a:ext cx="7981951" cy="9721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Titelmasterformatdurch Klicken bearbeiten</a:t>
            </a:r>
          </a:p>
        </p:txBody>
      </p:sp>
      <p:pic>
        <p:nvPicPr>
          <p:cNvPr id="20" name="Grafik 14" descr="Grafik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57" y="349731"/>
            <a:ext cx="1489207" cy="433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oogle Shape;132;p25" descr="Google Shape;132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469" y="1352240"/>
            <a:ext cx="1106521" cy="110652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ildplatzhalter 2"/>
          <p:cNvSpPr/>
          <p:nvPr>
            <p:ph type="pic" idx="21"/>
          </p:nvPr>
        </p:nvSpPr>
        <p:spPr>
          <a:xfrm>
            <a:off x="0" y="1"/>
            <a:ext cx="9144000" cy="60928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/>
          <p:nvPr>
            <p:ph type="body" sz="quarter" idx="1" hasCustomPrompt="1"/>
          </p:nvPr>
        </p:nvSpPr>
        <p:spPr>
          <a:xfrm>
            <a:off x="766762" y="4494769"/>
            <a:ext cx="7981951" cy="123928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solidFill>
                  <a:srgbClr val="727879"/>
                </a:solidFill>
              </a:defRPr>
            </a:lvl1pPr>
            <a:lvl2pPr marL="0" indent="457200">
              <a:spcBef>
                <a:spcPts val="600"/>
              </a:spcBef>
              <a:buSzTx/>
              <a:buNone/>
              <a:defRPr>
                <a:solidFill>
                  <a:srgbClr val="727879"/>
                </a:solidFill>
              </a:defRPr>
            </a:lvl2pPr>
            <a:lvl3pPr indent="914400">
              <a:spcBef>
                <a:spcPts val="600"/>
              </a:spcBef>
              <a:defRPr>
                <a:solidFill>
                  <a:srgbClr val="727879"/>
                </a:solidFill>
              </a:defRPr>
            </a:lvl3pPr>
            <a:lvl4pPr marL="0" indent="1371600">
              <a:spcBef>
                <a:spcPts val="600"/>
              </a:spcBef>
              <a:buSzTx/>
              <a:buNone/>
              <a:defRPr>
                <a:solidFill>
                  <a:srgbClr val="727879"/>
                </a:solidFill>
              </a:defRPr>
            </a:lvl4pPr>
            <a:lvl5pPr marL="0" indent="1828800">
              <a:spcBef>
                <a:spcPts val="600"/>
              </a:spcBef>
              <a:buSzTx/>
              <a:buNone/>
              <a:defRPr>
                <a:solidFill>
                  <a:srgbClr val="727879"/>
                </a:solidFill>
              </a:defRPr>
            </a:lvl5pPr>
          </a:lstStyle>
          <a:p>
            <a:pPr/>
            <a:r>
              <a:t>Formatvorlage des Untertitelmasters durch Klicken bearbeitenOrt oder Anlass des Vortrags // Samstag, 13. Januar 2018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" name="Textplatzhalter 25"/>
          <p:cNvSpPr/>
          <p:nvPr>
            <p:ph type="body" sz="quarter" idx="21" hasCustomPrompt="1"/>
          </p:nvPr>
        </p:nvSpPr>
        <p:spPr>
          <a:xfrm>
            <a:off x="766762" y="2420838"/>
            <a:ext cx="7981951" cy="82867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727879"/>
                </a:solidFill>
              </a:defRPr>
            </a:lvl1pPr>
          </a:lstStyle>
          <a:p>
            <a:pPr/>
            <a:r>
              <a:t>Vorname Name Struktureinheit  der TU Dresden</a:t>
            </a:r>
          </a:p>
        </p:txBody>
      </p:sp>
      <p:sp>
        <p:nvSpPr>
          <p:cNvPr id="31" name="Titelmasterformatdurch Klicken bearbeiten"/>
          <p:cNvSpPr txBox="1"/>
          <p:nvPr>
            <p:ph type="title" hasCustomPrompt="1"/>
          </p:nvPr>
        </p:nvSpPr>
        <p:spPr>
          <a:xfrm>
            <a:off x="766762" y="3392201"/>
            <a:ext cx="7981951" cy="9721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Titelmasterformatdurch Klicken bearbeiten</a:t>
            </a:r>
          </a:p>
        </p:txBody>
      </p:sp>
      <p:sp>
        <p:nvSpPr>
          <p:cNvPr id="32" name="Gerade Verbindung 14"/>
          <p:cNvSpPr/>
          <p:nvPr/>
        </p:nvSpPr>
        <p:spPr>
          <a:xfrm>
            <a:off x="0" y="983270"/>
            <a:ext cx="9144000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Gerade Verbindung 14"/>
          <p:cNvSpPr/>
          <p:nvPr/>
        </p:nvSpPr>
        <p:spPr>
          <a:xfrm>
            <a:off x="0" y="1154723"/>
            <a:ext cx="9144000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4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57" y="349731"/>
            <a:ext cx="1489207" cy="43306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sz="half" idx="1"/>
          </p:nvPr>
        </p:nvSpPr>
        <p:spPr>
          <a:xfrm>
            <a:off x="4241800" y="1484312"/>
            <a:ext cx="4506913" cy="424973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</a:lvl1pPr>
            <a:lvl2pPr>
              <a:spcBef>
                <a:spcPts val="600"/>
              </a:spcBef>
            </a:lvl2pPr>
            <a:lvl3pPr>
              <a:spcBef>
                <a:spcPts val="600"/>
              </a:spcBef>
            </a:lvl3pPr>
            <a:lvl4pPr>
              <a:spcBef>
                <a:spcPts val="600"/>
              </a:spcBef>
            </a:lvl4pPr>
            <a:lvl5pPr>
              <a:spcBef>
                <a:spcPts val="6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Bildplatzhalter 7"/>
          <p:cNvSpPr/>
          <p:nvPr>
            <p:ph type="pic" sz="quarter" idx="21"/>
          </p:nvPr>
        </p:nvSpPr>
        <p:spPr>
          <a:xfrm>
            <a:off x="395285" y="1484312"/>
            <a:ext cx="3739176" cy="133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Bildplatzhalter 7"/>
          <p:cNvSpPr/>
          <p:nvPr>
            <p:ph type="pic" sz="quarter" idx="22"/>
          </p:nvPr>
        </p:nvSpPr>
        <p:spPr>
          <a:xfrm>
            <a:off x="400525" y="2943181"/>
            <a:ext cx="3733326" cy="133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4" name="Bildplatzhalter 7"/>
          <p:cNvSpPr/>
          <p:nvPr>
            <p:ph type="pic" sz="quarter" idx="23"/>
          </p:nvPr>
        </p:nvSpPr>
        <p:spPr>
          <a:xfrm>
            <a:off x="400525" y="4402049"/>
            <a:ext cx="3733326" cy="133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ildplatzhalter 7"/>
          <p:cNvSpPr/>
          <p:nvPr>
            <p:ph type="pic" sz="half" idx="21"/>
          </p:nvPr>
        </p:nvSpPr>
        <p:spPr>
          <a:xfrm>
            <a:off x="4624387" y="1484312"/>
            <a:ext cx="4134578" cy="4249739"/>
          </a:xfrm>
          <a:prstGeom prst="rect">
            <a:avLst/>
          </a:prstGeom>
          <a:ln w="6350">
            <a:solidFill>
              <a:srgbClr val="727879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/>
          </p:nvPr>
        </p:nvSpPr>
        <p:spPr>
          <a:xfrm>
            <a:off x="385764" y="1484313"/>
            <a:ext cx="4133851" cy="42497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</a:lvl1pPr>
            <a:lvl2pPr>
              <a:spcBef>
                <a:spcPts val="600"/>
              </a:spcBef>
            </a:lvl2pPr>
            <a:lvl3pPr>
              <a:spcBef>
                <a:spcPts val="600"/>
              </a:spcBef>
            </a:lvl3pPr>
            <a:lvl4pPr>
              <a:spcBef>
                <a:spcPts val="600"/>
              </a:spcBef>
            </a:lvl4pPr>
            <a:lvl5pPr>
              <a:spcBef>
                <a:spcPts val="6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385763" y="1484313"/>
            <a:ext cx="4133851" cy="42497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</a:lvl1pPr>
            <a:lvl2pPr>
              <a:spcBef>
                <a:spcPts val="600"/>
              </a:spcBef>
            </a:lvl2pPr>
            <a:lvl3pPr>
              <a:spcBef>
                <a:spcPts val="600"/>
              </a:spcBef>
            </a:lvl3pPr>
            <a:lvl4pPr>
              <a:spcBef>
                <a:spcPts val="600"/>
              </a:spcBef>
            </a:lvl4pPr>
            <a:lvl5pPr>
              <a:spcBef>
                <a:spcPts val="6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platzhalter 7"/>
          <p:cNvSpPr/>
          <p:nvPr>
            <p:ph type="body" sz="half" idx="21"/>
          </p:nvPr>
        </p:nvSpPr>
        <p:spPr>
          <a:xfrm>
            <a:off x="4624387" y="1484313"/>
            <a:ext cx="4133851" cy="42497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385763" y="1484313"/>
            <a:ext cx="2590801" cy="42497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</a:lvl1pPr>
            <a:lvl2pPr>
              <a:spcBef>
                <a:spcPts val="600"/>
              </a:spcBef>
            </a:lvl2pPr>
            <a:lvl3pPr>
              <a:spcBef>
                <a:spcPts val="600"/>
              </a:spcBef>
            </a:lvl3pPr>
            <a:lvl4pPr>
              <a:spcBef>
                <a:spcPts val="600"/>
              </a:spcBef>
            </a:lvl4pPr>
            <a:lvl5pPr>
              <a:spcBef>
                <a:spcPts val="6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platzhalter 7"/>
          <p:cNvSpPr/>
          <p:nvPr>
            <p:ph type="body" sz="quarter" idx="21"/>
          </p:nvPr>
        </p:nvSpPr>
        <p:spPr>
          <a:xfrm>
            <a:off x="5793945" y="1484313"/>
            <a:ext cx="2587626" cy="42497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</a:p>
        </p:txBody>
      </p:sp>
      <p:sp>
        <p:nvSpPr>
          <p:cNvPr id="86" name="Textplatzhalter 5"/>
          <p:cNvSpPr/>
          <p:nvPr>
            <p:ph type="body" sz="quarter" idx="22"/>
          </p:nvPr>
        </p:nvSpPr>
        <p:spPr>
          <a:xfrm>
            <a:off x="3084513" y="1484313"/>
            <a:ext cx="2590801" cy="42497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ildplatzhalter 6"/>
          <p:cNvSpPr/>
          <p:nvPr>
            <p:ph type="pic" idx="21"/>
          </p:nvPr>
        </p:nvSpPr>
        <p:spPr>
          <a:xfrm>
            <a:off x="0" y="1016000"/>
            <a:ext cx="9144000" cy="5076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312986" y="6275708"/>
            <a:ext cx="413385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800">
                <a:solidFill>
                  <a:srgbClr val="727879"/>
                </a:solidFill>
              </a:defRPr>
            </a:pPr>
            <a:r>
              <a:t>Titel der Präsentation</a:t>
            </a:r>
          </a:p>
          <a:p>
            <a:pPr>
              <a:defRPr sz="800">
                <a:solidFill>
                  <a:srgbClr val="727879"/>
                </a:solidFill>
              </a:defRPr>
            </a:pPr>
            <a:r>
              <a:t>Struktureinheit der TU Dresden / Name Vorname des Vortragenden</a:t>
            </a:r>
          </a:p>
          <a:p>
            <a:pPr>
              <a:defRPr sz="800">
                <a:solidFill>
                  <a:srgbClr val="727879"/>
                </a:solidFill>
              </a:defRPr>
            </a:pPr>
            <a:r>
              <a:t>Ort oder Anlass des Vortrags // 13.01.2018</a:t>
            </a:r>
          </a:p>
        </p:txBody>
      </p:sp>
      <p:sp>
        <p:nvSpPr>
          <p:cNvPr id="3" name="Gerade Verbindung 14"/>
          <p:cNvSpPr/>
          <p:nvPr/>
        </p:nvSpPr>
        <p:spPr>
          <a:xfrm>
            <a:off x="0" y="6093295"/>
            <a:ext cx="9144000" cy="1"/>
          </a:xfrm>
          <a:prstGeom prst="line">
            <a:avLst/>
          </a:prstGeom>
          <a:ln w="12700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extfeld 8"/>
          <p:cNvSpPr txBox="1"/>
          <p:nvPr/>
        </p:nvSpPr>
        <p:spPr>
          <a:xfrm>
            <a:off x="6556375" y="6275708"/>
            <a:ext cx="6919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800">
                <a:solidFill>
                  <a:srgbClr val="727879"/>
                </a:solidFill>
              </a:defRPr>
            </a:pPr>
            <a:br/>
            <a:r>
              <a:t>Folie </a:t>
            </a:r>
          </a:p>
        </p:txBody>
      </p:sp>
      <p:pic>
        <p:nvPicPr>
          <p:cNvPr id="5" name="Grafik 12" descr="Grafi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143" y="6288296"/>
            <a:ext cx="1135857" cy="33031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395286" y="341833"/>
            <a:ext cx="8363679" cy="81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85763" y="1484312"/>
            <a:ext cx="8373202" cy="424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1pPr>
      <a:lvl2pPr marL="396000" marR="0" indent="-323999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—"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3pPr>
      <a:lvl4pPr marL="426857" marR="0" indent="-246857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−"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4pPr>
      <a:lvl5pPr marL="601626" marR="0" indent="-205014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−"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358775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358775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7pPr>
      <a:lvl8pPr marL="3383279" marR="0" indent="-182879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8pPr>
      <a:lvl9pPr marL="3840479" marR="0" indent="-182879" algn="l" defTabSz="9144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600" u="none">
          <a:solidFill>
            <a:srgbClr val="00305E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ursday 02.03.202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Thursday 02.03.2023</a:t>
            </a:r>
          </a:p>
        </p:txBody>
      </p:sp>
      <p:sp>
        <p:nvSpPr>
          <p:cNvPr id="122" name="Textplatzhalter 2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Alexandra Parichenko</a:t>
            </a:r>
          </a:p>
        </p:txBody>
      </p:sp>
      <p:sp>
        <p:nvSpPr>
          <p:cNvPr id="123" name="1st TAC meet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1st TAC meeting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</a:t>
            </a:r>
          </a:p>
        </p:txBody>
      </p:sp>
      <p:sp>
        <p:nvSpPr>
          <p:cNvPr id="126" name="Introduction…"/>
          <p:cNvSpPr txBox="1"/>
          <p:nvPr>
            <p:ph type="body" idx="1"/>
          </p:nvPr>
        </p:nvSpPr>
        <p:spPr>
          <a:xfrm>
            <a:off x="357497" y="1495661"/>
            <a:ext cx="7814094" cy="4249737"/>
          </a:xfrm>
          <a:prstGeom prst="rect">
            <a:avLst/>
          </a:prstGeom>
        </p:spPr>
        <p:txBody>
          <a:bodyPr/>
          <a:lstStyle/>
          <a:p>
            <a:pPr marL="267368" indent="-267368">
              <a:buSzPct val="100000"/>
              <a:buAutoNum type="arabicPeriod" startAt="1"/>
              <a:defRPr sz="2000"/>
            </a:pPr>
            <a:r>
              <a:t>Introduction</a:t>
            </a:r>
          </a:p>
          <a:p>
            <a:pPr marL="267368" indent="-267368">
              <a:buSzPct val="100000"/>
              <a:buAutoNum type="arabicPeriod" startAt="1"/>
              <a:defRPr sz="2000"/>
            </a:pPr>
            <a:r>
              <a:t>Methods</a:t>
            </a:r>
          </a:p>
          <a:p>
            <a:pPr marL="267368" indent="-267368">
              <a:buSzPct val="100000"/>
              <a:buAutoNum type="arabicPeriod" startAt="1"/>
              <a:defRPr sz="2000"/>
            </a:pPr>
            <a:r>
              <a:t>Results</a:t>
            </a:r>
          </a:p>
          <a:p>
            <a:pPr marL="267368" indent="-267368">
              <a:buSzPct val="100000"/>
              <a:buAutoNum type="arabicPeriod" startAt="1"/>
              <a:defRPr sz="2000"/>
            </a:pPr>
            <a:r>
              <a:t>Ideas and plans</a:t>
            </a:r>
          </a:p>
          <a:p>
            <a:pPr marL="267368" indent="-267368">
              <a:buSzPct val="100000"/>
              <a:buAutoNum type="arabicPeriod" startAt="1"/>
              <a:defRPr sz="2000"/>
            </a:pPr>
            <a:r>
              <a:t>Further plans (review, conferences, summer school)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erceptron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Perceptronics</a:t>
            </a:r>
          </a:p>
        </p:txBody>
      </p:sp>
      <p:pic>
        <p:nvPicPr>
          <p:cNvPr id="129" name="Bildplatzhalter 6" descr="Bildplatzhalter 6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1176498"/>
            <a:ext cx="9144000" cy="5076826"/>
          </a:xfrm>
          <a:prstGeom prst="rect">
            <a:avLst/>
          </a:prstGeom>
        </p:spPr>
      </p:pic>
      <p:pic>
        <p:nvPicPr>
          <p:cNvPr id="130" name="Google Shape;132;p25" descr="Google Shape;132;p25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072209" y="2129055"/>
            <a:ext cx="2799896" cy="279989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Module 1: Psychology…"/>
          <p:cNvSpPr txBox="1"/>
          <p:nvPr/>
        </p:nvSpPr>
        <p:spPr>
          <a:xfrm>
            <a:off x="400866" y="1626250"/>
            <a:ext cx="2943365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Module 1: Psychology</a:t>
            </a:r>
          </a:p>
          <a:p>
            <a:pPr>
              <a:defRPr b="1" sz="2000"/>
            </a:pPr>
            <a:r>
              <a:t>Deferences in individual olfaction perception</a:t>
            </a:r>
          </a:p>
        </p:txBody>
      </p:sp>
      <p:sp>
        <p:nvSpPr>
          <p:cNvPr id="132" name="Module 2: Medicine…"/>
          <p:cNvSpPr txBox="1"/>
          <p:nvPr/>
        </p:nvSpPr>
        <p:spPr>
          <a:xfrm>
            <a:off x="400866" y="4161398"/>
            <a:ext cx="294336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Module 2: Medicine</a:t>
            </a:r>
          </a:p>
          <a:p>
            <a:pPr>
              <a:defRPr b="1" sz="2000"/>
            </a:pPr>
            <a:r>
              <a:t>Olfactory mechanisms and disfunction. </a:t>
            </a:r>
          </a:p>
        </p:txBody>
      </p:sp>
      <p:sp>
        <p:nvSpPr>
          <p:cNvPr id="133" name="Module 3: Material science…"/>
          <p:cNvSpPr txBox="1"/>
          <p:nvPr/>
        </p:nvSpPr>
        <p:spPr>
          <a:xfrm>
            <a:off x="6037626" y="1583851"/>
            <a:ext cx="294336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Module 3: Material science </a:t>
            </a:r>
          </a:p>
          <a:p>
            <a:pPr>
              <a:defRPr b="1" sz="2000"/>
            </a:pPr>
            <a:r>
              <a:t>Nanosensor (e-nose)</a:t>
            </a:r>
          </a:p>
        </p:txBody>
      </p:sp>
      <p:sp>
        <p:nvSpPr>
          <p:cNvPr id="134" name="Module 4: Physical Chemistry…"/>
          <p:cNvSpPr txBox="1"/>
          <p:nvPr/>
        </p:nvSpPr>
        <p:spPr>
          <a:xfrm>
            <a:off x="6168983" y="3945105"/>
            <a:ext cx="2680653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Module 4: Physical Chemistry</a:t>
            </a:r>
          </a:p>
          <a:p>
            <a:pPr>
              <a:defRPr b="1" sz="2000"/>
            </a:pPr>
            <a:r>
              <a:t>Data analysis using machine learning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odule 3 - 2D material- based electronic n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Module 3 - 2D material- based electronic nose</a:t>
            </a:r>
          </a:p>
        </p:txBody>
      </p:sp>
      <p:sp>
        <p:nvSpPr>
          <p:cNvPr id="137" name="E-nose technology. Chemical fingerprints identification of gases, volatile organic compounds (VOCs), or their mixtures.…"/>
          <p:cNvSpPr txBox="1"/>
          <p:nvPr>
            <p:ph type="body" sz="quarter" idx="1"/>
          </p:nvPr>
        </p:nvSpPr>
        <p:spPr>
          <a:xfrm>
            <a:off x="385764" y="1484313"/>
            <a:ext cx="2574281" cy="4249737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E-nose technology. </a:t>
            </a:r>
            <a:r>
              <a:t>Chemical fingerprints identification of gases, volatile organic compounds (VOCs), or their mixtures.</a:t>
            </a:r>
          </a:p>
          <a:p>
            <a:pPr defTabSz="457200">
              <a:spcBef>
                <a:spcPts val="0"/>
              </a:spcBef>
              <a:defRPr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spcBef>
                <a:spcPts val="0"/>
              </a:spcBef>
              <a:defRPr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spcBef>
                <a:spcPts val="0"/>
              </a:spcBef>
              <a:defRPr b="1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Chemiresistive e-noses. </a:t>
            </a:r>
          </a:p>
          <a:p>
            <a:pPr defTabSz="457200">
              <a:spcBef>
                <a:spcPts val="0"/>
              </a:spcBef>
              <a:defRPr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Transduction mechanism - resistivity changes caused by adsorbed gas molecules which can act as electron donors or acceptors on the 2D material surface.</a:t>
            </a:r>
          </a:p>
        </p:txBody>
      </p:sp>
      <p:pic>
        <p:nvPicPr>
          <p:cNvPr id="138" name="Google Shape;170;p29" descr="Google Shape;170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905" y="1266054"/>
            <a:ext cx="6021261" cy="4249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thods. Nanosensor fabr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Methods. Nanosensor fabrication</a:t>
            </a:r>
          </a:p>
        </p:txBody>
      </p:sp>
      <p:sp>
        <p:nvSpPr>
          <p:cNvPr id="141" name="Fabrication of the nanosensor’s electrodes patterns using UV lithography and gold deposition techniques.…"/>
          <p:cNvSpPr txBox="1"/>
          <p:nvPr>
            <p:ph type="body" idx="1"/>
          </p:nvPr>
        </p:nvSpPr>
        <p:spPr>
          <a:xfrm>
            <a:off x="193311" y="954217"/>
            <a:ext cx="8373203" cy="3832929"/>
          </a:xfrm>
          <a:prstGeom prst="rect">
            <a:avLst/>
          </a:prstGeom>
        </p:spPr>
        <p:txBody>
          <a:bodyPr/>
          <a:lstStyle/>
          <a:p>
            <a:pPr/>
          </a:p>
          <a:p>
            <a:pPr lvl="1" marL="721894" indent="-213894">
              <a:buAutoNum type="arabicPeriod" startAt="1"/>
            </a:pPr>
            <a:r>
              <a:t>Fabrication of the nanosensor’s electrodes patterns using UV lithography and gold deposition techniques.</a:t>
            </a:r>
          </a:p>
          <a:p>
            <a:pPr lvl="1" marL="721894" indent="-213894">
              <a:buAutoNum type="arabicPeriod" startAt="1"/>
            </a:pPr>
            <a:r>
              <a:t>Multiple nanomaterials deposition on a fabricated chip (Graphene, CNT, MoS2)</a:t>
            </a:r>
          </a:p>
        </p:txBody>
      </p:sp>
      <p:pic>
        <p:nvPicPr>
          <p:cNvPr id="142" name="IMG_5794.jpeg" descr="IMG_579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9669" y="2407139"/>
            <a:ext cx="3523703" cy="3491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ethods. Gas sensing set-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Methods. Gas sensing set-up</a:t>
            </a:r>
          </a:p>
        </p:txBody>
      </p:sp>
      <p:pic>
        <p:nvPicPr>
          <p:cNvPr id="145" name="IMG_5797.jpeg" descr="IMG_57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98" y="1134745"/>
            <a:ext cx="5716202" cy="4287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5795.jpeg" descr="IMG_5795.jpeg"/>
          <p:cNvPicPr>
            <a:picLocks noChangeAspect="1"/>
          </p:cNvPicPr>
          <p:nvPr/>
        </p:nvPicPr>
        <p:blipFill>
          <a:blip r:embed="rId3">
            <a:extLst/>
          </a:blip>
          <a:srcRect l="20185" t="0" r="24549" b="2829"/>
          <a:stretch>
            <a:fillRect/>
          </a:stretch>
        </p:blipFill>
        <p:spPr>
          <a:xfrm>
            <a:off x="6260773" y="470236"/>
            <a:ext cx="2315451" cy="5428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as sensing experiment with Octadecanal (Parkinson biomarke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Gas sensing experiment with Octadecanal (Parkinson biomarker)</a:t>
            </a:r>
          </a:p>
        </p:txBody>
      </p:sp>
      <p:sp>
        <p:nvSpPr>
          <p:cNvPr id="149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Octa1_heat(DCN).png" descr="Octa1_heat(DCN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875"/>
            <a:ext cx="9144000" cy="482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rrent ideas and plans"/>
          <p:cNvSpPr txBox="1"/>
          <p:nvPr>
            <p:ph type="title"/>
          </p:nvPr>
        </p:nvSpPr>
        <p:spPr>
          <a:xfrm>
            <a:off x="390161" y="322313"/>
            <a:ext cx="8363678" cy="812281"/>
          </a:xfrm>
          <a:prstGeom prst="rect">
            <a:avLst/>
          </a:prstGeom>
        </p:spPr>
        <p:txBody>
          <a:bodyPr/>
          <a:lstStyle/>
          <a:p>
            <a:pPr/>
            <a:r>
              <a:t>Current ideas and plans</a:t>
            </a:r>
          </a:p>
        </p:txBody>
      </p:sp>
      <p:sp>
        <p:nvSpPr>
          <p:cNvPr id="153" name="Collect e-nose fingerprints corresponding to various gas molecules and VOCs (e.g. Parkinson, Alzheimer biomarkers).…"/>
          <p:cNvSpPr txBox="1"/>
          <p:nvPr>
            <p:ph type="body" idx="1"/>
          </p:nvPr>
        </p:nvSpPr>
        <p:spPr>
          <a:xfrm>
            <a:off x="343397" y="1580282"/>
            <a:ext cx="8073030" cy="4249737"/>
          </a:xfrm>
          <a:prstGeom prst="rect">
            <a:avLst/>
          </a:prstGeom>
        </p:spPr>
        <p:txBody>
          <a:bodyPr/>
          <a:lstStyle/>
          <a:p>
            <a:pPr marL="280736" indent="-280736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Collect e-nose fingerprints corresponding to various gas molecules and VOCs (e.g. Parkinson, Alzheimer biomarkers).</a:t>
            </a:r>
          </a:p>
          <a:p>
            <a:pPr marL="280736" indent="-280736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After collecting a database with e-nose signatures corresponding to various molecules, is it possible to “smell” them in environment or from patients (diseases smelling )?</a:t>
            </a:r>
          </a:p>
          <a:p>
            <a:pPr marL="280736" indent="-280736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Will be an e-nose signature corresponding to a gas molecules (or VOCs)  equal to the sum of the signatures corresponding to the mixture of the ingredients ?</a:t>
            </a:r>
          </a:p>
          <a:p>
            <a:pPr marL="280736" indent="-280736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Integrate the e-nose into olfaction dysfunctions study and personal human perception study.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urther plans"/>
          <p:cNvSpPr txBox="1"/>
          <p:nvPr>
            <p:ph type="title"/>
          </p:nvPr>
        </p:nvSpPr>
        <p:spPr>
          <a:xfrm>
            <a:off x="390161" y="436959"/>
            <a:ext cx="8363678" cy="812281"/>
          </a:xfrm>
          <a:prstGeom prst="rect">
            <a:avLst/>
          </a:prstGeom>
        </p:spPr>
        <p:txBody>
          <a:bodyPr/>
          <a:lstStyle/>
          <a:p>
            <a:pPr/>
            <a:r>
              <a:t>Further plans </a:t>
            </a:r>
          </a:p>
        </p:txBody>
      </p:sp>
      <p:sp>
        <p:nvSpPr>
          <p:cNvPr id="156" name="Finalize the review “Recent advances in 2D-materials based electronic noses”…"/>
          <p:cNvSpPr txBox="1"/>
          <p:nvPr>
            <p:ph type="body" idx="1"/>
          </p:nvPr>
        </p:nvSpPr>
        <p:spPr>
          <a:xfrm>
            <a:off x="385764" y="1484313"/>
            <a:ext cx="7640373" cy="4249737"/>
          </a:xfrm>
          <a:prstGeom prst="rect">
            <a:avLst/>
          </a:prstGeom>
        </p:spPr>
        <p:txBody>
          <a:bodyPr/>
          <a:lstStyle/>
          <a:p>
            <a:pPr marL="160421" indent="-160421">
              <a:buSzPct val="100000"/>
              <a:buChar char="•"/>
            </a:pPr>
            <a:r>
              <a:t>Finalize the review “Recent advances in 2D-materials based electronic noses”</a:t>
            </a:r>
          </a:p>
          <a:p>
            <a:pPr marL="160421" indent="-160421">
              <a:buSzPct val="100000"/>
              <a:buChar char="•"/>
            </a:pPr>
            <a:r>
              <a:t>Conferences and summer schools:</a:t>
            </a:r>
          </a:p>
          <a:p>
            <a:pPr lvl="1" marL="0" indent="72000">
              <a:buSzTx/>
              <a:buNone/>
            </a:pPr>
            <a:r>
              <a:t>1. The 3rd International Electronic Conference on Biosensors</a:t>
            </a:r>
          </a:p>
          <a:p>
            <a:pPr lvl="1" marL="0" indent="72000">
              <a:buSzTx/>
              <a:buNone/>
            </a:pPr>
            <a:r>
              <a:t>2. Olfaction symposium (20.03.2023 CRTD Zentrum für Regenerative Therapien TU Dresden)</a:t>
            </a:r>
          </a:p>
          <a:p>
            <a:pPr lvl="1" marL="0" indent="72000">
              <a:buSzTx/>
              <a:buNone/>
            </a:pPr>
            <a:r>
              <a:t>3. Summer School on Human Olfaction (University Hospital Carl Gustav Carus Dresden)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UD_2018">
  <a:themeElements>
    <a:clrScheme name="TUD_2018">
      <a:dk1>
        <a:srgbClr val="00305E"/>
      </a:dk1>
      <a:lt1>
        <a:srgbClr val="FFFFFF"/>
      </a:lt1>
      <a:dk2>
        <a:srgbClr val="A7A7A7"/>
      </a:dk2>
      <a:lt2>
        <a:srgbClr val="535353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00FF"/>
      </a:hlink>
      <a:folHlink>
        <a:srgbClr val="FF00FF"/>
      </a:folHlink>
    </a:clrScheme>
    <a:fontScheme name="TUD_201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D_20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05E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05E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UD_2018">
  <a:themeElements>
    <a:clrScheme name="TUD_201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00FF"/>
      </a:hlink>
      <a:folHlink>
        <a:srgbClr val="FF00FF"/>
      </a:folHlink>
    </a:clrScheme>
    <a:fontScheme name="TUD_201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D_20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05E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05E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