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0000"/>
    <a:srgbClr val="0C2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01"/>
    <p:restoredTop sz="94628"/>
  </p:normalViewPr>
  <p:slideViewPr>
    <p:cSldViewPr snapToGrid="0" snapToObjects="1" showGuides="1">
      <p:cViewPr varScale="1">
        <p:scale>
          <a:sx n="95" d="100"/>
          <a:sy n="95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er_b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39750" y="2006600"/>
            <a:ext cx="19177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Univers 55 Normal" charset="0"/>
                <a:ea typeface="Univers 55 Normal" charset="0"/>
                <a:cs typeface="Univers 55 Normal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27000" y="4749800"/>
            <a:ext cx="2743200" cy="6604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>
                <a:latin typeface="Univers 55 Normal" charset="0"/>
                <a:ea typeface="Univers 55 Normal" charset="0"/>
                <a:cs typeface="Univers 55 Norm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368300"/>
            <a:ext cx="11245850" cy="9779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4000">
                <a:solidFill>
                  <a:srgbClr val="0C2A51"/>
                </a:solidFill>
                <a:latin typeface="DIN-Bold" charset="0"/>
                <a:ea typeface="DIN-Bold" charset="0"/>
                <a:cs typeface="DIN-Bold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162300" y="4432300"/>
            <a:ext cx="2819400" cy="133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Univers 45 Light Normal" charset="0"/>
                <a:ea typeface="Univers 45 Light Normal" charset="0"/>
                <a:cs typeface="Univers 45 Light Normal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6162675" y="4432300"/>
            <a:ext cx="2819400" cy="133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Univers 45 Light Normal" charset="0"/>
                <a:ea typeface="Univers 45 Light Normal" charset="0"/>
                <a:cs typeface="Univers 45 Light Normal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9163050" y="4432300"/>
            <a:ext cx="2819400" cy="133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Univers 45 Light Normal" charset="0"/>
                <a:ea typeface="Univers 45 Light Normal" charset="0"/>
                <a:cs typeface="Univers 45 Light Normal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162300" y="406241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b="1">
                <a:solidFill>
                  <a:srgbClr val="680000"/>
                </a:solidFill>
                <a:latin typeface="DIN-Bold" charset="0"/>
                <a:ea typeface="DIN-Bold" charset="0"/>
                <a:cs typeface="DIN-Bold" charset="0"/>
              </a:rPr>
              <a:t>Vision</a:t>
            </a:r>
            <a:endParaRPr lang="en-US" dirty="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6162675" y="406241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de-DE" sz="1800" b="1" dirty="0">
                <a:solidFill>
                  <a:srgbClr val="0B2A51"/>
                </a:solidFill>
                <a:latin typeface="DIN-BoldAlternate" charset="0"/>
                <a:ea typeface="DIN-BoldAlternate" charset="0"/>
                <a:cs typeface="DIN-BoldAlternate" charset="0"/>
              </a:rPr>
              <a:t>Approach</a:t>
            </a:r>
            <a:endParaRPr lang="en-US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9163050" y="406241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3A2C"/>
                </a:solidFill>
                <a:latin typeface="DIN-Bold" charset="0"/>
                <a:ea typeface="DIN-Bold" charset="0"/>
                <a:cs typeface="DIN-Bold" charset="0"/>
              </a:rPr>
              <a:t>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5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er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39750" y="2006600"/>
            <a:ext cx="19177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Univers 55 Normal" charset="0"/>
                <a:ea typeface="Univers 55 Normal" charset="0"/>
                <a:cs typeface="Univers 55 Normal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27000" y="4749800"/>
            <a:ext cx="2743200" cy="6604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>
                <a:latin typeface="Univers 55 Normal" charset="0"/>
                <a:ea typeface="Univers 55 Normal" charset="0"/>
                <a:cs typeface="Univers 55 Norm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368300"/>
            <a:ext cx="11245850" cy="9779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4000">
                <a:solidFill>
                  <a:srgbClr val="0C2A51"/>
                </a:solidFill>
                <a:latin typeface="DIN-Bold" charset="0"/>
                <a:ea typeface="DIN-Bold" charset="0"/>
                <a:cs typeface="DIN-Bold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7962900" y="1852612"/>
            <a:ext cx="4019550" cy="1078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Univers 45 Light Normal" charset="0"/>
                <a:ea typeface="Univers 45 Light Normal" charset="0"/>
                <a:cs typeface="Univers 45 Light Normal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962900" y="3301205"/>
            <a:ext cx="4019550" cy="1078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Univers 45 Light Normal" charset="0"/>
                <a:ea typeface="Univers 45 Light Normal" charset="0"/>
                <a:cs typeface="Univers 45 Light Normal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7962900" y="4749800"/>
            <a:ext cx="401955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Univers 45 Light Normal" charset="0"/>
                <a:ea typeface="Univers 45 Light Normal" charset="0"/>
                <a:cs typeface="Univers 45 Light Normal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62900" y="1479590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b="1">
                <a:solidFill>
                  <a:srgbClr val="680000"/>
                </a:solidFill>
                <a:latin typeface="DIN-Bold" charset="0"/>
                <a:ea typeface="DIN-Bold" charset="0"/>
                <a:cs typeface="DIN-Bold" charset="0"/>
              </a:rPr>
              <a:t>Vision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962900" y="2928934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de-DE" sz="1800" b="1" dirty="0">
                <a:solidFill>
                  <a:srgbClr val="0B2A51"/>
                </a:solidFill>
                <a:latin typeface="DIN-BoldAlternate" charset="0"/>
                <a:ea typeface="DIN-BoldAlternate" charset="0"/>
                <a:cs typeface="DIN-BoldAlternate" charset="0"/>
              </a:rPr>
              <a:t>Approach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962900" y="4382851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3A2C"/>
                </a:solidFill>
                <a:latin typeface="DIN-Bold" charset="0"/>
                <a:ea typeface="DIN-Bold" charset="0"/>
                <a:cs typeface="DIN-Bold" charset="0"/>
              </a:rPr>
              <a:t>Result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er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39750" y="2006600"/>
            <a:ext cx="19177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Univers 55 Normal" charset="0"/>
                <a:ea typeface="Univers 55 Normal" charset="0"/>
                <a:cs typeface="Univers 55 Normal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27000" y="4749800"/>
            <a:ext cx="2743200" cy="6604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>
                <a:latin typeface="Univers 55 Normal" charset="0"/>
                <a:ea typeface="Univers 55 Normal" charset="0"/>
                <a:cs typeface="Univers 55 Norm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368300"/>
            <a:ext cx="11245850" cy="9779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4000">
                <a:solidFill>
                  <a:srgbClr val="0C2A51"/>
                </a:solidFill>
                <a:latin typeface="DIN-Bold" charset="0"/>
                <a:ea typeface="DIN-Bold" charset="0"/>
                <a:cs typeface="DIN-Bold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368300"/>
            <a:ext cx="11245850" cy="9779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4000">
                <a:solidFill>
                  <a:srgbClr val="0C2A51"/>
                </a:solidFill>
                <a:latin typeface="DIN-BoldAlternate" charset="0"/>
                <a:ea typeface="DIN-BoldAlternate" charset="0"/>
                <a:cs typeface="DIN-BoldAlternate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5266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tif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8" t="33574" r="132" b="51917"/>
          <a:stretch/>
        </p:blipFill>
        <p:spPr>
          <a:xfrm>
            <a:off x="-6869" y="5934421"/>
            <a:ext cx="12198869" cy="10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533641" y="6152706"/>
            <a:ext cx="11117848" cy="604102"/>
            <a:chOff x="528052" y="6140006"/>
            <a:chExt cx="11117848" cy="60410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528052" y="6154687"/>
              <a:ext cx="1958340" cy="5747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6552103" y="6162979"/>
              <a:ext cx="1656466" cy="55815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5963" y="6148337"/>
              <a:ext cx="2249937" cy="58744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3673787" y="6140006"/>
              <a:ext cx="1690921" cy="604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852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5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47892" y="3733132"/>
            <a:ext cx="2239880" cy="453796"/>
          </a:xfrm>
        </p:spPr>
        <p:txBody>
          <a:bodyPr/>
          <a:lstStyle/>
          <a:p>
            <a:r>
              <a:rPr lang="en-US" dirty="0"/>
              <a:t>Leif </a:t>
            </a:r>
            <a:r>
              <a:rPr lang="en-US" dirty="0" err="1"/>
              <a:t>Riemenschneider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9750" y="181848"/>
            <a:ext cx="11245850" cy="977900"/>
          </a:xfrm>
        </p:spPr>
        <p:txBody>
          <a:bodyPr/>
          <a:lstStyle/>
          <a:p>
            <a:r>
              <a:rPr lang="en-US" dirty="0" err="1"/>
              <a:t>Olfactive</a:t>
            </a:r>
            <a:r>
              <a:rPr lang="en-US" dirty="0"/>
              <a:t> Navigation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3162300" y="4493575"/>
            <a:ext cx="2821406" cy="1269214"/>
          </a:xfrm>
        </p:spPr>
        <p:txBody>
          <a:bodyPr/>
          <a:lstStyle/>
          <a:p>
            <a:r>
              <a:rPr lang="en-US" dirty="0"/>
              <a:t>Enabling robots to navigate in the environment using the sense of smell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6162576" y="4490350"/>
            <a:ext cx="2821406" cy="1727751"/>
          </a:xfrm>
        </p:spPr>
        <p:txBody>
          <a:bodyPr/>
          <a:lstStyle/>
          <a:p>
            <a:r>
              <a:rPr lang="en-US" dirty="0"/>
              <a:t>Nanomaterial based e-Noses </a:t>
            </a:r>
            <a:r>
              <a:rPr lang="en-US"/>
              <a:t>detect smell.</a:t>
            </a:r>
            <a:endParaRPr lang="en-US" dirty="0"/>
          </a:p>
          <a:p>
            <a:r>
              <a:rPr lang="en-US" dirty="0"/>
              <a:t>Neural networks translate data into steering commands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9162853" y="4496586"/>
            <a:ext cx="2622747" cy="134161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robot</a:t>
            </a:r>
            <a:r>
              <a:rPr lang="de-DE" dirty="0"/>
              <a:t> </a:t>
            </a:r>
            <a:r>
              <a:rPr lang="de-DE" dirty="0" err="1"/>
              <a:t>follows</a:t>
            </a:r>
            <a:r>
              <a:rPr lang="de-DE" dirty="0"/>
              <a:t> an </a:t>
            </a:r>
            <a:r>
              <a:rPr lang="de-DE" dirty="0" err="1"/>
              <a:t>odor</a:t>
            </a:r>
            <a:r>
              <a:rPr lang="de-DE" dirty="0"/>
              <a:t> 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red</a:t>
            </a:r>
            <a:r>
              <a:rPr lang="de-DE" dirty="0"/>
              <a:t> </a:t>
            </a:r>
            <a:r>
              <a:rPr lang="de-DE" dirty="0" err="1"/>
              <a:t>rope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e-</a:t>
            </a:r>
            <a:r>
              <a:rPr lang="de-DE" dirty="0" err="1"/>
              <a:t>Noses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 </a:t>
            </a:r>
            <a:r>
              <a:rPr lang="de-DE" dirty="0" err="1"/>
              <a:t>attached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front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robot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0" y="1386053"/>
            <a:ext cx="1709184" cy="2278912"/>
          </a:xfrm>
          <a:prstGeom prst="rect">
            <a:avLst/>
          </a:prstGeom>
        </p:spPr>
      </p:pic>
      <p:pic>
        <p:nvPicPr>
          <p:cNvPr id="2" name="trailing_fast">
            <a:hlinkClick r:id="" action="ppaction://media"/>
            <a:extLst>
              <a:ext uri="{FF2B5EF4-FFF2-40B4-BE49-F238E27FC236}">
                <a16:creationId xmlns:a16="http://schemas.microsoft.com/office/drawing/2014/main" id="{691FE197-CAA1-547A-C2B9-F44DF65E6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1076" y="1205578"/>
            <a:ext cx="4881878" cy="2746056"/>
          </a:xfrm>
          <a:prstGeom prst="rect">
            <a:avLst/>
          </a:prstGeom>
        </p:spPr>
      </p:pic>
      <p:pic>
        <p:nvPicPr>
          <p:cNvPr id="5" name="Grafik 4" descr="Ein Bild, das Elektronik, Schaltung, Elektronisches Bauteil, Elektrisches Bauelement enthält.&#10;&#10;Automatisch generierte Beschreibung">
            <a:extLst>
              <a:ext uri="{FF2B5EF4-FFF2-40B4-BE49-F238E27FC236}">
                <a16:creationId xmlns:a16="http://schemas.microsoft.com/office/drawing/2014/main" id="{CE808571-81F2-35EC-FC4B-43D46C1D6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0084" y="1702988"/>
            <a:ext cx="3006564" cy="162354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4134B3B-1E17-63F4-2A2E-FBA8B01CA543}"/>
              </a:ext>
            </a:extLst>
          </p:cNvPr>
          <p:cNvSpPr txBox="1"/>
          <p:nvPr/>
        </p:nvSpPr>
        <p:spPr>
          <a:xfrm>
            <a:off x="9053426" y="3429000"/>
            <a:ext cx="223988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de-DE" dirty="0">
                <a:latin typeface="Univers 55 Normal" charset="0"/>
              </a:rPr>
              <a:t>64 </a:t>
            </a:r>
            <a:r>
              <a:rPr lang="de-DE" dirty="0" err="1">
                <a:latin typeface="Univers 55 Normal" charset="0"/>
              </a:rPr>
              <a:t>channel</a:t>
            </a:r>
            <a:r>
              <a:rPr lang="de-DE" dirty="0">
                <a:latin typeface="Univers 55 Normal" charset="0"/>
              </a:rPr>
              <a:t> e-</a:t>
            </a:r>
            <a:r>
              <a:rPr lang="de-DE" dirty="0" err="1">
                <a:latin typeface="Univers 55 Normal" charset="0"/>
              </a:rPr>
              <a:t>Nose</a:t>
            </a:r>
            <a:endParaRPr lang="de-DE" dirty="0">
              <a:latin typeface="Univers 55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6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HALw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25F87"/>
      </a:accent1>
      <a:accent2>
        <a:srgbClr val="70CDEB"/>
      </a:accent2>
      <a:accent3>
        <a:srgbClr val="00AAAC"/>
      </a:accent3>
      <a:accent4>
        <a:srgbClr val="00AB58"/>
      </a:accent4>
      <a:accent5>
        <a:srgbClr val="89C765"/>
      </a:accent5>
      <a:accent6>
        <a:srgbClr val="B2D134"/>
      </a:accent6>
      <a:hlink>
        <a:srgbClr val="2CAAC8"/>
      </a:hlink>
      <a:folHlink>
        <a:srgbClr val="89C76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Breitbild</PresentationFormat>
  <Paragraphs>7</Paragraphs>
  <Slides>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Arial</vt:lpstr>
      <vt:lpstr>DIN-Bold</vt:lpstr>
      <vt:lpstr>DIN-BoldAlternate</vt:lpstr>
      <vt:lpstr>Univers 45 Light Normal</vt:lpstr>
      <vt:lpstr>Univers 55 Normal</vt:lpstr>
      <vt:lpstr>Office Theme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Hagen Eckert</dc:creator>
  <cp:lastModifiedBy>766797db, a88f8cc2</cp:lastModifiedBy>
  <cp:revision>29</cp:revision>
  <dcterms:created xsi:type="dcterms:W3CDTF">2017-05-17T10:33:13Z</dcterms:created>
  <dcterms:modified xsi:type="dcterms:W3CDTF">2024-05-27T20:00:49Z</dcterms:modified>
</cp:coreProperties>
</file>